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29"/>
  </p:notesMasterIdLst>
  <p:handoutMasterIdLst>
    <p:handoutMasterId r:id="rId130"/>
  </p:handoutMasterIdLst>
  <p:sldIdLst>
    <p:sldId id="404" r:id="rId3"/>
    <p:sldId id="365" r:id="rId4"/>
    <p:sldId id="366" r:id="rId5"/>
    <p:sldId id="367" r:id="rId6"/>
    <p:sldId id="456" r:id="rId7"/>
    <p:sldId id="368" r:id="rId8"/>
    <p:sldId id="369" r:id="rId9"/>
    <p:sldId id="391" r:id="rId10"/>
    <p:sldId id="370" r:id="rId11"/>
    <p:sldId id="382" r:id="rId12"/>
    <p:sldId id="371" r:id="rId13"/>
    <p:sldId id="487" r:id="rId14"/>
    <p:sldId id="374" r:id="rId15"/>
    <p:sldId id="375" r:id="rId16"/>
    <p:sldId id="488" r:id="rId17"/>
    <p:sldId id="489" r:id="rId18"/>
    <p:sldId id="490" r:id="rId19"/>
    <p:sldId id="491" r:id="rId20"/>
    <p:sldId id="492" r:id="rId21"/>
    <p:sldId id="493" r:id="rId22"/>
    <p:sldId id="494" r:id="rId23"/>
    <p:sldId id="495" r:id="rId24"/>
    <p:sldId id="496" r:id="rId25"/>
    <p:sldId id="497" r:id="rId26"/>
    <p:sldId id="498" r:id="rId27"/>
    <p:sldId id="499" r:id="rId28"/>
    <p:sldId id="500" r:id="rId29"/>
    <p:sldId id="501" r:id="rId30"/>
    <p:sldId id="502" r:id="rId31"/>
    <p:sldId id="503" r:id="rId32"/>
    <p:sldId id="538" r:id="rId33"/>
    <p:sldId id="539" r:id="rId34"/>
    <p:sldId id="504" r:id="rId35"/>
    <p:sldId id="505" r:id="rId36"/>
    <p:sldId id="506" r:id="rId37"/>
    <p:sldId id="507" r:id="rId38"/>
    <p:sldId id="508" r:id="rId39"/>
    <p:sldId id="509" r:id="rId40"/>
    <p:sldId id="510" r:id="rId41"/>
    <p:sldId id="511" r:id="rId42"/>
    <p:sldId id="512" r:id="rId43"/>
    <p:sldId id="513" r:id="rId44"/>
    <p:sldId id="514" r:id="rId45"/>
    <p:sldId id="515" r:id="rId46"/>
    <p:sldId id="516" r:id="rId47"/>
    <p:sldId id="517" r:id="rId48"/>
    <p:sldId id="518" r:id="rId49"/>
    <p:sldId id="519" r:id="rId50"/>
    <p:sldId id="520" r:id="rId51"/>
    <p:sldId id="521" r:id="rId52"/>
    <p:sldId id="522" r:id="rId53"/>
    <p:sldId id="523" r:id="rId54"/>
    <p:sldId id="524" r:id="rId55"/>
    <p:sldId id="525" r:id="rId56"/>
    <p:sldId id="526" r:id="rId57"/>
    <p:sldId id="527" r:id="rId58"/>
    <p:sldId id="528" r:id="rId59"/>
    <p:sldId id="529" r:id="rId60"/>
    <p:sldId id="530" r:id="rId61"/>
    <p:sldId id="531" r:id="rId62"/>
    <p:sldId id="532" r:id="rId63"/>
    <p:sldId id="533" r:id="rId64"/>
    <p:sldId id="534" r:id="rId65"/>
    <p:sldId id="535" r:id="rId66"/>
    <p:sldId id="536" r:id="rId67"/>
    <p:sldId id="537" r:id="rId68"/>
    <p:sldId id="392" r:id="rId69"/>
    <p:sldId id="468" r:id="rId70"/>
    <p:sldId id="469" r:id="rId71"/>
    <p:sldId id="470" r:id="rId72"/>
    <p:sldId id="393" r:id="rId73"/>
    <p:sldId id="540" r:id="rId74"/>
    <p:sldId id="394" r:id="rId75"/>
    <p:sldId id="471" r:id="rId76"/>
    <p:sldId id="474" r:id="rId77"/>
    <p:sldId id="472" r:id="rId78"/>
    <p:sldId id="485" r:id="rId79"/>
    <p:sldId id="486" r:id="rId80"/>
    <p:sldId id="542" r:id="rId81"/>
    <p:sldId id="543" r:id="rId82"/>
    <p:sldId id="475" r:id="rId83"/>
    <p:sldId id="544" r:id="rId84"/>
    <p:sldId id="447" r:id="rId85"/>
    <p:sldId id="396" r:id="rId86"/>
    <p:sldId id="484" r:id="rId87"/>
    <p:sldId id="477" r:id="rId88"/>
    <p:sldId id="478" r:id="rId89"/>
    <p:sldId id="449" r:id="rId90"/>
    <p:sldId id="397" r:id="rId91"/>
    <p:sldId id="398" r:id="rId92"/>
    <p:sldId id="442" r:id="rId93"/>
    <p:sldId id="440" r:id="rId94"/>
    <p:sldId id="479" r:id="rId95"/>
    <p:sldId id="480" r:id="rId96"/>
    <p:sldId id="481" r:id="rId97"/>
    <p:sldId id="399" r:id="rId98"/>
    <p:sldId id="445" r:id="rId99"/>
    <p:sldId id="441" r:id="rId100"/>
    <p:sldId id="444" r:id="rId101"/>
    <p:sldId id="443" r:id="rId102"/>
    <p:sldId id="482" r:id="rId103"/>
    <p:sldId id="450" r:id="rId104"/>
    <p:sldId id="545" r:id="rId105"/>
    <p:sldId id="400" r:id="rId106"/>
    <p:sldId id="454" r:id="rId107"/>
    <p:sldId id="401" r:id="rId108"/>
    <p:sldId id="451" r:id="rId109"/>
    <p:sldId id="452" r:id="rId110"/>
    <p:sldId id="453" r:id="rId111"/>
    <p:sldId id="455" r:id="rId112"/>
    <p:sldId id="402" r:id="rId113"/>
    <p:sldId id="403" r:id="rId114"/>
    <p:sldId id="457" r:id="rId115"/>
    <p:sldId id="458" r:id="rId116"/>
    <p:sldId id="459" r:id="rId117"/>
    <p:sldId id="460" r:id="rId118"/>
    <p:sldId id="461" r:id="rId119"/>
    <p:sldId id="462" r:id="rId120"/>
    <p:sldId id="463" r:id="rId121"/>
    <p:sldId id="464" r:id="rId122"/>
    <p:sldId id="465" r:id="rId123"/>
    <p:sldId id="466" r:id="rId124"/>
    <p:sldId id="467" r:id="rId125"/>
    <p:sldId id="546" r:id="rId126"/>
    <p:sldId id="390" r:id="rId127"/>
    <p:sldId id="330" r:id="rId128"/>
  </p:sldIdLst>
  <p:sldSz cx="9144000" cy="6858000" type="screen4x3"/>
  <p:notesSz cx="6858000" cy="9144000"/>
  <p:embeddedFontLst>
    <p:embeddedFont>
      <p:font typeface="汉仪雅酷黑 65W" panose="020B0604020202020204" pitchFamily="34" charset="-122"/>
      <p:regular r:id="rId131"/>
      <p:bold r:id="rId132"/>
      <p:italic r:id="rId133"/>
      <p:boldItalic r:id="rId134"/>
    </p:embeddedFont>
    <p:embeddedFont>
      <p:font typeface="华文行楷" panose="02010800040101010101" pitchFamily="2" charset="-122"/>
      <p:regular r:id="rId135"/>
    </p:embeddedFont>
    <p:embeddedFont>
      <p:font typeface="黑体" panose="02010609060101010101" pitchFamily="49" charset="-122"/>
      <p:regular r:id="rId136"/>
    </p:embeddedFont>
    <p:embeddedFont>
      <p:font typeface="宋体" panose="02010600030101010101" pitchFamily="2" charset="-122"/>
      <p:regular r:id="rId137"/>
    </p:embeddedFont>
    <p:embeddedFont>
      <p:font typeface="Marlett" pitchFamily="2" charset="2"/>
      <p:regular r:id="rId138"/>
    </p:embeddedFont>
    <p:embeddedFont>
      <p:font typeface="Tahoma" panose="020B0604030504040204" pitchFamily="34" charset="0"/>
      <p:regular r:id="rId139"/>
      <p:bold r:id="rId140"/>
    </p:embeddedFont>
    <p:embeddedFont>
      <p:font typeface="Verdana" panose="020B0604030504040204" pitchFamily="34" charset="0"/>
      <p:regular r:id="rId141"/>
      <p:bold r:id="rId142"/>
      <p:italic r:id="rId143"/>
      <p:boldItalic r:id="rId144"/>
    </p:embeddedFont>
  </p:embeddedFontLst>
  <p:defaultTextStyle>
    <a:defPPr>
      <a:defRPr lang="en-GB"/>
    </a:defPPr>
    <a:lvl1pPr marL="0" lvl="0" indent="0" algn="l" defTabSz="914400" rtl="0" eaLnBrk="1" fontAlgn="base" latinLnBrk="0" hangingPunct="1">
      <a:lnSpc>
        <a:spcPct val="100000"/>
      </a:lnSpc>
      <a:spcBef>
        <a:spcPct val="0"/>
      </a:spcBef>
      <a:spcAft>
        <a:spcPct val="0"/>
      </a:spcAft>
      <a:buNone/>
      <a:defRPr sz="3200" b="0" i="0" u="none" kern="1200" baseline="0">
        <a:solidFill>
          <a:schemeClr val="tx2"/>
        </a:solidFill>
        <a:latin typeface="宋体" panose="02010600030101010101" pitchFamily="2" charset="-122"/>
        <a:ea typeface="黑体" panose="0201060906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3200" b="0" i="0" u="none" kern="1200" baseline="0">
        <a:solidFill>
          <a:schemeClr val="tx2"/>
        </a:solidFill>
        <a:latin typeface="宋体" panose="02010600030101010101" pitchFamily="2" charset="-122"/>
        <a:ea typeface="黑体" panose="0201060906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3200" b="0" i="0" u="none" kern="1200" baseline="0">
        <a:solidFill>
          <a:schemeClr val="tx2"/>
        </a:solidFill>
        <a:latin typeface="宋体" panose="02010600030101010101" pitchFamily="2" charset="-122"/>
        <a:ea typeface="黑体" panose="0201060906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3200" b="0" i="0" u="none" kern="1200" baseline="0">
        <a:solidFill>
          <a:schemeClr val="tx2"/>
        </a:solidFill>
        <a:latin typeface="宋体" panose="02010600030101010101" pitchFamily="2" charset="-122"/>
        <a:ea typeface="黑体" panose="0201060906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3200" b="0" i="0" u="none" kern="1200" baseline="0">
        <a:solidFill>
          <a:schemeClr val="tx2"/>
        </a:solidFill>
        <a:latin typeface="宋体" panose="02010600030101010101" pitchFamily="2" charset="-122"/>
        <a:ea typeface="黑体" panose="0201060906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3200" b="0" i="0" u="none" kern="1200" baseline="0">
        <a:solidFill>
          <a:schemeClr val="tx2"/>
        </a:solidFill>
        <a:latin typeface="宋体" panose="02010600030101010101" pitchFamily="2" charset="-122"/>
        <a:ea typeface="黑体" panose="0201060906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3200" b="0" i="0" u="none" kern="1200" baseline="0">
        <a:solidFill>
          <a:schemeClr val="tx2"/>
        </a:solidFill>
        <a:latin typeface="宋体" panose="02010600030101010101" pitchFamily="2" charset="-122"/>
        <a:ea typeface="黑体" panose="0201060906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3200" b="0" i="0" u="none" kern="1200" baseline="0">
        <a:solidFill>
          <a:schemeClr val="tx2"/>
        </a:solidFill>
        <a:latin typeface="宋体" panose="02010600030101010101" pitchFamily="2" charset="-122"/>
        <a:ea typeface="黑体" panose="0201060906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3200" b="0" i="0" u="none" kern="1200" baseline="0">
        <a:solidFill>
          <a:schemeClr val="tx2"/>
        </a:solidFill>
        <a:latin typeface="宋体" panose="02010600030101010101" pitchFamily="2" charset="-122"/>
        <a:ea typeface="黑体" panose="0201060906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33"/>
    <a:srgbClr val="FF6600"/>
    <a:srgbClr val="CC0000"/>
    <a:srgbClr val="592D81"/>
    <a:srgbClr val="0B6157"/>
    <a:srgbClr val="119D8C"/>
    <a:srgbClr val="5F5F5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65"/>
    <p:restoredTop sz="96165"/>
  </p:normalViewPr>
  <p:slideViewPr>
    <p:cSldViewPr showGuides="1">
      <p:cViewPr varScale="1">
        <p:scale>
          <a:sx n="117" d="100"/>
          <a:sy n="117" d="100"/>
        </p:scale>
        <p:origin x="2208" y="184"/>
      </p:cViewPr>
      <p:guideLst>
        <p:guide orient="horz" pos="2160"/>
        <p:guide pos="2880"/>
      </p:guideLst>
    </p:cSldViewPr>
  </p:slideViewPr>
  <p:outlineViewPr>
    <p:cViewPr>
      <p:scale>
        <a:sx n="33" d="100"/>
        <a:sy n="33" d="100"/>
      </p:scale>
      <p:origin x="0" y="53298"/>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8.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4.fntdata"/><Relationship Id="rId139" Type="http://schemas.openxmlformats.org/officeDocument/2006/relationships/font" Target="fonts/font9.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0.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handoutMaster" Target="handoutMasters/handoutMaster1.xml"/><Relationship Id="rId135" Type="http://schemas.openxmlformats.org/officeDocument/2006/relationships/font" Target="fonts/font5.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font" Target="fonts/font11.fntdata"/><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fntdata"/><Relationship Id="rId136" Type="http://schemas.openxmlformats.org/officeDocument/2006/relationships/font" Target="fonts/font6.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2.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13.fntdata"/><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3.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14.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0" hangingPunct="0">
              <a:defRPr sz="1200">
                <a:solidFill>
                  <a:schemeClr val="tx1"/>
                </a:solidFill>
                <a:effectLst/>
                <a:latin typeface="Times New Roman" panose="02020603050405020304" pitchFamily="18"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6195"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a:solidFill>
                  <a:schemeClr val="tx1"/>
                </a:solidFill>
                <a:effectLst/>
                <a:latin typeface="Times New Roman" panose="02020603050405020304" pitchFamily="18" charset="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6196"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0" hangingPunct="0">
              <a:defRPr sz="1200">
                <a:solidFill>
                  <a:schemeClr val="tx1"/>
                </a:solidFill>
                <a:effectLst/>
                <a:latin typeface="Times New Roman" panose="02020603050405020304" pitchFamily="18"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6197"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fontAlgn="base">
              <a:buNone/>
            </a:pPr>
            <a:fld id="{9A0DB2DC-4C9A-4742-B13C-FB6460FD3503}" type="slidenum">
              <a:rPr lang="zh-CN" altLang="en-US" sz="1200" strike="noStrike" noProof="1" dirty="0">
                <a:solidFill>
                  <a:schemeClr val="tx1"/>
                </a:solidFill>
                <a:effectLst/>
                <a:latin typeface="Times New Roman" panose="02020603050405020304" pitchFamily="18" charset="0"/>
                <a:ea typeface="宋体" panose="02010600030101010101" pitchFamily="2" charset="-122"/>
                <a:cs typeface="+mn-cs"/>
              </a:rPr>
              <a:t>‹#›</a:t>
            </a:fld>
            <a:endParaRPr lang="zh-CN" altLang="en-US" sz="1200" strike="noStrike" noProof="1">
              <a:solidFill>
                <a:schemeClr val="tx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0" hangingPunct="0">
              <a:defRPr sz="1200">
                <a:solidFill>
                  <a:schemeClr val="tx1"/>
                </a:solidFill>
                <a:effectLst/>
                <a:latin typeface="Times New Roman" panose="02020603050405020304" pitchFamily="18"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GB"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2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a:solidFill>
                  <a:schemeClr val="tx1"/>
                </a:solidFill>
                <a:effectLst/>
                <a:latin typeface="Times New Roman" panose="02020603050405020304" pitchFamily="18" charset="0"/>
                <a:ea typeface="宋体" panose="02010600030101010101" pitchFamily="2"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GB"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0"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GB"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GB"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GB"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GB"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GB" altLang="zh-CN"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rPr>
              <a:t>Fifth level</a:t>
            </a:r>
          </a:p>
        </p:txBody>
      </p:sp>
      <p:sp>
        <p:nvSpPr>
          <p:cNvPr id="2663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eaLnBrk="0" hangingPunct="0">
              <a:defRPr sz="1200">
                <a:solidFill>
                  <a:schemeClr val="tx1"/>
                </a:solidFill>
                <a:effectLst/>
                <a:latin typeface="Times New Roman" panose="02020603050405020304" pitchFamily="18"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GB"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3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fontAlgn="base">
              <a:buNone/>
            </a:pPr>
            <a:fld id="{9A0DB2DC-4C9A-4742-B13C-FB6460FD3503}" type="slidenum">
              <a:rPr lang="zh-CN" altLang="en-GB" sz="1200" strike="noStrike" noProof="1" dirty="0">
                <a:solidFill>
                  <a:schemeClr val="tx1"/>
                </a:solidFill>
                <a:latin typeface="Times New Roman" panose="02020603050405020304" pitchFamily="18" charset="0"/>
                <a:ea typeface="宋体" panose="02010600030101010101" pitchFamily="2" charset="-122"/>
                <a:cs typeface="+mn-cs"/>
              </a:rPr>
              <a:t>‹#›</a:t>
            </a:fld>
            <a:endParaRPr lang="zh-CN" altLang="en-GB" sz="1200" strike="noStrike" noProof="1">
              <a:solidFill>
                <a:schemeClr val="tx1"/>
              </a:solidFill>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txBox="1">
            <a:spLocks noGrp="1"/>
          </p:cNvSpPr>
          <p:nvPr/>
        </p:nvSpPr>
        <p:spPr>
          <a:xfrm>
            <a:off x="3886200" y="8686800"/>
            <a:ext cx="2971800" cy="457200"/>
          </a:xfrm>
          <a:prstGeom prst="rect">
            <a:avLst/>
          </a:prstGeom>
          <a:noFill/>
          <a:ln w="9525">
            <a:noFill/>
          </a:ln>
        </p:spPr>
        <p:txBody>
          <a:bodyPr anchor="b" anchorCtr="0"/>
          <a:lstStyle/>
          <a:p>
            <a:pPr lvl="0" algn="r"/>
            <a:fld id="{9A0DB2DC-4C9A-4742-B13C-FB6460FD3503}" type="slidenum">
              <a:rPr lang="zh-CN" altLang="en-GB" sz="1200" dirty="0">
                <a:solidFill>
                  <a:schemeClr val="tx1"/>
                </a:solidFill>
                <a:latin typeface="Times New Roman" panose="02020603050405020304" pitchFamily="18" charset="0"/>
                <a:ea typeface="宋体" panose="02010600030101010101" pitchFamily="2" charset="-122"/>
              </a:rPr>
              <a:t>1</a:t>
            </a:fld>
            <a:endParaRPr lang="zh-CN" altLang="en-GB" sz="1200" dirty="0">
              <a:solidFill>
                <a:schemeClr val="tx1"/>
              </a:solidFill>
              <a:latin typeface="Times New Roman" panose="02020603050405020304" pitchFamily="18" charset="0"/>
              <a:ea typeface="宋体" panose="02010600030101010101" pitchFamily="2" charset="-122"/>
            </a:endParaRPr>
          </a:p>
        </p:txBody>
      </p:sp>
      <p:sp>
        <p:nvSpPr>
          <p:cNvPr id="6146" name="Rectangle 2"/>
          <p:cNvSpPr>
            <a:spLocks noGrp="1" noRot="1" noChangeAspect="1" noTextEdit="1"/>
          </p:cNvSpPr>
          <p:nvPr>
            <p:ph type="sldImg"/>
          </p:nvPr>
        </p:nvSpPr>
        <p:spPr>
          <a:ln/>
        </p:spPr>
      </p:sp>
      <p:sp>
        <p:nvSpPr>
          <p:cNvPr id="6147" name="Rectangle 3"/>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422913"/>
          <p:cNvSpPr>
            <a:spLocks noGrp="1" noRot="1" noChangeAspect="1" noTextEdit="1"/>
          </p:cNvSpPr>
          <p:nvPr>
            <p:ph type="sldImg"/>
          </p:nvPr>
        </p:nvSpPr>
        <p:spPr>
          <a:ln/>
        </p:spPr>
      </p:sp>
      <p:sp>
        <p:nvSpPr>
          <p:cNvPr id="39938" name="文本占位符 422914"/>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3993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25</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424961"/>
          <p:cNvSpPr>
            <a:spLocks noGrp="1" noRot="1" noChangeAspect="1" noTextEdit="1"/>
          </p:cNvSpPr>
          <p:nvPr>
            <p:ph type="sldImg"/>
          </p:nvPr>
        </p:nvSpPr>
        <p:spPr>
          <a:ln/>
        </p:spPr>
      </p:sp>
      <p:sp>
        <p:nvSpPr>
          <p:cNvPr id="41986" name="文本占位符 42496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41987"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26</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427009"/>
          <p:cNvSpPr>
            <a:spLocks noGrp="1" noRot="1" noChangeAspect="1" noTextEdit="1"/>
          </p:cNvSpPr>
          <p:nvPr>
            <p:ph type="sldImg"/>
          </p:nvPr>
        </p:nvSpPr>
        <p:spPr>
          <a:ln/>
        </p:spPr>
      </p:sp>
      <p:sp>
        <p:nvSpPr>
          <p:cNvPr id="44034" name="文本占位符 427010"/>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44035"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27</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429057"/>
          <p:cNvSpPr>
            <a:spLocks noGrp="1" noRot="1" noChangeAspect="1" noTextEdit="1"/>
          </p:cNvSpPr>
          <p:nvPr>
            <p:ph type="sldImg"/>
          </p:nvPr>
        </p:nvSpPr>
        <p:spPr>
          <a:ln/>
        </p:spPr>
      </p:sp>
      <p:sp>
        <p:nvSpPr>
          <p:cNvPr id="46082" name="文本占位符 429058"/>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46083"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28</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431105"/>
          <p:cNvSpPr>
            <a:spLocks noGrp="1" noRot="1" noChangeAspect="1" noTextEdit="1"/>
          </p:cNvSpPr>
          <p:nvPr>
            <p:ph type="sldImg"/>
          </p:nvPr>
        </p:nvSpPr>
        <p:spPr>
          <a:ln/>
        </p:spPr>
      </p:sp>
      <p:sp>
        <p:nvSpPr>
          <p:cNvPr id="48130" name="文本占位符 431106"/>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4813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29</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433153"/>
          <p:cNvSpPr>
            <a:spLocks noGrp="1" noRot="1" noChangeAspect="1" noTextEdit="1"/>
          </p:cNvSpPr>
          <p:nvPr>
            <p:ph type="sldImg"/>
          </p:nvPr>
        </p:nvSpPr>
        <p:spPr>
          <a:ln/>
        </p:spPr>
      </p:sp>
      <p:sp>
        <p:nvSpPr>
          <p:cNvPr id="50178" name="文本占位符 433154"/>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5017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30</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435201"/>
          <p:cNvSpPr>
            <a:spLocks noGrp="1" noRot="1" noChangeAspect="1" noTextEdit="1"/>
          </p:cNvSpPr>
          <p:nvPr>
            <p:ph type="sldImg"/>
          </p:nvPr>
        </p:nvSpPr>
        <p:spPr>
          <a:ln/>
        </p:spPr>
      </p:sp>
      <p:sp>
        <p:nvSpPr>
          <p:cNvPr id="52226" name="文本占位符 43520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52227"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31</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435201"/>
          <p:cNvSpPr>
            <a:spLocks noGrp="1" noRot="1" noChangeAspect="1" noTextEdit="1"/>
          </p:cNvSpPr>
          <p:nvPr>
            <p:ph type="sldImg"/>
          </p:nvPr>
        </p:nvSpPr>
        <p:spPr>
          <a:ln/>
        </p:spPr>
      </p:sp>
      <p:sp>
        <p:nvSpPr>
          <p:cNvPr id="54274" name="文本占位符 43520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54275"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32</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437249"/>
          <p:cNvSpPr>
            <a:spLocks noGrp="1" noRot="1" noChangeAspect="1" noTextEdit="1"/>
          </p:cNvSpPr>
          <p:nvPr>
            <p:ph type="sldImg"/>
          </p:nvPr>
        </p:nvSpPr>
        <p:spPr>
          <a:ln/>
        </p:spPr>
      </p:sp>
      <p:sp>
        <p:nvSpPr>
          <p:cNvPr id="56322" name="文本占位符 437250"/>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56323"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33</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439297"/>
          <p:cNvSpPr>
            <a:spLocks noGrp="1" noRot="1" noChangeAspect="1" noTextEdit="1"/>
          </p:cNvSpPr>
          <p:nvPr>
            <p:ph type="sldImg"/>
          </p:nvPr>
        </p:nvSpPr>
        <p:spPr>
          <a:ln/>
        </p:spPr>
      </p:sp>
      <p:sp>
        <p:nvSpPr>
          <p:cNvPr id="58370" name="文本占位符 439298"/>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5837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34</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404481"/>
          <p:cNvSpPr>
            <a:spLocks noGrp="1" noRot="1" noChangeAspect="1" noTextEdit="1"/>
          </p:cNvSpPr>
          <p:nvPr>
            <p:ph type="sldImg"/>
          </p:nvPr>
        </p:nvSpPr>
        <p:spPr>
          <a:ln/>
        </p:spPr>
      </p:sp>
      <p:sp>
        <p:nvSpPr>
          <p:cNvPr id="22530" name="文本占位符 40448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2253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16</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441345"/>
          <p:cNvSpPr>
            <a:spLocks noGrp="1" noRot="1" noChangeAspect="1" noTextEdit="1"/>
          </p:cNvSpPr>
          <p:nvPr>
            <p:ph type="sldImg"/>
          </p:nvPr>
        </p:nvSpPr>
        <p:spPr>
          <a:ln/>
        </p:spPr>
      </p:sp>
      <p:sp>
        <p:nvSpPr>
          <p:cNvPr id="60418" name="文本占位符 441346"/>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6041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35</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443393"/>
          <p:cNvSpPr>
            <a:spLocks noGrp="1" noRot="1" noChangeAspect="1" noTextEdit="1"/>
          </p:cNvSpPr>
          <p:nvPr>
            <p:ph type="sldImg"/>
          </p:nvPr>
        </p:nvSpPr>
        <p:spPr>
          <a:ln/>
        </p:spPr>
      </p:sp>
      <p:sp>
        <p:nvSpPr>
          <p:cNvPr id="62466" name="文本占位符 443394"/>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62467"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36</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445441"/>
          <p:cNvSpPr>
            <a:spLocks noGrp="1" noRot="1" noChangeAspect="1" noTextEdit="1"/>
          </p:cNvSpPr>
          <p:nvPr>
            <p:ph type="sldImg"/>
          </p:nvPr>
        </p:nvSpPr>
        <p:spPr>
          <a:ln/>
        </p:spPr>
      </p:sp>
      <p:sp>
        <p:nvSpPr>
          <p:cNvPr id="64514" name="文本占位符 44544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64515"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37</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447489"/>
          <p:cNvSpPr>
            <a:spLocks noGrp="1" noRot="1" noChangeAspect="1" noTextEdit="1"/>
          </p:cNvSpPr>
          <p:nvPr>
            <p:ph type="sldImg"/>
          </p:nvPr>
        </p:nvSpPr>
        <p:spPr>
          <a:ln/>
        </p:spPr>
      </p:sp>
      <p:sp>
        <p:nvSpPr>
          <p:cNvPr id="66562" name="文本占位符 447490"/>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66563"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38</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449537"/>
          <p:cNvSpPr>
            <a:spLocks noGrp="1" noRot="1" noChangeAspect="1" noTextEdit="1"/>
          </p:cNvSpPr>
          <p:nvPr>
            <p:ph type="sldImg"/>
          </p:nvPr>
        </p:nvSpPr>
        <p:spPr>
          <a:ln/>
        </p:spPr>
      </p:sp>
      <p:sp>
        <p:nvSpPr>
          <p:cNvPr id="68610" name="文本占位符 449538"/>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6861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39</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幻灯片图像占位符 451585"/>
          <p:cNvSpPr>
            <a:spLocks noGrp="1" noRot="1" noChangeAspect="1" noTextEdit="1"/>
          </p:cNvSpPr>
          <p:nvPr>
            <p:ph type="sldImg"/>
          </p:nvPr>
        </p:nvSpPr>
        <p:spPr>
          <a:ln/>
        </p:spPr>
      </p:sp>
      <p:sp>
        <p:nvSpPr>
          <p:cNvPr id="70658" name="文本占位符 451586"/>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7065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40</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幻灯片图像占位符 453633"/>
          <p:cNvSpPr>
            <a:spLocks noGrp="1" noRot="1" noChangeAspect="1" noTextEdit="1"/>
          </p:cNvSpPr>
          <p:nvPr>
            <p:ph type="sldImg"/>
          </p:nvPr>
        </p:nvSpPr>
        <p:spPr>
          <a:ln/>
        </p:spPr>
      </p:sp>
      <p:sp>
        <p:nvSpPr>
          <p:cNvPr id="72706" name="文本占位符 453634"/>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72707"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41</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幻灯片图像占位符 455681"/>
          <p:cNvSpPr>
            <a:spLocks noGrp="1" noRot="1" noChangeAspect="1" noTextEdit="1"/>
          </p:cNvSpPr>
          <p:nvPr>
            <p:ph type="sldImg"/>
          </p:nvPr>
        </p:nvSpPr>
        <p:spPr>
          <a:ln/>
        </p:spPr>
      </p:sp>
      <p:sp>
        <p:nvSpPr>
          <p:cNvPr id="74754" name="文本占位符 45568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74755"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42</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幻灯片图像占位符 457729"/>
          <p:cNvSpPr>
            <a:spLocks noGrp="1" noRot="1" noChangeAspect="1" noTextEdit="1"/>
          </p:cNvSpPr>
          <p:nvPr>
            <p:ph type="sldImg"/>
          </p:nvPr>
        </p:nvSpPr>
        <p:spPr>
          <a:ln/>
        </p:spPr>
      </p:sp>
      <p:sp>
        <p:nvSpPr>
          <p:cNvPr id="76802" name="文本占位符 457730"/>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76803"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43</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459777"/>
          <p:cNvSpPr>
            <a:spLocks noGrp="1" noRot="1" noChangeAspect="1" noTextEdit="1"/>
          </p:cNvSpPr>
          <p:nvPr>
            <p:ph type="sldImg"/>
          </p:nvPr>
        </p:nvSpPr>
        <p:spPr>
          <a:ln/>
        </p:spPr>
      </p:sp>
      <p:sp>
        <p:nvSpPr>
          <p:cNvPr id="78850" name="文本占位符 459778"/>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7885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44</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406529"/>
          <p:cNvSpPr>
            <a:spLocks noGrp="1" noRot="1" noChangeAspect="1" noTextEdit="1"/>
          </p:cNvSpPr>
          <p:nvPr>
            <p:ph type="sldImg"/>
          </p:nvPr>
        </p:nvSpPr>
        <p:spPr>
          <a:ln/>
        </p:spPr>
      </p:sp>
      <p:sp>
        <p:nvSpPr>
          <p:cNvPr id="24578" name="文本占位符 406530"/>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2457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17</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461825"/>
          <p:cNvSpPr>
            <a:spLocks noGrp="1" noRot="1" noChangeAspect="1" noTextEdit="1"/>
          </p:cNvSpPr>
          <p:nvPr>
            <p:ph type="sldImg"/>
          </p:nvPr>
        </p:nvSpPr>
        <p:spPr>
          <a:ln/>
        </p:spPr>
      </p:sp>
      <p:sp>
        <p:nvSpPr>
          <p:cNvPr id="80898" name="文本占位符 461826"/>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8089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45</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幻灯片图像占位符 463873"/>
          <p:cNvSpPr>
            <a:spLocks noGrp="1" noRot="1" noChangeAspect="1" noTextEdit="1"/>
          </p:cNvSpPr>
          <p:nvPr>
            <p:ph type="sldImg"/>
          </p:nvPr>
        </p:nvSpPr>
        <p:spPr>
          <a:ln/>
        </p:spPr>
      </p:sp>
      <p:sp>
        <p:nvSpPr>
          <p:cNvPr id="82946" name="文本占位符 463874"/>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82947"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46</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幻灯片图像占位符 465921"/>
          <p:cNvSpPr>
            <a:spLocks noGrp="1" noRot="1" noChangeAspect="1" noTextEdit="1"/>
          </p:cNvSpPr>
          <p:nvPr>
            <p:ph type="sldImg"/>
          </p:nvPr>
        </p:nvSpPr>
        <p:spPr>
          <a:ln/>
        </p:spPr>
      </p:sp>
      <p:sp>
        <p:nvSpPr>
          <p:cNvPr id="84994" name="文本占位符 46592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84995"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47</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467969"/>
          <p:cNvSpPr>
            <a:spLocks noGrp="1" noRot="1" noChangeAspect="1" noTextEdit="1"/>
          </p:cNvSpPr>
          <p:nvPr>
            <p:ph type="sldImg"/>
          </p:nvPr>
        </p:nvSpPr>
        <p:spPr>
          <a:ln/>
        </p:spPr>
      </p:sp>
      <p:sp>
        <p:nvSpPr>
          <p:cNvPr id="87042" name="文本占位符 467970"/>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87043"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48</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幻灯片图像占位符 470017"/>
          <p:cNvSpPr>
            <a:spLocks noGrp="1" noRot="1" noChangeAspect="1" noTextEdit="1"/>
          </p:cNvSpPr>
          <p:nvPr>
            <p:ph type="sldImg"/>
          </p:nvPr>
        </p:nvSpPr>
        <p:spPr>
          <a:ln/>
        </p:spPr>
      </p:sp>
      <p:sp>
        <p:nvSpPr>
          <p:cNvPr id="89090" name="文本占位符 470018"/>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8909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49</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幻灯片图像占位符 472065"/>
          <p:cNvSpPr>
            <a:spLocks noGrp="1" noRot="1" noChangeAspect="1" noTextEdit="1"/>
          </p:cNvSpPr>
          <p:nvPr>
            <p:ph type="sldImg"/>
          </p:nvPr>
        </p:nvSpPr>
        <p:spPr>
          <a:ln/>
        </p:spPr>
      </p:sp>
      <p:sp>
        <p:nvSpPr>
          <p:cNvPr id="91138" name="文本占位符 472066"/>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9113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50</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幻灯片图像占位符 474113"/>
          <p:cNvSpPr>
            <a:spLocks noGrp="1" noRot="1" noChangeAspect="1" noTextEdit="1"/>
          </p:cNvSpPr>
          <p:nvPr>
            <p:ph type="sldImg"/>
          </p:nvPr>
        </p:nvSpPr>
        <p:spPr>
          <a:ln/>
        </p:spPr>
      </p:sp>
      <p:sp>
        <p:nvSpPr>
          <p:cNvPr id="93186" name="文本占位符 474114"/>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93187"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51</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幻灯片图像占位符 476161"/>
          <p:cNvSpPr>
            <a:spLocks noGrp="1" noRot="1" noChangeAspect="1" noTextEdit="1"/>
          </p:cNvSpPr>
          <p:nvPr>
            <p:ph type="sldImg"/>
          </p:nvPr>
        </p:nvSpPr>
        <p:spPr>
          <a:ln/>
        </p:spPr>
      </p:sp>
      <p:sp>
        <p:nvSpPr>
          <p:cNvPr id="96258" name="文本占位符 47616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9625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53</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478209"/>
          <p:cNvSpPr>
            <a:spLocks noGrp="1" noRot="1" noChangeAspect="1" noTextEdit="1"/>
          </p:cNvSpPr>
          <p:nvPr>
            <p:ph type="sldImg"/>
          </p:nvPr>
        </p:nvSpPr>
        <p:spPr>
          <a:ln/>
        </p:spPr>
      </p:sp>
      <p:sp>
        <p:nvSpPr>
          <p:cNvPr id="98306" name="文本占位符 478210"/>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98307"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54</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幻灯片图像占位符 480257"/>
          <p:cNvSpPr>
            <a:spLocks noGrp="1" noRot="1" noChangeAspect="1" noTextEdit="1"/>
          </p:cNvSpPr>
          <p:nvPr>
            <p:ph type="sldImg"/>
          </p:nvPr>
        </p:nvSpPr>
        <p:spPr>
          <a:ln/>
        </p:spPr>
      </p:sp>
      <p:sp>
        <p:nvSpPr>
          <p:cNvPr id="100354" name="文本占位符 480258"/>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00355"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55</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410625"/>
          <p:cNvSpPr>
            <a:spLocks noGrp="1" noRot="1" noChangeAspect="1" noTextEdit="1"/>
          </p:cNvSpPr>
          <p:nvPr>
            <p:ph type="sldImg"/>
          </p:nvPr>
        </p:nvSpPr>
        <p:spPr>
          <a:ln/>
        </p:spPr>
      </p:sp>
      <p:sp>
        <p:nvSpPr>
          <p:cNvPr id="27650" name="文本占位符 410626"/>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2765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19</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482305"/>
          <p:cNvSpPr>
            <a:spLocks noGrp="1" noRot="1" noChangeAspect="1" noTextEdit="1"/>
          </p:cNvSpPr>
          <p:nvPr>
            <p:ph type="sldImg"/>
          </p:nvPr>
        </p:nvSpPr>
        <p:spPr>
          <a:ln/>
        </p:spPr>
      </p:sp>
      <p:sp>
        <p:nvSpPr>
          <p:cNvPr id="102402" name="文本占位符 482306"/>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02403"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56</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幻灯片图像占位符 484353"/>
          <p:cNvSpPr>
            <a:spLocks noGrp="1" noRot="1" noChangeAspect="1" noTextEdit="1"/>
          </p:cNvSpPr>
          <p:nvPr>
            <p:ph type="sldImg"/>
          </p:nvPr>
        </p:nvSpPr>
        <p:spPr>
          <a:ln/>
        </p:spPr>
      </p:sp>
      <p:sp>
        <p:nvSpPr>
          <p:cNvPr id="104450" name="文本占位符 484354"/>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0445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57</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幻灯片图像占位符 486401"/>
          <p:cNvSpPr>
            <a:spLocks noGrp="1" noRot="1" noChangeAspect="1" noTextEdit="1"/>
          </p:cNvSpPr>
          <p:nvPr>
            <p:ph type="sldImg"/>
          </p:nvPr>
        </p:nvSpPr>
        <p:spPr>
          <a:ln/>
        </p:spPr>
      </p:sp>
      <p:sp>
        <p:nvSpPr>
          <p:cNvPr id="106498" name="文本占位符 48640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0649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58</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幻灯片图像占位符 488449"/>
          <p:cNvSpPr>
            <a:spLocks noGrp="1" noRot="1" noChangeAspect="1" noTextEdit="1"/>
          </p:cNvSpPr>
          <p:nvPr>
            <p:ph type="sldImg"/>
          </p:nvPr>
        </p:nvSpPr>
        <p:spPr>
          <a:ln/>
        </p:spPr>
      </p:sp>
      <p:sp>
        <p:nvSpPr>
          <p:cNvPr id="108546" name="文本占位符 488450"/>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08547"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59</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491521"/>
          <p:cNvSpPr>
            <a:spLocks noGrp="1" noRot="1" noChangeAspect="1" noTextEdit="1"/>
          </p:cNvSpPr>
          <p:nvPr>
            <p:ph type="sldImg"/>
          </p:nvPr>
        </p:nvSpPr>
        <p:spPr>
          <a:ln/>
        </p:spPr>
      </p:sp>
      <p:sp>
        <p:nvSpPr>
          <p:cNvPr id="110594" name="文本占位符 49152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10595"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60</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幻灯片图像占位符 493569"/>
          <p:cNvSpPr>
            <a:spLocks noGrp="1" noRot="1" noChangeAspect="1" noTextEdit="1"/>
          </p:cNvSpPr>
          <p:nvPr>
            <p:ph type="sldImg"/>
          </p:nvPr>
        </p:nvSpPr>
        <p:spPr>
          <a:ln/>
        </p:spPr>
      </p:sp>
      <p:sp>
        <p:nvSpPr>
          <p:cNvPr id="112642" name="文本占位符 493570"/>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12643"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61</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幻灯片图像占位符 495617"/>
          <p:cNvSpPr>
            <a:spLocks noGrp="1" noRot="1" noChangeAspect="1" noTextEdit="1"/>
          </p:cNvSpPr>
          <p:nvPr>
            <p:ph type="sldImg"/>
          </p:nvPr>
        </p:nvSpPr>
        <p:spPr>
          <a:ln/>
        </p:spPr>
      </p:sp>
      <p:sp>
        <p:nvSpPr>
          <p:cNvPr id="114690" name="文本占位符 495618"/>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1469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62</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幻灯片图像占位符 497665"/>
          <p:cNvSpPr>
            <a:spLocks noGrp="1" noRot="1" noChangeAspect="1" noTextEdit="1"/>
          </p:cNvSpPr>
          <p:nvPr>
            <p:ph type="sldImg"/>
          </p:nvPr>
        </p:nvSpPr>
        <p:spPr>
          <a:ln/>
        </p:spPr>
      </p:sp>
      <p:sp>
        <p:nvSpPr>
          <p:cNvPr id="116738" name="文本占位符 497666"/>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1673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63</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幻灯片图像占位符 499713"/>
          <p:cNvSpPr>
            <a:spLocks noGrp="1" noRot="1" noChangeAspect="1" noTextEdit="1"/>
          </p:cNvSpPr>
          <p:nvPr>
            <p:ph type="sldImg"/>
          </p:nvPr>
        </p:nvSpPr>
        <p:spPr>
          <a:ln/>
        </p:spPr>
      </p:sp>
      <p:sp>
        <p:nvSpPr>
          <p:cNvPr id="119810" name="文本占位符 499714"/>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1981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65</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幻灯片图像占位符 501761"/>
          <p:cNvSpPr>
            <a:spLocks noGrp="1" noRot="1" noChangeAspect="1" noTextEdit="1"/>
          </p:cNvSpPr>
          <p:nvPr>
            <p:ph type="sldImg"/>
          </p:nvPr>
        </p:nvSpPr>
        <p:spPr>
          <a:ln/>
        </p:spPr>
      </p:sp>
      <p:sp>
        <p:nvSpPr>
          <p:cNvPr id="121858" name="文本占位符 50176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2185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66</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412673"/>
          <p:cNvSpPr>
            <a:spLocks noGrp="1" noRot="1" noChangeAspect="1" noTextEdit="1"/>
          </p:cNvSpPr>
          <p:nvPr>
            <p:ph type="sldImg"/>
          </p:nvPr>
        </p:nvSpPr>
        <p:spPr>
          <a:ln/>
        </p:spPr>
      </p:sp>
      <p:sp>
        <p:nvSpPr>
          <p:cNvPr id="29698" name="文本占位符 412674"/>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29699"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20</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幻灯片图像占位符 623617"/>
          <p:cNvSpPr>
            <a:spLocks noGrp="1" noRot="1" noChangeAspect="1" noTextEdit="1"/>
          </p:cNvSpPr>
          <p:nvPr>
            <p:ph type="sldImg"/>
          </p:nvPr>
        </p:nvSpPr>
        <p:spPr>
          <a:ln/>
        </p:spPr>
      </p:sp>
      <p:sp>
        <p:nvSpPr>
          <p:cNvPr id="150530" name="文本占位符 623618"/>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5053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93</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幻灯片图像占位符 627713"/>
          <p:cNvSpPr>
            <a:spLocks noGrp="1" noRot="1" noChangeAspect="1" noTextEdit="1"/>
          </p:cNvSpPr>
          <p:nvPr>
            <p:ph type="sldImg"/>
          </p:nvPr>
        </p:nvSpPr>
        <p:spPr>
          <a:ln/>
        </p:spPr>
      </p:sp>
      <p:sp>
        <p:nvSpPr>
          <p:cNvPr id="159746" name="文本占位符 627714"/>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59747"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101</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幻灯片图像占位符 1"/>
          <p:cNvSpPr>
            <a:spLocks noGrp="1" noRot="1" noChangeAspect="1" noTextEdit="1"/>
          </p:cNvSpPr>
          <p:nvPr>
            <p:ph type="sldImg"/>
          </p:nvPr>
        </p:nvSpPr>
        <p:spPr>
          <a:ln/>
        </p:spPr>
      </p:sp>
      <p:sp>
        <p:nvSpPr>
          <p:cNvPr id="161794" name="备注占位符 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161795" name="灯片编号占位符 3"/>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GB" sz="1200" dirty="0">
                <a:solidFill>
                  <a:schemeClr val="tx1"/>
                </a:solidFill>
                <a:latin typeface="Times New Roman" panose="02020603050405020304" pitchFamily="18" charset="0"/>
                <a:ea typeface="宋体" panose="02010600030101010101" pitchFamily="2" charset="-122"/>
              </a:rPr>
              <a:t>102</a:t>
            </a:fld>
            <a:endParaRPr lang="zh-CN" altLang="en-GB"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GB" sz="1200" dirty="0">
                <a:solidFill>
                  <a:schemeClr val="tx1"/>
                </a:solidFill>
                <a:latin typeface="Times New Roman" panose="02020603050405020304" pitchFamily="18" charset="0"/>
                <a:ea typeface="宋体" panose="02010600030101010101" pitchFamily="2" charset="-122"/>
              </a:rPr>
              <a:t>126</a:t>
            </a:fld>
            <a:endParaRPr lang="zh-CN" altLang="en-GB" sz="1200" dirty="0">
              <a:solidFill>
                <a:schemeClr val="tx1"/>
              </a:solidFill>
              <a:latin typeface="Times New Roman" panose="02020603050405020304" pitchFamily="18" charset="0"/>
              <a:ea typeface="宋体" panose="02010600030101010101" pitchFamily="2" charset="-122"/>
            </a:endParaRPr>
          </a:p>
        </p:txBody>
      </p:sp>
      <p:sp>
        <p:nvSpPr>
          <p:cNvPr id="186370" name="Rectangle 2"/>
          <p:cNvSpPr>
            <a:spLocks noGrp="1" noRot="1" noChangeAspect="1" noTextEdit="1"/>
          </p:cNvSpPr>
          <p:nvPr>
            <p:ph type="sldImg"/>
          </p:nvPr>
        </p:nvSpPr>
        <p:spPr>
          <a:ln/>
        </p:spPr>
      </p:sp>
      <p:sp>
        <p:nvSpPr>
          <p:cNvPr id="186371" name="Rectangle 3"/>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414721"/>
          <p:cNvSpPr>
            <a:spLocks noGrp="1" noRot="1" noChangeAspect="1" noTextEdit="1"/>
          </p:cNvSpPr>
          <p:nvPr>
            <p:ph type="sldImg"/>
          </p:nvPr>
        </p:nvSpPr>
        <p:spPr>
          <a:ln/>
        </p:spPr>
      </p:sp>
      <p:sp>
        <p:nvSpPr>
          <p:cNvPr id="31746" name="文本占位符 414722"/>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31747"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21</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416769"/>
          <p:cNvSpPr>
            <a:spLocks noGrp="1" noRot="1" noChangeAspect="1" noTextEdit="1"/>
          </p:cNvSpPr>
          <p:nvPr>
            <p:ph type="sldImg"/>
          </p:nvPr>
        </p:nvSpPr>
        <p:spPr>
          <a:ln/>
        </p:spPr>
      </p:sp>
      <p:sp>
        <p:nvSpPr>
          <p:cNvPr id="33794" name="文本占位符 416770"/>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33795"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22</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418817"/>
          <p:cNvSpPr>
            <a:spLocks noGrp="1" noRot="1" noChangeAspect="1" noTextEdit="1"/>
          </p:cNvSpPr>
          <p:nvPr>
            <p:ph type="sldImg"/>
          </p:nvPr>
        </p:nvSpPr>
        <p:spPr>
          <a:ln/>
        </p:spPr>
      </p:sp>
      <p:sp>
        <p:nvSpPr>
          <p:cNvPr id="35842" name="文本占位符 418818"/>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35843"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23</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420865"/>
          <p:cNvSpPr>
            <a:spLocks noGrp="1" noRot="1" noChangeAspect="1" noTextEdit="1"/>
          </p:cNvSpPr>
          <p:nvPr>
            <p:ph type="sldImg"/>
          </p:nvPr>
        </p:nvSpPr>
        <p:spPr>
          <a:ln/>
        </p:spPr>
      </p:sp>
      <p:sp>
        <p:nvSpPr>
          <p:cNvPr id="37890" name="文本占位符 420866"/>
          <p:cNvSpPr>
            <a:spLocks noGrp="1"/>
          </p:cNvSpPr>
          <p:nvPr>
            <p:ph type="body"/>
          </p:nvPr>
        </p:nvSpPr>
        <p:spPr>
          <a:ln/>
        </p:spPr>
        <p:txBody>
          <a:bodyPr wrap="square" lIns="91440" tIns="45720" rIns="91440" bIns="45720" anchor="t" anchorCtr="0"/>
          <a:lstStyle/>
          <a:p>
            <a:pPr lvl="0"/>
            <a:endParaRPr lang="zh-CN" altLang="en-US" dirty="0">
              <a:ea typeface="宋体" panose="02010600030101010101" pitchFamily="2" charset="-122"/>
            </a:endParaRPr>
          </a:p>
        </p:txBody>
      </p:sp>
      <p:sp>
        <p:nvSpPr>
          <p:cNvPr id="37891" name="灯片编号占位符 1"/>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t>24</a:t>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9100" y="188913"/>
            <a:ext cx="2195513" cy="648017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179388" y="188913"/>
            <a:ext cx="6437312" cy="648017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179388" y="1125538"/>
            <a:ext cx="4316412"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125538"/>
            <a:ext cx="4316413" cy="5472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9100" y="188913"/>
            <a:ext cx="2195513" cy="6408737"/>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179388" y="188913"/>
            <a:ext cx="6437312" cy="6408737"/>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71550" y="188913"/>
            <a:ext cx="7993063" cy="719137"/>
          </a:xfrm>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179388" y="1125538"/>
            <a:ext cx="4316412" cy="547211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125538"/>
            <a:ext cx="4316413" cy="5472112"/>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71550" y="188913"/>
            <a:ext cx="7993063" cy="719137"/>
          </a:xfrm>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a:xfrm>
            <a:off x="179388" y="1125538"/>
            <a:ext cx="8785225" cy="5472112"/>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endParaRPr kumimoji="0" lang="zh-CN" altLang="en-US" sz="2400" b="0" i="0" u="none" strike="noStrike" kern="0" cap="none" spc="0" normalizeH="0" baseline="0" noProof="0">
              <a:ln>
                <a:noFill/>
              </a:ln>
              <a:solidFill>
                <a:schemeClr val="tx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179388" y="1066800"/>
            <a:ext cx="4316412" cy="5602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066800"/>
            <a:ext cx="4316413" cy="5602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0488" tIns="44450" rIns="90488" bIns="4445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5000"/>
              </a:spcBef>
              <a:spcAft>
                <a:spcPct val="0"/>
              </a:spcAft>
              <a:buClr>
                <a:srgbClr val="009900"/>
              </a:buClr>
              <a:buSzPct val="80000"/>
              <a:buFont typeface="Marlett"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body"/>
          </p:nvPr>
        </p:nvSpPr>
        <p:spPr>
          <a:xfrm>
            <a:off x="179388" y="1066800"/>
            <a:ext cx="8785225" cy="5602288"/>
          </a:xfrm>
          <a:prstGeom prst="rect">
            <a:avLst/>
          </a:prstGeom>
          <a:noFill/>
          <a:ln w="12700">
            <a:noFill/>
          </a:ln>
        </p:spPr>
        <p:txBody>
          <a:bodyPr lIns="90488" tIns="44450" rIns="90488" bIns="44450" anchor="t" anchorCtr="0"/>
          <a:lstStyle/>
          <a:p>
            <a:pPr lvl="0"/>
            <a:r>
              <a:rPr lang="en-US" altLang="zh-CN" dirty="0"/>
              <a:t>Click to edit Master text styles</a:t>
            </a:r>
          </a:p>
          <a:p>
            <a:pPr lvl="1" indent="-285750"/>
            <a:r>
              <a:rPr lang="en-US" altLang="zh-CN" dirty="0"/>
              <a:t>Second level</a:t>
            </a:r>
          </a:p>
          <a:p>
            <a:pPr lvl="2" indent="-228600"/>
            <a:r>
              <a:rPr lang="en-US" altLang="zh-CN" dirty="0"/>
              <a:t>Third level</a:t>
            </a:r>
          </a:p>
          <a:p>
            <a:pPr lvl="3" indent="-228600"/>
            <a:r>
              <a:rPr lang="en-US" altLang="zh-CN" dirty="0"/>
              <a:t>Fourth level</a:t>
            </a:r>
          </a:p>
          <a:p>
            <a:pPr lvl="4" indent="-228600"/>
            <a:r>
              <a:rPr lang="en-US" altLang="zh-CN" dirty="0"/>
              <a:t>Fifth level</a:t>
            </a:r>
          </a:p>
        </p:txBody>
      </p:sp>
      <p:sp>
        <p:nvSpPr>
          <p:cNvPr id="1027" name="Rectangle 11"/>
          <p:cNvSpPr>
            <a:spLocks noGrp="1"/>
          </p:cNvSpPr>
          <p:nvPr>
            <p:ph type="title"/>
          </p:nvPr>
        </p:nvSpPr>
        <p:spPr>
          <a:xfrm>
            <a:off x="971550" y="188913"/>
            <a:ext cx="7993063" cy="647700"/>
          </a:xfrm>
          <a:prstGeom prst="rect">
            <a:avLst/>
          </a:prstGeom>
          <a:noFill/>
          <a:ln w="12700">
            <a:noFill/>
          </a:ln>
        </p:spPr>
        <p:txBody>
          <a:bodyPr lIns="90488" tIns="44450" rIns="90488" bIns="44450" anchor="b" anchorCtr="0"/>
          <a:lstStyle/>
          <a:p>
            <a:pPr lvl="0"/>
            <a:r>
              <a:rPr lang="en-US" altLang="zh-CN" dirty="0"/>
              <a:t>Click to edit Master title style</a:t>
            </a:r>
          </a:p>
        </p:txBody>
      </p:sp>
      <p:sp>
        <p:nvSpPr>
          <p:cNvPr id="61452" name="Line 12"/>
          <p:cNvSpPr>
            <a:spLocks noChangeShapeType="1"/>
          </p:cNvSpPr>
          <p:nvPr/>
        </p:nvSpPr>
        <p:spPr bwMode="auto">
          <a:xfrm>
            <a:off x="0" y="990600"/>
            <a:ext cx="8763000" cy="0"/>
          </a:xfrm>
          <a:prstGeom prst="line">
            <a:avLst/>
          </a:prstGeom>
          <a:noFill/>
          <a:ln w="19050">
            <a:solidFill>
              <a:srgbClr val="99CCFF"/>
            </a:solidFill>
            <a:roun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pic>
        <p:nvPicPr>
          <p:cNvPr id="1029" name="Picture 18" descr="randompic_big_north"/>
          <p:cNvPicPr>
            <a:picLocks noChangeAspect="1"/>
          </p:cNvPicPr>
          <p:nvPr userDrawn="1"/>
        </p:nvPicPr>
        <p:blipFill>
          <a:blip r:embed="rId13"/>
          <a:stretch>
            <a:fillRect/>
          </a:stretch>
        </p:blipFill>
        <p:spPr>
          <a:xfrm>
            <a:off x="3635375" y="6165850"/>
            <a:ext cx="5508625" cy="692150"/>
          </a:xfrm>
          <a:prstGeom prst="rect">
            <a:avLst/>
          </a:prstGeom>
          <a:noFill/>
          <a:ln w="9525">
            <a:noFill/>
          </a:ln>
        </p:spPr>
      </p:pic>
      <p:pic>
        <p:nvPicPr>
          <p:cNvPr id="1030" name="Picture 22" descr="02校徽-正形"/>
          <p:cNvPicPr>
            <a:picLocks noChangeAspect="1"/>
          </p:cNvPicPr>
          <p:nvPr userDrawn="1"/>
        </p:nvPicPr>
        <p:blipFill>
          <a:blip r:embed="rId14"/>
          <a:stretch>
            <a:fillRect/>
          </a:stretch>
        </p:blipFill>
        <p:spPr>
          <a:xfrm>
            <a:off x="34925" y="44450"/>
            <a:ext cx="885825" cy="8858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rgbClr val="592D81"/>
          </a:solidFill>
          <a:latin typeface="+mj-lt"/>
          <a:ea typeface="+mj-ea"/>
          <a:cs typeface="+mj-cs"/>
        </a:defRPr>
      </a:lvl1pPr>
      <a:lvl2pPr algn="l" rtl="0" eaLnBrk="0" fontAlgn="base" hangingPunct="0">
        <a:spcBef>
          <a:spcPct val="0"/>
        </a:spcBef>
        <a:spcAft>
          <a:spcPct val="0"/>
        </a:spcAft>
        <a:defRPr sz="3200" b="1">
          <a:solidFill>
            <a:srgbClr val="592D81"/>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3200" b="1">
          <a:solidFill>
            <a:srgbClr val="592D81"/>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3200" b="1">
          <a:solidFill>
            <a:srgbClr val="592D81"/>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3200" b="1">
          <a:solidFill>
            <a:srgbClr val="592D81"/>
          </a:solidFill>
          <a:latin typeface="黑体" panose="02010609060101010101" pitchFamily="2" charset="-122"/>
          <a:ea typeface="黑体" panose="02010609060101010101" pitchFamily="2" charset="-122"/>
        </a:defRPr>
      </a:lvl5pPr>
      <a:lvl6pPr marL="457200" algn="l" rtl="0" eaLnBrk="0" fontAlgn="base" hangingPunct="0">
        <a:spcBef>
          <a:spcPct val="0"/>
        </a:spcBef>
        <a:spcAft>
          <a:spcPct val="0"/>
        </a:spcAft>
        <a:defRPr sz="3200" b="1">
          <a:solidFill>
            <a:srgbClr val="592D81"/>
          </a:solidFill>
          <a:latin typeface="黑体" panose="02010609060101010101" pitchFamily="2" charset="-122"/>
          <a:ea typeface="黑体" panose="02010609060101010101" pitchFamily="2" charset="-122"/>
        </a:defRPr>
      </a:lvl6pPr>
      <a:lvl7pPr marL="914400" algn="l" rtl="0" eaLnBrk="0" fontAlgn="base" hangingPunct="0">
        <a:spcBef>
          <a:spcPct val="0"/>
        </a:spcBef>
        <a:spcAft>
          <a:spcPct val="0"/>
        </a:spcAft>
        <a:defRPr sz="3200" b="1">
          <a:solidFill>
            <a:srgbClr val="592D81"/>
          </a:solidFill>
          <a:latin typeface="黑体" panose="02010609060101010101" pitchFamily="2" charset="-122"/>
          <a:ea typeface="黑体" panose="02010609060101010101" pitchFamily="2" charset="-122"/>
        </a:defRPr>
      </a:lvl7pPr>
      <a:lvl8pPr marL="1371600" algn="l" rtl="0" eaLnBrk="0" fontAlgn="base" hangingPunct="0">
        <a:spcBef>
          <a:spcPct val="0"/>
        </a:spcBef>
        <a:spcAft>
          <a:spcPct val="0"/>
        </a:spcAft>
        <a:defRPr sz="3200" b="1">
          <a:solidFill>
            <a:srgbClr val="592D81"/>
          </a:solidFill>
          <a:latin typeface="黑体" panose="02010609060101010101" pitchFamily="2" charset="-122"/>
          <a:ea typeface="黑体" panose="02010609060101010101" pitchFamily="2" charset="-122"/>
        </a:defRPr>
      </a:lvl8pPr>
      <a:lvl9pPr marL="1828800" algn="l" rtl="0" eaLnBrk="0" fontAlgn="base" hangingPunct="0">
        <a:spcBef>
          <a:spcPct val="0"/>
        </a:spcBef>
        <a:spcAft>
          <a:spcPct val="0"/>
        </a:spcAft>
        <a:defRPr sz="3200" b="1">
          <a:solidFill>
            <a:srgbClr val="592D81"/>
          </a:solidFill>
          <a:latin typeface="黑体" panose="02010609060101010101" pitchFamily="2" charset="-122"/>
          <a:ea typeface="黑体" panose="02010609060101010101" pitchFamily="2" charset="-122"/>
        </a:defRPr>
      </a:lvl9pPr>
    </p:titleStyle>
    <p:bodyStyle>
      <a:lvl1pPr marL="342900" indent="-342900" algn="l" rtl="0" eaLnBrk="0" fontAlgn="base" hangingPunct="0">
        <a:spcBef>
          <a:spcPct val="25000"/>
        </a:spcBef>
        <a:spcAft>
          <a:spcPct val="0"/>
        </a:spcAft>
        <a:buClr>
          <a:srgbClr val="009900"/>
        </a:buClr>
        <a:buSzPct val="80000"/>
        <a:buFont typeface="Marlett" pitchFamily="2" charset="2"/>
        <a:buChar char="n"/>
        <a:defRPr sz="2400">
          <a:solidFill>
            <a:schemeClr val="tx1"/>
          </a:solidFill>
          <a:latin typeface="+mn-lt"/>
          <a:ea typeface="+mn-ea"/>
          <a:cs typeface="+mn-cs"/>
        </a:defRPr>
      </a:lvl1pPr>
      <a:lvl2pPr marL="742950" indent="-285750" algn="l" rtl="0" eaLnBrk="0" fontAlgn="base" hangingPunct="0">
        <a:spcBef>
          <a:spcPct val="25000"/>
        </a:spcBef>
        <a:spcAft>
          <a:spcPct val="0"/>
        </a:spcAft>
        <a:buClr>
          <a:srgbClr val="009900"/>
        </a:buClr>
        <a:buSzPct val="70000"/>
        <a:buFont typeface="Wingdings" panose="05000000000000000000" pitchFamily="2" charset="2"/>
        <a:buChar char="n"/>
        <a:defRPr sz="2000">
          <a:solidFill>
            <a:schemeClr val="tx1"/>
          </a:solidFill>
          <a:latin typeface="+mn-lt"/>
          <a:ea typeface="+mn-ea"/>
        </a:defRPr>
      </a:lvl2pPr>
      <a:lvl3pPr marL="1143000" indent="-228600" algn="l" rtl="0" eaLnBrk="0" fontAlgn="base" hangingPunct="0">
        <a:spcBef>
          <a:spcPct val="25000"/>
        </a:spcBef>
        <a:spcAft>
          <a:spcPct val="0"/>
        </a:spcAft>
        <a:buClr>
          <a:srgbClr val="009900"/>
        </a:buClr>
        <a:buSzPct val="100000"/>
        <a:buFont typeface="Marlett" pitchFamily="2" charset="2"/>
        <a:buChar char="4"/>
        <a:defRPr>
          <a:solidFill>
            <a:schemeClr val="tx1"/>
          </a:solidFill>
          <a:latin typeface="+mn-lt"/>
          <a:ea typeface="+mn-ea"/>
        </a:defRPr>
      </a:lvl3pPr>
      <a:lvl4pPr marL="1600200" indent="-228600" algn="l" rtl="0" eaLnBrk="0" fontAlgn="base" hangingPunct="0">
        <a:spcBef>
          <a:spcPct val="25000"/>
        </a:spcBef>
        <a:spcAft>
          <a:spcPct val="0"/>
        </a:spcAft>
        <a:buClr>
          <a:schemeClr val="accent2"/>
        </a:buClr>
        <a:buSzPct val="60000"/>
        <a:buFont typeface="Wingdings" panose="05000000000000000000" pitchFamily="2" charset="2"/>
        <a:buChar char="u"/>
        <a:defRPr sz="1600">
          <a:solidFill>
            <a:schemeClr val="tx1"/>
          </a:solidFill>
          <a:latin typeface="+mn-lt"/>
          <a:ea typeface="+mn-ea"/>
        </a:defRPr>
      </a:lvl4pPr>
      <a:lvl5pPr marL="2057400" indent="-228600" algn="l" rtl="0" eaLnBrk="0" fontAlgn="base" hangingPunct="0">
        <a:spcBef>
          <a:spcPct val="25000"/>
        </a:spcBef>
        <a:spcAft>
          <a:spcPct val="0"/>
        </a:spcAft>
        <a:buClr>
          <a:schemeClr val="tx1"/>
        </a:buClr>
        <a:buSzPct val="100000"/>
        <a:buChar char="•"/>
        <a:defRPr sz="1400">
          <a:solidFill>
            <a:schemeClr val="tx1"/>
          </a:solidFill>
          <a:latin typeface="+mn-lt"/>
          <a:ea typeface="+mn-ea"/>
        </a:defRPr>
      </a:lvl5pPr>
      <a:lvl6pPr marL="2514600" indent="-228600" algn="l" rtl="0" eaLnBrk="0" fontAlgn="base" hangingPunct="0">
        <a:spcBef>
          <a:spcPct val="25000"/>
        </a:spcBef>
        <a:spcAft>
          <a:spcPct val="0"/>
        </a:spcAft>
        <a:buClr>
          <a:schemeClr val="tx1"/>
        </a:buClr>
        <a:buSzPct val="100000"/>
        <a:buChar char="•"/>
        <a:defRPr sz="1400">
          <a:solidFill>
            <a:schemeClr val="tx1"/>
          </a:solidFill>
          <a:latin typeface="+mn-lt"/>
          <a:ea typeface="+mn-ea"/>
        </a:defRPr>
      </a:lvl6pPr>
      <a:lvl7pPr marL="2971800" indent="-228600" algn="l" rtl="0" eaLnBrk="0" fontAlgn="base" hangingPunct="0">
        <a:spcBef>
          <a:spcPct val="25000"/>
        </a:spcBef>
        <a:spcAft>
          <a:spcPct val="0"/>
        </a:spcAft>
        <a:buClr>
          <a:schemeClr val="tx1"/>
        </a:buClr>
        <a:buSzPct val="100000"/>
        <a:buChar char="•"/>
        <a:defRPr sz="1400">
          <a:solidFill>
            <a:schemeClr val="tx1"/>
          </a:solidFill>
          <a:latin typeface="+mn-lt"/>
          <a:ea typeface="+mn-ea"/>
        </a:defRPr>
      </a:lvl7pPr>
      <a:lvl8pPr marL="3429000" indent="-228600" algn="l" rtl="0" eaLnBrk="0" fontAlgn="base" hangingPunct="0">
        <a:spcBef>
          <a:spcPct val="25000"/>
        </a:spcBef>
        <a:spcAft>
          <a:spcPct val="0"/>
        </a:spcAft>
        <a:buClr>
          <a:schemeClr val="tx1"/>
        </a:buClr>
        <a:buSzPct val="100000"/>
        <a:buChar char="•"/>
        <a:defRPr sz="1400">
          <a:solidFill>
            <a:schemeClr val="tx1"/>
          </a:solidFill>
          <a:latin typeface="+mn-lt"/>
          <a:ea typeface="+mn-ea"/>
        </a:defRPr>
      </a:lvl8pPr>
      <a:lvl9pPr marL="3886200" indent="-228600" algn="l" rtl="0" eaLnBrk="0" fontAlgn="base" hangingPunct="0">
        <a:spcBef>
          <a:spcPct val="25000"/>
        </a:spcBef>
        <a:spcAft>
          <a:spcPct val="0"/>
        </a:spcAft>
        <a:buClr>
          <a:schemeClr val="tx1"/>
        </a:buClr>
        <a:buSzPct val="100000"/>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971550" y="188913"/>
            <a:ext cx="7993063" cy="719137"/>
          </a:xfrm>
          <a:prstGeom prst="rect">
            <a:avLst/>
          </a:prstGeom>
          <a:noFill/>
          <a:ln w="9525">
            <a:noFill/>
          </a:ln>
        </p:spPr>
        <p:txBody>
          <a:bodyPr anchor="ctr" anchorCtr="0"/>
          <a:lstStyle/>
          <a:p>
            <a:pPr lvl="0"/>
            <a:r>
              <a:rPr lang="zh-CN" altLang="en-US" dirty="0"/>
              <a:t>单击此处编辑母版标题样式</a:t>
            </a:r>
          </a:p>
        </p:txBody>
      </p:sp>
      <p:sp>
        <p:nvSpPr>
          <p:cNvPr id="2051" name="Rectangle 3"/>
          <p:cNvSpPr>
            <a:spLocks noGrp="1"/>
          </p:cNvSpPr>
          <p:nvPr>
            <p:ph type="body"/>
          </p:nvPr>
        </p:nvSpPr>
        <p:spPr>
          <a:xfrm>
            <a:off x="179388" y="1125538"/>
            <a:ext cx="8785225" cy="5472112"/>
          </a:xfrm>
          <a:prstGeom prst="rect">
            <a:avLst/>
          </a:prstGeom>
          <a:noFill/>
          <a:ln w="9525">
            <a:noFill/>
          </a:ln>
        </p:spPr>
        <p:txBody>
          <a:bodyPr anchor="t" anchorCtr="0"/>
          <a:lstStyle/>
          <a:p>
            <a:pPr lvl="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pic>
        <p:nvPicPr>
          <p:cNvPr id="2052" name="Picture 7" descr="02校徽-正形"/>
          <p:cNvPicPr>
            <a:picLocks noChangeAspect="1"/>
          </p:cNvPicPr>
          <p:nvPr userDrawn="1"/>
        </p:nvPicPr>
        <p:blipFill>
          <a:blip r:embed="rId15"/>
          <a:stretch>
            <a:fillRect/>
          </a:stretch>
        </p:blipFill>
        <p:spPr>
          <a:xfrm>
            <a:off x="34925" y="44450"/>
            <a:ext cx="885825" cy="885825"/>
          </a:xfrm>
          <a:prstGeom prst="rect">
            <a:avLst/>
          </a:prstGeom>
          <a:noFill/>
          <a:ln w="9525">
            <a:noFill/>
          </a:ln>
        </p:spPr>
      </p:pic>
      <p:sp>
        <p:nvSpPr>
          <p:cNvPr id="2053" name="Rectangle 10"/>
          <p:cNvSpPr>
            <a:spLocks noChangeArrowheads="1"/>
          </p:cNvSpPr>
          <p:nvPr/>
        </p:nvSpPr>
        <p:spPr bwMode="gray">
          <a:xfrm>
            <a:off x="34925" y="1020763"/>
            <a:ext cx="8226425" cy="31750"/>
          </a:xfrm>
          <a:prstGeom prst="rect">
            <a:avLst/>
          </a:prstGeom>
          <a:gradFill rotWithShape="0">
            <a:gsLst>
              <a:gs pos="0">
                <a:schemeClr val="bg2"/>
              </a:gs>
              <a:gs pos="100000">
                <a:schemeClr val="bg1"/>
              </a:gs>
            </a:gsLst>
            <a:lin ang="0" scaled="1"/>
          </a:gradFill>
          <a:ln>
            <a:noFill/>
          </a:ln>
        </p:spPr>
        <p:txBody>
          <a:bodyPr wrap="none" anchor="ctr"/>
          <a:lstStyle>
            <a:lvl1pPr eaLnBrk="0" hangingPunct="0">
              <a:defRPr sz="3200">
                <a:solidFill>
                  <a:schemeClr val="tx2"/>
                </a:solidFill>
                <a:latin typeface="宋体" panose="02010600030101010101" pitchFamily="2" charset="-122"/>
                <a:ea typeface="黑体" panose="02010609060101010101" pitchFamily="2" charset="-122"/>
              </a:defRPr>
            </a:lvl1pPr>
            <a:lvl2pPr marL="742950" indent="-285750" eaLnBrk="0" hangingPunct="0">
              <a:defRPr sz="3200">
                <a:solidFill>
                  <a:schemeClr val="tx2"/>
                </a:solidFill>
                <a:latin typeface="宋体" panose="02010600030101010101" pitchFamily="2" charset="-122"/>
                <a:ea typeface="黑体" panose="02010609060101010101" pitchFamily="2" charset="-122"/>
              </a:defRPr>
            </a:lvl2pPr>
            <a:lvl3pPr marL="1143000" indent="-228600" eaLnBrk="0" hangingPunct="0">
              <a:defRPr sz="3200">
                <a:solidFill>
                  <a:schemeClr val="tx2"/>
                </a:solidFill>
                <a:latin typeface="宋体" panose="02010600030101010101" pitchFamily="2" charset="-122"/>
                <a:ea typeface="黑体" panose="02010609060101010101" pitchFamily="2" charset="-122"/>
              </a:defRPr>
            </a:lvl3pPr>
            <a:lvl4pPr marL="1600200" indent="-228600" eaLnBrk="0" hangingPunct="0">
              <a:defRPr sz="3200">
                <a:solidFill>
                  <a:schemeClr val="tx2"/>
                </a:solidFill>
                <a:latin typeface="宋体" panose="02010600030101010101" pitchFamily="2" charset="-122"/>
                <a:ea typeface="黑体" panose="02010609060101010101" pitchFamily="2" charset="-122"/>
              </a:defRPr>
            </a:lvl4pPr>
            <a:lvl5pPr marL="2057400" indent="-228600" eaLnBrk="0" hangingPunct="0">
              <a:defRPr sz="3200">
                <a:solidFill>
                  <a:schemeClr val="tx2"/>
                </a:solidFill>
                <a:latin typeface="宋体" panose="02010600030101010101" pitchFamily="2" charset="-122"/>
                <a:ea typeface="黑体" panose="02010609060101010101" pitchFamily="2" charset="-122"/>
              </a:defRPr>
            </a:lvl5pPr>
            <a:lvl6pPr marL="2514600" indent="-228600" algn="ctr" eaLnBrk="0" fontAlgn="base" hangingPunct="0">
              <a:spcBef>
                <a:spcPct val="0"/>
              </a:spcBef>
              <a:spcAft>
                <a:spcPct val="0"/>
              </a:spcAft>
              <a:defRPr sz="3200">
                <a:solidFill>
                  <a:schemeClr val="tx2"/>
                </a:solidFill>
                <a:latin typeface="宋体" panose="02010600030101010101" pitchFamily="2" charset="-122"/>
                <a:ea typeface="黑体" panose="02010609060101010101" pitchFamily="2" charset="-122"/>
              </a:defRPr>
            </a:lvl6pPr>
            <a:lvl7pPr marL="2971800" indent="-228600" algn="ctr" eaLnBrk="0" fontAlgn="base" hangingPunct="0">
              <a:spcBef>
                <a:spcPct val="0"/>
              </a:spcBef>
              <a:spcAft>
                <a:spcPct val="0"/>
              </a:spcAft>
              <a:defRPr sz="3200">
                <a:solidFill>
                  <a:schemeClr val="tx2"/>
                </a:solidFill>
                <a:latin typeface="宋体" panose="02010600030101010101" pitchFamily="2" charset="-122"/>
                <a:ea typeface="黑体" panose="02010609060101010101" pitchFamily="2" charset="-122"/>
              </a:defRPr>
            </a:lvl7pPr>
            <a:lvl8pPr marL="3429000" indent="-228600" algn="ctr" eaLnBrk="0" fontAlgn="base" hangingPunct="0">
              <a:spcBef>
                <a:spcPct val="0"/>
              </a:spcBef>
              <a:spcAft>
                <a:spcPct val="0"/>
              </a:spcAft>
              <a:defRPr sz="3200">
                <a:solidFill>
                  <a:schemeClr val="tx2"/>
                </a:solidFill>
                <a:latin typeface="宋体" panose="02010600030101010101" pitchFamily="2" charset="-122"/>
                <a:ea typeface="黑体" panose="02010609060101010101" pitchFamily="2" charset="-122"/>
              </a:defRPr>
            </a:lvl8pPr>
            <a:lvl9pPr marL="3886200" indent="-228600" algn="ctr" eaLnBrk="0" fontAlgn="base" hangingPunct="0">
              <a:spcBef>
                <a:spcPct val="0"/>
              </a:spcBef>
              <a:spcAft>
                <a:spcPct val="0"/>
              </a:spcAft>
              <a:defRPr sz="3200">
                <a:solidFill>
                  <a:schemeClr val="tx2"/>
                </a:solidFill>
                <a:latin typeface="宋体" panose="02010600030101010101" pitchFamily="2" charset="-122"/>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ctr" rtl="0" eaLnBrk="0" fontAlgn="base" hangingPunct="0">
        <a:spcBef>
          <a:spcPct val="0"/>
        </a:spcBef>
        <a:spcAft>
          <a:spcPct val="0"/>
        </a:spcAft>
        <a:defRPr sz="3600">
          <a:solidFill>
            <a:srgbClr val="CC0000"/>
          </a:solidFill>
          <a:latin typeface="+mj-lt"/>
          <a:ea typeface="+mj-ea"/>
          <a:cs typeface="+mj-cs"/>
        </a:defRPr>
      </a:lvl1pPr>
      <a:lvl2pPr algn="ctr" rtl="0" eaLnBrk="0" fontAlgn="base" hangingPunct="0">
        <a:spcBef>
          <a:spcPct val="0"/>
        </a:spcBef>
        <a:spcAft>
          <a:spcPct val="0"/>
        </a:spcAft>
        <a:defRPr sz="3600">
          <a:solidFill>
            <a:srgbClr val="CC0000"/>
          </a:solidFill>
          <a:latin typeface="Arial" panose="020B0604020202020204" pitchFamily="34" charset="0"/>
          <a:ea typeface="黑体" panose="02010609060101010101" pitchFamily="2" charset="-122"/>
        </a:defRPr>
      </a:lvl2pPr>
      <a:lvl3pPr algn="ctr" rtl="0" eaLnBrk="0" fontAlgn="base" hangingPunct="0">
        <a:spcBef>
          <a:spcPct val="0"/>
        </a:spcBef>
        <a:spcAft>
          <a:spcPct val="0"/>
        </a:spcAft>
        <a:defRPr sz="3600">
          <a:solidFill>
            <a:srgbClr val="CC0000"/>
          </a:solidFill>
          <a:latin typeface="Arial" panose="020B0604020202020204" pitchFamily="34" charset="0"/>
          <a:ea typeface="黑体" panose="02010609060101010101" pitchFamily="2" charset="-122"/>
        </a:defRPr>
      </a:lvl3pPr>
      <a:lvl4pPr algn="ctr" rtl="0" eaLnBrk="0" fontAlgn="base" hangingPunct="0">
        <a:spcBef>
          <a:spcPct val="0"/>
        </a:spcBef>
        <a:spcAft>
          <a:spcPct val="0"/>
        </a:spcAft>
        <a:defRPr sz="3600">
          <a:solidFill>
            <a:srgbClr val="CC0000"/>
          </a:solidFill>
          <a:latin typeface="Arial" panose="020B0604020202020204" pitchFamily="34" charset="0"/>
          <a:ea typeface="黑体" panose="02010609060101010101" pitchFamily="2" charset="-122"/>
        </a:defRPr>
      </a:lvl4pPr>
      <a:lvl5pPr algn="ctr" rtl="0" eaLnBrk="0" fontAlgn="base" hangingPunct="0">
        <a:spcBef>
          <a:spcPct val="0"/>
        </a:spcBef>
        <a:spcAft>
          <a:spcPct val="0"/>
        </a:spcAft>
        <a:defRPr sz="3600">
          <a:solidFill>
            <a:srgbClr val="CC0000"/>
          </a:solidFill>
          <a:latin typeface="Arial" panose="020B0604020202020204" pitchFamily="34" charset="0"/>
          <a:ea typeface="黑体" panose="02010609060101010101" pitchFamily="2" charset="-122"/>
        </a:defRPr>
      </a:lvl5pPr>
      <a:lvl6pPr marL="457200" algn="ctr" rtl="0" fontAlgn="base">
        <a:spcBef>
          <a:spcPct val="0"/>
        </a:spcBef>
        <a:spcAft>
          <a:spcPct val="0"/>
        </a:spcAft>
        <a:defRPr sz="3600">
          <a:solidFill>
            <a:srgbClr val="CC0000"/>
          </a:solidFill>
          <a:latin typeface="Arial" panose="020B0604020202020204" pitchFamily="34" charset="0"/>
          <a:ea typeface="黑体" panose="02010609060101010101" pitchFamily="2" charset="-122"/>
        </a:defRPr>
      </a:lvl6pPr>
      <a:lvl7pPr marL="914400" algn="ctr" rtl="0" fontAlgn="base">
        <a:spcBef>
          <a:spcPct val="0"/>
        </a:spcBef>
        <a:spcAft>
          <a:spcPct val="0"/>
        </a:spcAft>
        <a:defRPr sz="3600">
          <a:solidFill>
            <a:srgbClr val="CC0000"/>
          </a:solidFill>
          <a:latin typeface="Arial" panose="020B0604020202020204" pitchFamily="34" charset="0"/>
          <a:ea typeface="黑体" panose="02010609060101010101" pitchFamily="2" charset="-122"/>
        </a:defRPr>
      </a:lvl7pPr>
      <a:lvl8pPr marL="1371600" algn="ctr" rtl="0" fontAlgn="base">
        <a:spcBef>
          <a:spcPct val="0"/>
        </a:spcBef>
        <a:spcAft>
          <a:spcPct val="0"/>
        </a:spcAft>
        <a:defRPr sz="3600">
          <a:solidFill>
            <a:srgbClr val="CC0000"/>
          </a:solidFill>
          <a:latin typeface="Arial" panose="020B0604020202020204" pitchFamily="34" charset="0"/>
          <a:ea typeface="黑体" panose="02010609060101010101" pitchFamily="2" charset="-122"/>
        </a:defRPr>
      </a:lvl8pPr>
      <a:lvl9pPr marL="1828800" algn="ctr" rtl="0" fontAlgn="base">
        <a:spcBef>
          <a:spcPct val="0"/>
        </a:spcBef>
        <a:spcAft>
          <a:spcPct val="0"/>
        </a:spcAft>
        <a:defRPr sz="3600">
          <a:solidFill>
            <a:srgbClr val="CC0000"/>
          </a:solidFill>
          <a:latin typeface="Arial" panose="020B0604020202020204" pitchFamily="34" charset="0"/>
          <a:ea typeface="黑体" panose="02010609060101010101"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l"/>
        <a:defRPr sz="2000">
          <a:solidFill>
            <a:srgbClr val="990033"/>
          </a:solidFill>
          <a:latin typeface="+mn-lt"/>
          <a:ea typeface="楷体_GB2312" panose="02010609030101010101" pitchFamily="49" charset="-122"/>
        </a:defRPr>
      </a:lvl2pPr>
      <a:lvl3pPr marL="1143000" indent="-228600" algn="l" rtl="0" eaLnBrk="0" fontAlgn="base" hangingPunct="0">
        <a:spcBef>
          <a:spcPct val="20000"/>
        </a:spcBef>
        <a:spcAft>
          <a:spcPct val="0"/>
        </a:spcAft>
        <a:buFont typeface="Wingdings" panose="05000000000000000000" pitchFamily="2" charset="2"/>
        <a:buChar char="u"/>
        <a:defRPr>
          <a:solidFill>
            <a:schemeClr val="tx1"/>
          </a:solidFill>
          <a:latin typeface="+mn-lt"/>
          <a:ea typeface="仿宋_GB2312" pitchFamily="49" charset="-122"/>
        </a:defRPr>
      </a:lvl3pPr>
      <a:lvl4pPr marL="1600200" indent="-228600" algn="l" rtl="0" eaLnBrk="0" fontAlgn="base" hangingPunct="0">
        <a:spcBef>
          <a:spcPct val="20000"/>
        </a:spcBef>
        <a:spcAft>
          <a:spcPct val="0"/>
        </a:spcAft>
        <a:buFont typeface="Wingdings" panose="05000000000000000000" pitchFamily="2" charset="2"/>
        <a:buChar char="p"/>
        <a:defRPr sz="1600">
          <a:solidFill>
            <a:schemeClr val="tx1"/>
          </a:solidFill>
          <a:latin typeface="+mn-lt"/>
          <a:ea typeface="新宋体" charset="-122"/>
        </a:defRPr>
      </a:lvl4pPr>
      <a:lvl5pPr marL="2057400" indent="-228600" algn="l" rtl="0" eaLnBrk="0" fontAlgn="base" hangingPunct="0">
        <a:spcBef>
          <a:spcPct val="20000"/>
        </a:spcBef>
        <a:spcAft>
          <a:spcPct val="0"/>
        </a:spcAft>
        <a:buChar char="»"/>
        <a:defRPr sz="1400">
          <a:solidFill>
            <a:schemeClr val="tx1"/>
          </a:solidFill>
          <a:latin typeface="+mn-lt"/>
          <a:ea typeface="+mn-ea"/>
        </a:defRPr>
      </a:lvl5pPr>
      <a:lvl6pPr marL="2514600" indent="-228600" algn="l" rtl="0" fontAlgn="base">
        <a:spcBef>
          <a:spcPct val="20000"/>
        </a:spcBef>
        <a:spcAft>
          <a:spcPct val="0"/>
        </a:spcAft>
        <a:buChar char="»"/>
        <a:defRPr sz="1400">
          <a:solidFill>
            <a:schemeClr val="tx1"/>
          </a:solidFill>
          <a:latin typeface="+mn-lt"/>
          <a:ea typeface="+mn-ea"/>
        </a:defRPr>
      </a:lvl6pPr>
      <a:lvl7pPr marL="2971800" indent="-228600" algn="l" rtl="0" fontAlgn="base">
        <a:spcBef>
          <a:spcPct val="20000"/>
        </a:spcBef>
        <a:spcAft>
          <a:spcPct val="0"/>
        </a:spcAft>
        <a:buChar char="»"/>
        <a:defRPr sz="1400">
          <a:solidFill>
            <a:schemeClr val="tx1"/>
          </a:solidFill>
          <a:latin typeface="+mn-lt"/>
          <a:ea typeface="+mn-ea"/>
        </a:defRPr>
      </a:lvl7pPr>
      <a:lvl8pPr marL="3429000" indent="-228600" algn="l" rtl="0" fontAlgn="base">
        <a:spcBef>
          <a:spcPct val="20000"/>
        </a:spcBef>
        <a:spcAft>
          <a:spcPct val="0"/>
        </a:spcAft>
        <a:buChar char="»"/>
        <a:defRPr sz="1400">
          <a:solidFill>
            <a:schemeClr val="tx1"/>
          </a:solidFill>
          <a:latin typeface="+mn-lt"/>
          <a:ea typeface="+mn-ea"/>
        </a:defRPr>
      </a:lvl8pPr>
      <a:lvl9pPr marL="3886200" indent="-228600" algn="l" rtl="0" fontAlgn="base">
        <a:spcBef>
          <a:spcPct val="20000"/>
        </a:spcBef>
        <a:spcAft>
          <a:spcPct val="0"/>
        </a:spcAft>
        <a:buChar char="»"/>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hyperlink" Target="http://baike.baidu.com/view/3323.htm" TargetMode="Externa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hyperlink" Target="https://tsejx.github.io/css-guidebook/layout/box-model" TargetMode="External"/><Relationship Id="rId2" Type="http://schemas.openxmlformats.org/officeDocument/2006/relationships/hyperlink" Target="https://juejin.cn/post/6844903814332432397" TargetMode="Externa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hyperlink" Target="test3-3.html"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test3-4.html"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test3-1.html" TargetMode="Externa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hyperlink" Target="code/form.htm"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hyperlink" Target="code/style_tag.htm" TargetMode="External"/><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6.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code/link.htm" TargetMode="Externa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Text Box 3"/>
          <p:cNvSpPr txBox="1">
            <a:spLocks noChangeArrowheads="1"/>
          </p:cNvSpPr>
          <p:nvPr/>
        </p:nvSpPr>
        <p:spPr bwMode="auto">
          <a:xfrm>
            <a:off x="971550" y="333375"/>
            <a:ext cx="8064500" cy="558800"/>
          </a:xfrm>
          <a:prstGeom prst="rect">
            <a:avLst/>
          </a:prstGeom>
          <a:gradFill rotWithShape="0">
            <a:gsLst>
              <a:gs pos="0">
                <a:srgbClr val="E0DB00"/>
              </a:gs>
              <a:gs pos="100000">
                <a:srgbClr val="E0DB00">
                  <a:gamma/>
                  <a:shade val="46275"/>
                  <a:invGamma/>
                </a:srgbClr>
              </a:gs>
            </a:gsLst>
            <a:lin ang="2700000" scaled="1"/>
          </a:gradFill>
          <a:ln w="9525">
            <a:noFill/>
            <a:miter lim="800000"/>
          </a:ln>
          <a:effectLst>
            <a:outerShdw dist="107763" dir="2700000" algn="ctr" rotWithShape="0">
              <a:schemeClr val="bg2">
                <a:alpha val="50000"/>
              </a:schemeClr>
            </a:outerShdw>
          </a:effectLst>
        </p:spPr>
        <p:txBody>
          <a:bodyPr>
            <a:spAutoFit/>
          </a:bodyPr>
          <a:lstStyle/>
          <a:p>
            <a:pPr marR="0" algn="ctr" defTabSz="914400">
              <a:lnSpc>
                <a:spcPct val="95000"/>
              </a:lnSpc>
              <a:spcBef>
                <a:spcPct val="50000"/>
              </a:spcBef>
              <a:buClrTx/>
              <a:buSzTx/>
              <a:buFontTx/>
              <a:buNone/>
              <a:defRPr/>
            </a:pPr>
            <a:r>
              <a:rPr kumimoji="1" lang="zh-CN" altLang="en-US" kern="1200" cap="none" spc="0" normalizeH="0" baseline="0" noProof="0">
                <a:effectLst>
                  <a:outerShdw blurRad="38100" dist="38100" dir="2700000" algn="tl">
                    <a:srgbClr val="FFFFFF"/>
                  </a:outerShdw>
                </a:effectLst>
                <a:latin typeface="宋体" panose="02010600030101010101" pitchFamily="2" charset="-122"/>
                <a:ea typeface="黑体" panose="02010609060101010101" pitchFamily="2" charset="-122"/>
                <a:cs typeface="+mn-cs"/>
              </a:rPr>
              <a:t>高级</a:t>
            </a:r>
            <a:r>
              <a:rPr kumimoji="1" lang="en-US" altLang="zh-CN" kern="1200" cap="none" spc="0" normalizeH="0" baseline="0" noProof="0">
                <a:effectLst>
                  <a:outerShdw blurRad="38100" dist="38100" dir="2700000" algn="tl">
                    <a:srgbClr val="FFFFFF"/>
                  </a:outerShdw>
                </a:effectLst>
                <a:latin typeface="宋体" panose="02010600030101010101" pitchFamily="2" charset="-122"/>
                <a:ea typeface="黑体" panose="02010609060101010101" pitchFamily="2" charset="-122"/>
                <a:cs typeface="+mn-cs"/>
              </a:rPr>
              <a:t>Web</a:t>
            </a:r>
            <a:r>
              <a:rPr kumimoji="1" lang="zh-CN" altLang="en-US" kern="1200" cap="none" spc="0" normalizeH="0" baseline="0" noProof="0">
                <a:effectLst>
                  <a:outerShdw blurRad="38100" dist="38100" dir="2700000" algn="tl">
                    <a:srgbClr val="FFFFFF"/>
                  </a:outerShdw>
                </a:effectLst>
                <a:latin typeface="宋体" panose="02010600030101010101" pitchFamily="2" charset="-122"/>
                <a:ea typeface="黑体" panose="02010609060101010101" pitchFamily="2" charset="-122"/>
                <a:cs typeface="+mn-cs"/>
              </a:rPr>
              <a:t>开发</a:t>
            </a:r>
            <a:endParaRPr kumimoji="0" lang="zh-CN" altLang="en-US" b="1" kern="1200" cap="none" spc="0" normalizeH="0" baseline="0" noProof="0">
              <a:solidFill>
                <a:srgbClr val="CC0000"/>
              </a:solidFill>
              <a:latin typeface="宋体" panose="02010600030101010101" pitchFamily="2" charset="-122"/>
              <a:ea typeface="黑体" panose="02010609060101010101" pitchFamily="2" charset="-122"/>
              <a:cs typeface="+mn-cs"/>
            </a:endParaRPr>
          </a:p>
        </p:txBody>
      </p:sp>
      <p:pic>
        <p:nvPicPr>
          <p:cNvPr id="5122" name="Picture 6" descr="PE01561_"/>
          <p:cNvPicPr>
            <a:picLocks noChangeAspect="1"/>
          </p:cNvPicPr>
          <p:nvPr/>
        </p:nvPicPr>
        <p:blipFill>
          <a:blip r:embed="rId3"/>
          <a:stretch>
            <a:fillRect/>
          </a:stretch>
        </p:blipFill>
        <p:spPr>
          <a:xfrm>
            <a:off x="6227763" y="4581525"/>
            <a:ext cx="2952750" cy="2376488"/>
          </a:xfrm>
          <a:prstGeom prst="rect">
            <a:avLst/>
          </a:prstGeom>
          <a:noFill/>
          <a:ln w="9525">
            <a:noFill/>
          </a:ln>
        </p:spPr>
      </p:pic>
      <p:sp>
        <p:nvSpPr>
          <p:cNvPr id="142343" name="Text Box 7"/>
          <p:cNvSpPr txBox="1">
            <a:spLocks noChangeArrowheads="1"/>
          </p:cNvSpPr>
          <p:nvPr/>
        </p:nvSpPr>
        <p:spPr bwMode="auto">
          <a:xfrm>
            <a:off x="1902625" y="2676525"/>
            <a:ext cx="4725974" cy="584775"/>
          </a:xfrm>
          <a:prstGeom prst="rect">
            <a:avLst/>
          </a:prstGeom>
          <a:noFill/>
          <a:ln w="9525" algn="ctr">
            <a:noFill/>
            <a:miter lim="800000"/>
          </a:ln>
          <a:effectLst/>
        </p:spPr>
        <p:txBody>
          <a:bodyPr wrap="none">
            <a:spAutoFit/>
          </a:bodyPr>
          <a:lstStyle/>
          <a:p>
            <a:pPr marR="0" algn="ctr" defTabSz="914400">
              <a:buClrTx/>
              <a:buSzTx/>
              <a:buFontTx/>
              <a:buNone/>
              <a:defRPr/>
            </a:pPr>
            <a:r>
              <a:rPr kumimoji="0" lang="zh-CN" altLang="en-US" b="1" kern="1200" cap="none" spc="0" normalizeH="0" baseline="0" noProof="0" dirty="0">
                <a:latin typeface="宋体" panose="02010600030101010101" pitchFamily="2" charset="-122"/>
                <a:ea typeface="黑体" panose="02010609060101010101" pitchFamily="2" charset="-122"/>
                <a:cs typeface="+mn-cs"/>
              </a:rPr>
              <a:t>静态</a:t>
            </a:r>
            <a:r>
              <a:rPr kumimoji="0" lang="en-US" altLang="zh-CN" b="1" kern="1200" cap="none" spc="0" normalizeH="0" baseline="0" noProof="0" dirty="0">
                <a:latin typeface="宋体" panose="02010600030101010101" pitchFamily="2" charset="-122"/>
                <a:ea typeface="黑体" panose="02010609060101010101" pitchFamily="2" charset="-122"/>
                <a:cs typeface="+mn-cs"/>
              </a:rPr>
              <a:t>Web</a:t>
            </a:r>
            <a:r>
              <a:rPr kumimoji="0" lang="zh-CN" altLang="en-US" b="1" kern="1200" cap="none" spc="0" normalizeH="0" baseline="0" noProof="0" dirty="0">
                <a:latin typeface="宋体" panose="02010600030101010101" pitchFamily="2" charset="-122"/>
                <a:ea typeface="黑体" panose="02010609060101010101" pitchFamily="2" charset="-122"/>
                <a:cs typeface="+mn-cs"/>
              </a:rPr>
              <a:t>文档</a:t>
            </a:r>
            <a:r>
              <a:rPr kumimoji="0" lang="en-US" altLang="zh-CN" b="1" kern="1200" cap="none" spc="0" normalizeH="0" baseline="0" noProof="0" dirty="0">
                <a:latin typeface="宋体" panose="02010600030101010101" pitchFamily="2" charset="-122"/>
                <a:ea typeface="黑体" panose="02010609060101010101" pitchFamily="2" charset="-122"/>
                <a:cs typeface="+mn-cs"/>
              </a:rPr>
              <a:t>(HTML/CSS)</a:t>
            </a:r>
            <a:r>
              <a:rPr kumimoji="0" lang="en-US" altLang="zh-CN" kern="1200" cap="none" spc="0" normalizeH="0" baseline="0" noProof="0" dirty="0">
                <a:effectLst>
                  <a:outerShdw blurRad="38100" dist="38100" dir="2700000" algn="tl">
                    <a:srgbClr val="C0C0C0"/>
                  </a:outerShdw>
                </a:effectLst>
                <a:latin typeface="宋体" panose="02010600030101010101" pitchFamily="2" charset="-122"/>
                <a:ea typeface="黑体" panose="02010609060101010101" pitchFamily="2" charset="-122"/>
                <a:cs typeface="+mn-cs"/>
              </a:rPr>
              <a:t> </a:t>
            </a:r>
            <a:endParaRPr kumimoji="0" lang="zh-CN" altLang="en-US" kern="1200" cap="none" spc="0" normalizeH="0" baseline="0" noProof="0" dirty="0">
              <a:effectLst>
                <a:outerShdw blurRad="38100" dist="38100" dir="2700000" algn="tl">
                  <a:srgbClr val="C0C0C0"/>
                </a:outerShdw>
              </a:effectLst>
              <a:latin typeface="宋体" panose="02010600030101010101" pitchFamily="2" charset="-122"/>
              <a:ea typeface="黑体" panose="02010609060101010101" pitchFamily="2" charset="-122"/>
              <a:cs typeface="+mn-cs"/>
            </a:endParaRPr>
          </a:p>
        </p:txBody>
      </p:sp>
      <p:sp>
        <p:nvSpPr>
          <p:cNvPr id="142345" name="Text Box 9"/>
          <p:cNvSpPr txBox="1">
            <a:spLocks noChangeArrowheads="1"/>
          </p:cNvSpPr>
          <p:nvPr/>
        </p:nvSpPr>
        <p:spPr bwMode="auto">
          <a:xfrm>
            <a:off x="2850198" y="4273550"/>
            <a:ext cx="2722880" cy="1045210"/>
          </a:xfrm>
          <a:prstGeom prst="rect">
            <a:avLst/>
          </a:prstGeom>
          <a:noFill/>
          <a:ln w="9525" algn="ctr">
            <a:noFill/>
            <a:miter lim="800000"/>
          </a:ln>
          <a:effectLst/>
        </p:spPr>
        <p:txBody>
          <a:bodyPr wrap="none">
            <a:spAutoFit/>
          </a:bodyPr>
          <a:lstStyle>
            <a:lvl1pPr eaLnBrk="0" hangingPunct="0">
              <a:defRPr sz="3200">
                <a:solidFill>
                  <a:schemeClr val="tx2"/>
                </a:solidFill>
                <a:latin typeface="宋体" panose="02010600030101010101" pitchFamily="2" charset="-122"/>
                <a:ea typeface="黑体" panose="02010609060101010101" pitchFamily="2" charset="-122"/>
              </a:defRPr>
            </a:lvl1pPr>
            <a:lvl2pPr marL="742950" indent="-285750" eaLnBrk="0" hangingPunct="0">
              <a:defRPr sz="3200">
                <a:solidFill>
                  <a:schemeClr val="tx2"/>
                </a:solidFill>
                <a:latin typeface="宋体" panose="02010600030101010101" pitchFamily="2" charset="-122"/>
                <a:ea typeface="黑体" panose="02010609060101010101" pitchFamily="2" charset="-122"/>
              </a:defRPr>
            </a:lvl2pPr>
            <a:lvl3pPr marL="1143000" indent="-228600" eaLnBrk="0" hangingPunct="0">
              <a:defRPr sz="3200">
                <a:solidFill>
                  <a:schemeClr val="tx2"/>
                </a:solidFill>
                <a:latin typeface="宋体" panose="02010600030101010101" pitchFamily="2" charset="-122"/>
                <a:ea typeface="黑体" panose="02010609060101010101" pitchFamily="2" charset="-122"/>
              </a:defRPr>
            </a:lvl3pPr>
            <a:lvl4pPr marL="1600200" indent="-228600" eaLnBrk="0" hangingPunct="0">
              <a:defRPr sz="3200">
                <a:solidFill>
                  <a:schemeClr val="tx2"/>
                </a:solidFill>
                <a:latin typeface="宋体" panose="02010600030101010101" pitchFamily="2" charset="-122"/>
                <a:ea typeface="黑体" panose="02010609060101010101" pitchFamily="2" charset="-122"/>
              </a:defRPr>
            </a:lvl4pPr>
            <a:lvl5pPr marL="2057400" indent="-228600" eaLnBrk="0" hangingPunct="0">
              <a:defRPr sz="3200">
                <a:solidFill>
                  <a:schemeClr val="tx2"/>
                </a:solidFill>
                <a:latin typeface="宋体" panose="02010600030101010101" pitchFamily="2" charset="-122"/>
                <a:ea typeface="黑体" panose="02010609060101010101" pitchFamily="2" charset="-122"/>
              </a:defRPr>
            </a:lvl5pPr>
            <a:lvl6pPr marL="2514600" indent="-228600" algn="ctr" eaLnBrk="0" fontAlgn="base" hangingPunct="0">
              <a:spcBef>
                <a:spcPct val="0"/>
              </a:spcBef>
              <a:spcAft>
                <a:spcPct val="0"/>
              </a:spcAft>
              <a:defRPr sz="3200">
                <a:solidFill>
                  <a:schemeClr val="tx2"/>
                </a:solidFill>
                <a:latin typeface="宋体" panose="02010600030101010101" pitchFamily="2" charset="-122"/>
                <a:ea typeface="黑体" panose="02010609060101010101" pitchFamily="2" charset="-122"/>
              </a:defRPr>
            </a:lvl6pPr>
            <a:lvl7pPr marL="2971800" indent="-228600" algn="ctr" eaLnBrk="0" fontAlgn="base" hangingPunct="0">
              <a:spcBef>
                <a:spcPct val="0"/>
              </a:spcBef>
              <a:spcAft>
                <a:spcPct val="0"/>
              </a:spcAft>
              <a:defRPr sz="3200">
                <a:solidFill>
                  <a:schemeClr val="tx2"/>
                </a:solidFill>
                <a:latin typeface="宋体" panose="02010600030101010101" pitchFamily="2" charset="-122"/>
                <a:ea typeface="黑体" panose="02010609060101010101" pitchFamily="2" charset="-122"/>
              </a:defRPr>
            </a:lvl7pPr>
            <a:lvl8pPr marL="3429000" indent="-228600" algn="ctr" eaLnBrk="0" fontAlgn="base" hangingPunct="0">
              <a:spcBef>
                <a:spcPct val="0"/>
              </a:spcBef>
              <a:spcAft>
                <a:spcPct val="0"/>
              </a:spcAft>
              <a:defRPr sz="3200">
                <a:solidFill>
                  <a:schemeClr val="tx2"/>
                </a:solidFill>
                <a:latin typeface="宋体" panose="02010600030101010101" pitchFamily="2" charset="-122"/>
                <a:ea typeface="黑体" panose="02010609060101010101" pitchFamily="2" charset="-122"/>
              </a:defRPr>
            </a:lvl8pPr>
            <a:lvl9pPr marL="3886200" indent="-228600" algn="ctr" eaLnBrk="0" fontAlgn="base" hangingPunct="0">
              <a:spcBef>
                <a:spcPct val="0"/>
              </a:spcBef>
              <a:spcAft>
                <a:spcPct val="0"/>
              </a:spcAft>
              <a:defRPr sz="3200">
                <a:solidFill>
                  <a:schemeClr val="tx2"/>
                </a:solidFill>
                <a:latin typeface="宋体" panose="02010600030101010101" pitchFamily="2" charset="-122"/>
                <a:ea typeface="黑体" panose="0201060906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2"/>
                </a:solidFill>
                <a:effectLst>
                  <a:outerShdw blurRad="38100" dist="38100" dir="2700000" algn="tl">
                    <a:srgbClr val="C0C0C0"/>
                  </a:outerShdw>
                </a:effectLst>
                <a:uLnTx/>
                <a:uFillTx/>
                <a:latin typeface="宋体" panose="02010600030101010101" pitchFamily="2" charset="-122"/>
                <a:ea typeface="黑体" panose="02010609060101010101" pitchFamily="2" charset="-122"/>
                <a:cs typeface="+mn-cs"/>
              </a:rPr>
              <a:t>计算机科学与工程学院</a:t>
            </a: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2"/>
              </a:solidFill>
              <a:effectLst>
                <a:outerShdw blurRad="38100" dist="38100" dir="2700000" algn="tl">
                  <a:srgbClr val="C0C0C0"/>
                </a:outerShdw>
              </a:effectLst>
              <a:uLnTx/>
              <a:uFillTx/>
              <a:latin typeface="宋体" panose="02010600030101010101" pitchFamily="2" charset="-122"/>
              <a:ea typeface="黑体" panose="0201060906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2"/>
                </a:solidFill>
                <a:effectLst>
                  <a:outerShdw blurRad="38100" dist="38100" dir="2700000" algn="tl">
                    <a:srgbClr val="C0C0C0"/>
                  </a:outerShdw>
                </a:effectLst>
                <a:uLnTx/>
                <a:uFillTx/>
                <a:latin typeface="宋体" panose="02010600030101010101" pitchFamily="2" charset="-122"/>
                <a:ea typeface="黑体" panose="02010609060101010101" pitchFamily="2" charset="-122"/>
                <a:cs typeface="+mn-cs"/>
              </a:rPr>
              <a:t>陈向</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15362" name="Rectangle 3"/>
          <p:cNvSpPr>
            <a:spLocks noGrp="1"/>
          </p:cNvSpPr>
          <p:nvPr>
            <p:ph idx="1"/>
          </p:nvPr>
        </p:nvSpPr>
        <p:spPr>
          <a:xfrm>
            <a:off x="358775" y="1168400"/>
            <a:ext cx="8785225" cy="5689600"/>
          </a:xfrm>
          <a:ln/>
        </p:spPr>
        <p:txBody>
          <a:bodyPr vert="horz" wrap="square" lIns="91440" tIns="45720" rIns="91440" bIns="45720" anchor="t" anchorCtr="0"/>
          <a:lstStyle/>
          <a:p>
            <a:pPr marL="457200" indent="-457200" eaLnBrk="1" hangingPunct="1">
              <a:lnSpc>
                <a:spcPct val="80000"/>
              </a:lnSpc>
            </a:pPr>
            <a:r>
              <a:rPr lang="en-US" altLang="zh-CN" b="1" dirty="0"/>
              <a:t>4.1.3 HTML</a:t>
            </a:r>
            <a:r>
              <a:rPr lang="zh-CN" altLang="en-US" b="1" dirty="0"/>
              <a:t>的段落级标记元素</a:t>
            </a:r>
            <a:r>
              <a:rPr lang="zh-CN" altLang="en-US" sz="2000" dirty="0"/>
              <a:t> </a:t>
            </a:r>
            <a:r>
              <a:rPr lang="zh-CN" altLang="en-US" dirty="0"/>
              <a:t> </a:t>
            </a:r>
            <a:endParaRPr lang="en-US" altLang="zh-CN" sz="2000" dirty="0"/>
          </a:p>
          <a:p>
            <a:pPr marL="838200" lvl="1" indent="-381000" eaLnBrk="1" hangingPunct="1">
              <a:lnSpc>
                <a:spcPct val="80000"/>
              </a:lnSpc>
            </a:pPr>
            <a:r>
              <a:rPr lang="en-US" altLang="zh-CN" b="1" dirty="0"/>
              <a:t>&lt;HR&gt;</a:t>
            </a:r>
            <a:r>
              <a:rPr lang="zh-CN" altLang="en-US" b="1" dirty="0"/>
              <a:t>水平线标记元素</a:t>
            </a:r>
          </a:p>
          <a:p>
            <a:pPr marL="1257300" lvl="2" indent="-342900" eaLnBrk="1" hangingPunct="1">
              <a:lnSpc>
                <a:spcPct val="80000"/>
              </a:lnSpc>
              <a:buNone/>
            </a:pPr>
            <a:r>
              <a:rPr lang="zh-CN" altLang="en-US" sz="2000" b="1" dirty="0">
                <a:latin typeface="宋体" panose="02010600030101010101" pitchFamily="2" charset="-122"/>
              </a:rPr>
              <a:t>该元素不需要以&lt;/</a:t>
            </a:r>
            <a:r>
              <a:rPr lang="en-US" altLang="zh-CN" sz="2000" b="1" dirty="0">
                <a:latin typeface="宋体" panose="02010600030101010101" pitchFamily="2" charset="-122"/>
              </a:rPr>
              <a:t>HR&gt;</a:t>
            </a:r>
            <a:r>
              <a:rPr lang="zh-CN" altLang="en-US" sz="2000" b="1" dirty="0">
                <a:latin typeface="宋体" panose="02010600030101010101" pitchFamily="2" charset="-122"/>
              </a:rPr>
              <a:t>结尾，它会画出一条分隔线分隔出标记元素以上部分和以下部分。（举例）</a:t>
            </a:r>
            <a:endParaRPr lang="en-US" altLang="zh-CN" sz="2000" b="1" dirty="0"/>
          </a:p>
          <a:p>
            <a:pPr marL="1257300" lvl="2" indent="-342900" eaLnBrk="1" hangingPunct="1">
              <a:lnSpc>
                <a:spcPct val="80000"/>
              </a:lnSpc>
              <a:buNone/>
            </a:pPr>
            <a:endParaRPr lang="zh-CN" altLang="en-US" sz="1600" b="1" dirty="0"/>
          </a:p>
          <a:p>
            <a:pPr marL="838200" lvl="1" indent="-381000" eaLnBrk="1" hangingPunct="1">
              <a:lnSpc>
                <a:spcPct val="80000"/>
              </a:lnSpc>
            </a:pPr>
            <a:r>
              <a:rPr lang="zh-CN" altLang="en-US" b="1" dirty="0"/>
              <a:t>列表标记元素</a:t>
            </a:r>
          </a:p>
          <a:p>
            <a:pPr marL="838200" lvl="1" indent="-381000" algn="just" eaLnBrk="1" hangingPunct="1">
              <a:lnSpc>
                <a:spcPct val="80000"/>
              </a:lnSpc>
              <a:buNone/>
            </a:pPr>
            <a:r>
              <a:rPr lang="zh-CN" altLang="en-US" sz="1800" dirty="0">
                <a:latin typeface="宋体" panose="02010600030101010101" pitchFamily="2" charset="-122"/>
              </a:rPr>
              <a:t>	.</a:t>
            </a:r>
            <a:r>
              <a:rPr lang="zh-CN" altLang="en-US" b="1" dirty="0">
                <a:latin typeface="宋体" panose="02010600030101010101" pitchFamily="2" charset="-122"/>
              </a:rPr>
              <a:t>无序号列表&lt;</a:t>
            </a:r>
            <a:r>
              <a:rPr lang="en-US" altLang="zh-CN" b="1" dirty="0">
                <a:latin typeface="宋体" panose="02010600030101010101" pitchFamily="2" charset="-122"/>
              </a:rPr>
              <a:t>UL&gt;（Unordered lists）</a:t>
            </a:r>
            <a:endParaRPr lang="en-US" altLang="zh-CN" b="1" dirty="0"/>
          </a:p>
          <a:p>
            <a:pPr marL="838200" lvl="1" indent="-381000" algn="just" eaLnBrk="1" hangingPunct="1">
              <a:lnSpc>
                <a:spcPct val="80000"/>
              </a:lnSpc>
              <a:buNone/>
            </a:pPr>
            <a:r>
              <a:rPr lang="en-US" altLang="zh-CN" b="1" dirty="0">
                <a:latin typeface="宋体" panose="02010600030101010101" pitchFamily="2" charset="-122"/>
              </a:rPr>
              <a:t>	.</a:t>
            </a:r>
            <a:r>
              <a:rPr lang="zh-CN" altLang="en-US" b="1" dirty="0">
                <a:latin typeface="宋体" panose="02010600030101010101" pitchFamily="2" charset="-122"/>
              </a:rPr>
              <a:t>有序号列表&lt;</a:t>
            </a:r>
            <a:r>
              <a:rPr lang="en-US" altLang="zh-CN" b="1" dirty="0">
                <a:latin typeface="宋体" panose="02010600030101010101" pitchFamily="2" charset="-122"/>
              </a:rPr>
              <a:t>OL&gt;（Ordered lists）</a:t>
            </a:r>
            <a:endParaRPr lang="en-US" altLang="zh-CN" b="1" dirty="0"/>
          </a:p>
          <a:p>
            <a:pPr marL="838200" lvl="1" indent="-381000" algn="just" eaLnBrk="1" hangingPunct="1">
              <a:lnSpc>
                <a:spcPct val="80000"/>
              </a:lnSpc>
              <a:buNone/>
            </a:pPr>
            <a:r>
              <a:rPr lang="en-US" altLang="zh-CN" b="1" dirty="0">
                <a:latin typeface="宋体" panose="02010600030101010101" pitchFamily="2" charset="-122"/>
              </a:rPr>
              <a:t>	.</a:t>
            </a:r>
            <a:r>
              <a:rPr lang="zh-CN" altLang="en-US" b="1" dirty="0">
                <a:latin typeface="宋体" panose="02010600030101010101" pitchFamily="2" charset="-122"/>
              </a:rPr>
              <a:t>定义式列表&lt;</a:t>
            </a:r>
            <a:r>
              <a:rPr lang="en-US" altLang="zh-CN" b="1" dirty="0">
                <a:latin typeface="宋体" panose="02010600030101010101" pitchFamily="2" charset="-122"/>
              </a:rPr>
              <a:t>DL&gt;（Define lists）</a:t>
            </a:r>
          </a:p>
          <a:p>
            <a:pPr marL="838200" lvl="1" indent="-381000" algn="just" eaLnBrk="1" hangingPunct="1">
              <a:lnSpc>
                <a:spcPct val="80000"/>
              </a:lnSpc>
              <a:buNone/>
            </a:pPr>
            <a:r>
              <a:rPr lang="zh-CN" altLang="en-US" b="1" dirty="0"/>
              <a:t>	例：</a:t>
            </a:r>
            <a:r>
              <a:rPr lang="en-US" altLang="zh-CN" b="1" dirty="0"/>
              <a:t>test2.html</a:t>
            </a:r>
            <a:endParaRPr lang="zh-CN" altLang="en-US" b="1" dirty="0"/>
          </a:p>
          <a:p>
            <a:pPr marL="838200" lvl="1" indent="-381000" eaLnBrk="1" hangingPunct="1">
              <a:lnSpc>
                <a:spcPct val="80000"/>
              </a:lnSpc>
            </a:pPr>
            <a:r>
              <a:rPr lang="zh-CN" altLang="en-US" b="1" dirty="0"/>
              <a:t>特殊字符</a:t>
            </a:r>
          </a:p>
          <a:p>
            <a:pPr marL="457200" indent="-457200" eaLnBrk="1" hangingPunct="1">
              <a:lnSpc>
                <a:spcPct val="80000"/>
              </a:lnSpc>
              <a:buNone/>
            </a:pPr>
            <a:r>
              <a:rPr lang="en-US" altLang="zh-CN" sz="2000" b="1" dirty="0">
                <a:latin typeface="宋体" panose="02010600030101010101" pitchFamily="2" charset="-122"/>
                <a:ea typeface="楷体_GB2312" panose="02010609030101010101" pitchFamily="49" charset="-122"/>
              </a:rPr>
              <a:t>     ASCII</a:t>
            </a:r>
            <a:r>
              <a:rPr lang="zh-CN" altLang="en-US" sz="2000" b="1" dirty="0">
                <a:latin typeface="宋体" panose="02010600030101010101" pitchFamily="2" charset="-122"/>
                <a:ea typeface="楷体_GB2312" panose="02010609030101010101" pitchFamily="49" charset="-122"/>
              </a:rPr>
              <a:t>码中，有四个字符：大于</a:t>
            </a:r>
            <a:r>
              <a:rPr lang="zh-CN" altLang="en-US" sz="2000" b="1" dirty="0">
                <a:ea typeface="楷体_GB2312" panose="02010609030101010101" pitchFamily="49" charset="-122"/>
              </a:rPr>
              <a:t>“</a:t>
            </a:r>
            <a:r>
              <a:rPr lang="en-US" altLang="zh-CN" sz="2000" b="1" dirty="0">
                <a:latin typeface="宋体" panose="02010600030101010101" pitchFamily="2" charset="-122"/>
                <a:ea typeface="楷体_GB2312" panose="02010609030101010101" pitchFamily="49" charset="-122"/>
              </a:rPr>
              <a:t>&gt;</a:t>
            </a:r>
            <a:r>
              <a:rPr lang="en-US" altLang="zh-CN" sz="2000" b="1" dirty="0">
                <a:ea typeface="楷体_GB2312" panose="02010609030101010101" pitchFamily="49" charset="-122"/>
              </a:rPr>
              <a:t>”</a:t>
            </a:r>
            <a:r>
              <a:rPr lang="zh-CN" altLang="en-US" sz="2000" b="1" dirty="0">
                <a:latin typeface="宋体" panose="02010600030101010101" pitchFamily="2" charset="-122"/>
                <a:ea typeface="楷体_GB2312" panose="02010609030101010101" pitchFamily="49" charset="-122"/>
              </a:rPr>
              <a:t>、小于</a:t>
            </a:r>
            <a:r>
              <a:rPr lang="zh-CN" altLang="en-US" sz="2000" b="1" dirty="0">
                <a:ea typeface="楷体_GB2312" panose="02010609030101010101" pitchFamily="49" charset="-122"/>
              </a:rPr>
              <a:t>“</a:t>
            </a:r>
            <a:r>
              <a:rPr lang="en-US" altLang="zh-CN" sz="2000" b="1" dirty="0">
                <a:latin typeface="宋体" panose="02010600030101010101" pitchFamily="2" charset="-122"/>
                <a:ea typeface="楷体_GB2312" panose="02010609030101010101" pitchFamily="49" charset="-122"/>
              </a:rPr>
              <a:t>&lt;</a:t>
            </a:r>
            <a:r>
              <a:rPr lang="en-US" altLang="zh-CN" sz="2000" b="1" dirty="0">
                <a:ea typeface="楷体_GB2312" panose="02010609030101010101" pitchFamily="49" charset="-122"/>
              </a:rPr>
              <a:t>”</a:t>
            </a:r>
            <a:r>
              <a:rPr lang="zh-CN" altLang="en-US" sz="2000" b="1" dirty="0">
                <a:latin typeface="宋体" panose="02010600030101010101" pitchFamily="2" charset="-122"/>
                <a:ea typeface="楷体_GB2312" panose="02010609030101010101" pitchFamily="49" charset="-122"/>
              </a:rPr>
              <a:t>、</a:t>
            </a:r>
            <a:r>
              <a:rPr lang="zh-CN" altLang="en-US" sz="2000" b="1" dirty="0">
                <a:ea typeface="楷体_GB2312" panose="02010609030101010101" pitchFamily="49" charset="-122"/>
              </a:rPr>
              <a:t>“</a:t>
            </a:r>
            <a:r>
              <a:rPr lang="en-US" altLang="zh-CN" sz="2000" b="1" dirty="0">
                <a:latin typeface="宋体" panose="02010600030101010101" pitchFamily="2" charset="-122"/>
                <a:ea typeface="楷体_GB2312" panose="02010609030101010101" pitchFamily="49" charset="-122"/>
              </a:rPr>
              <a:t>&amp;</a:t>
            </a:r>
            <a:r>
              <a:rPr lang="en-US" altLang="zh-CN" sz="2000" b="1" dirty="0">
                <a:ea typeface="楷体_GB2312" panose="02010609030101010101" pitchFamily="49" charset="-122"/>
              </a:rPr>
              <a:t>”</a:t>
            </a:r>
            <a:r>
              <a:rPr lang="zh-CN" altLang="en-US" sz="2000" b="1" dirty="0">
                <a:latin typeface="宋体" panose="02010600030101010101" pitchFamily="2" charset="-122"/>
                <a:ea typeface="楷体_GB2312" panose="02010609030101010101" pitchFamily="49" charset="-122"/>
              </a:rPr>
              <a:t>和引号本身被当作</a:t>
            </a:r>
            <a:r>
              <a:rPr lang="en-US" altLang="zh-CN" sz="2000" b="1" dirty="0">
                <a:latin typeface="宋体" panose="02010600030101010101" pitchFamily="2" charset="-122"/>
                <a:ea typeface="楷体_GB2312" panose="02010609030101010101" pitchFamily="49" charset="-122"/>
              </a:rPr>
              <a:t>HTML</a:t>
            </a:r>
            <a:r>
              <a:rPr lang="zh-CN" altLang="en-US" sz="2000" b="1" dirty="0">
                <a:latin typeface="宋体" panose="02010600030101010101" pitchFamily="2" charset="-122"/>
                <a:ea typeface="楷体_GB2312" panose="02010609030101010101" pitchFamily="49" charset="-122"/>
              </a:rPr>
              <a:t>格式中的控制码，所以要在屏幕上显示出这四个字符，必须配合其它表示法。</a:t>
            </a:r>
          </a:p>
          <a:p>
            <a:pPr marL="457200" indent="-457200" eaLnBrk="1" hangingPunct="1">
              <a:lnSpc>
                <a:spcPct val="80000"/>
              </a:lnSpc>
              <a:buNone/>
            </a:pPr>
            <a:r>
              <a:rPr lang="zh-CN" altLang="en-US" sz="2000" b="1" dirty="0">
                <a:latin typeface="宋体" panose="02010600030101010101" pitchFamily="2" charset="-122"/>
                <a:ea typeface="楷体_GB2312" panose="02010609030101010101" pitchFamily="49" charset="-122"/>
              </a:rPr>
              <a:t>      </a:t>
            </a:r>
            <a:r>
              <a:rPr lang="en-US" altLang="zh-CN" sz="2000" b="1" dirty="0">
                <a:latin typeface="宋体" panose="02010600030101010101" pitchFamily="2" charset="-122"/>
                <a:ea typeface="楷体_GB2312" panose="02010609030101010101" pitchFamily="49" charset="-122"/>
              </a:rPr>
              <a:t>&amp;lt      </a:t>
            </a:r>
            <a:r>
              <a:rPr lang="zh-CN" altLang="en-US" sz="2000" b="1" dirty="0">
                <a:latin typeface="宋体" panose="02010600030101010101" pitchFamily="2" charset="-122"/>
                <a:ea typeface="楷体_GB2312" panose="02010609030101010101" pitchFamily="49" charset="-122"/>
              </a:rPr>
              <a:t>在屏幕上会是 </a:t>
            </a:r>
            <a:r>
              <a:rPr lang="en-US" altLang="zh-CN" sz="2000" b="1" dirty="0">
                <a:latin typeface="宋体" panose="02010600030101010101" pitchFamily="2" charset="-122"/>
                <a:ea typeface="楷体_GB2312" panose="02010609030101010101" pitchFamily="49" charset="-122"/>
              </a:rPr>
              <a:t>&lt;</a:t>
            </a:r>
          </a:p>
          <a:p>
            <a:pPr marL="457200" indent="-457200" eaLnBrk="1" hangingPunct="1">
              <a:lnSpc>
                <a:spcPct val="80000"/>
              </a:lnSpc>
              <a:buNone/>
            </a:pPr>
            <a:r>
              <a:rPr lang="en-US" altLang="zh-CN" sz="2000" b="1" dirty="0">
                <a:latin typeface="宋体" panose="02010600030101010101" pitchFamily="2" charset="-122"/>
                <a:ea typeface="楷体_GB2312" panose="02010609030101010101" pitchFamily="49" charset="-122"/>
              </a:rPr>
              <a:t>      &amp;gt     </a:t>
            </a:r>
            <a:r>
              <a:rPr lang="zh-CN" altLang="en-US" sz="2000" b="1" dirty="0">
                <a:latin typeface="宋体" panose="02010600030101010101" pitchFamily="2" charset="-122"/>
                <a:ea typeface="楷体_GB2312" panose="02010609030101010101" pitchFamily="49" charset="-122"/>
              </a:rPr>
              <a:t>在屏幕上会是 </a:t>
            </a:r>
            <a:r>
              <a:rPr lang="en-US" altLang="zh-CN" sz="2000" b="1" dirty="0">
                <a:latin typeface="宋体" panose="02010600030101010101" pitchFamily="2" charset="-122"/>
                <a:ea typeface="楷体_GB2312" panose="02010609030101010101" pitchFamily="49" charset="-122"/>
              </a:rPr>
              <a:t>&gt;</a:t>
            </a:r>
          </a:p>
          <a:p>
            <a:pPr marL="457200" indent="-457200" eaLnBrk="1" hangingPunct="1">
              <a:lnSpc>
                <a:spcPct val="80000"/>
              </a:lnSpc>
              <a:buNone/>
            </a:pPr>
            <a:r>
              <a:rPr lang="en-US" altLang="zh-CN" sz="2000" b="1" dirty="0">
                <a:latin typeface="宋体" panose="02010600030101010101" pitchFamily="2" charset="-122"/>
                <a:ea typeface="楷体_GB2312" panose="02010609030101010101" pitchFamily="49" charset="-122"/>
              </a:rPr>
              <a:t>      &amp;amp   </a:t>
            </a:r>
            <a:r>
              <a:rPr lang="zh-CN" altLang="en-US" sz="2000" b="1" dirty="0">
                <a:latin typeface="宋体" panose="02010600030101010101" pitchFamily="2" charset="-122"/>
                <a:ea typeface="楷体_GB2312" panose="02010609030101010101" pitchFamily="49" charset="-122"/>
              </a:rPr>
              <a:t>在屏幕上会是 </a:t>
            </a:r>
            <a:r>
              <a:rPr lang="en-US" altLang="zh-CN" sz="2000" b="1" dirty="0">
                <a:latin typeface="宋体" panose="02010600030101010101" pitchFamily="2" charset="-122"/>
                <a:ea typeface="楷体_GB2312" panose="02010609030101010101" pitchFamily="49" charset="-122"/>
              </a:rPr>
              <a:t>&amp;</a:t>
            </a:r>
          </a:p>
          <a:p>
            <a:pPr marL="457200" indent="-457200" eaLnBrk="1" hangingPunct="1">
              <a:lnSpc>
                <a:spcPct val="80000"/>
              </a:lnSpc>
              <a:buNone/>
            </a:pPr>
            <a:r>
              <a:rPr lang="en-US" altLang="zh-CN" sz="2000" b="1" dirty="0">
                <a:latin typeface="宋体" panose="02010600030101010101" pitchFamily="2" charset="-122"/>
                <a:ea typeface="楷体_GB2312" panose="02010609030101010101" pitchFamily="49" charset="-122"/>
              </a:rPr>
              <a:t>      &amp;quot   </a:t>
            </a:r>
            <a:r>
              <a:rPr lang="zh-CN" altLang="en-US" sz="2000" b="1" dirty="0">
                <a:latin typeface="宋体" panose="02010600030101010101" pitchFamily="2" charset="-122"/>
                <a:ea typeface="楷体_GB2312" panose="02010609030101010101" pitchFamily="49" charset="-122"/>
              </a:rPr>
              <a:t>在屏幕上会是 </a:t>
            </a:r>
            <a:r>
              <a:rPr lang="zh-CN" altLang="en-US" sz="2000" b="1" dirty="0">
                <a:ea typeface="楷体_GB2312" panose="02010609030101010101" pitchFamily="49" charset="-122"/>
              </a:rPr>
              <a:t>”</a:t>
            </a:r>
            <a:endParaRPr lang="zh-CN" altLang="en-US" sz="2000" b="1" dirty="0">
              <a:latin typeface="宋体" panose="02010600030101010101" pitchFamily="2" charset="-122"/>
              <a:ea typeface="楷体_GB2312" panose="02010609030101010101" pitchFamily="49"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57698" name="Rectangle 3"/>
          <p:cNvSpPr>
            <a:spLocks noGrp="1"/>
          </p:cNvSpPr>
          <p:nvPr>
            <p:ph idx="1"/>
          </p:nvPr>
        </p:nvSpPr>
        <p:spPr>
          <a:ln/>
        </p:spPr>
        <p:txBody>
          <a:bodyPr vert="horz" wrap="square" lIns="91440" tIns="45720" rIns="91440" bIns="45720" anchor="t" anchorCtr="0"/>
          <a:lstStyle/>
          <a:p>
            <a:r>
              <a:rPr lang="zh-CN" altLang="en-US" dirty="0"/>
              <a:t> 样式文件</a:t>
            </a:r>
            <a:r>
              <a:rPr lang="en-US" altLang="zh-CN" dirty="0"/>
              <a:t>style1.css</a:t>
            </a:r>
            <a:r>
              <a:rPr lang="zh-CN" altLang="en-US" dirty="0"/>
              <a:t>文件的代码清单如下：</a:t>
            </a:r>
          </a:p>
          <a:p>
            <a:r>
              <a:rPr lang="zh-CN" altLang="en-US" dirty="0"/>
              <a:t>   </a:t>
            </a:r>
            <a:r>
              <a:rPr lang="en-US" altLang="zh-CN" dirty="0"/>
              <a:t>h1 {color:red;}  </a:t>
            </a:r>
          </a:p>
          <a:p>
            <a:endParaRPr lang="en-US" altLang="zh-CN" dirty="0"/>
          </a:p>
          <a:p>
            <a:pPr>
              <a:buNone/>
            </a:pPr>
            <a:r>
              <a:rPr lang="zh-CN" altLang="en-US" dirty="0"/>
              <a:t>样式文件</a:t>
            </a:r>
            <a:r>
              <a:rPr lang="en-US" altLang="zh-CN" dirty="0"/>
              <a:t>style2.css</a:t>
            </a:r>
            <a:r>
              <a:rPr lang="zh-CN" altLang="en-US" dirty="0"/>
              <a:t>文件的代码清单如下：</a:t>
            </a:r>
          </a:p>
          <a:p>
            <a:r>
              <a:rPr lang="zh-CN" altLang="en-US" dirty="0"/>
              <a:t>   </a:t>
            </a:r>
            <a:r>
              <a:rPr lang="en-US" altLang="zh-CN" dirty="0"/>
              <a:t>h1 {text-align:center;</a:t>
            </a:r>
          </a:p>
          <a:p>
            <a:r>
              <a:rPr lang="en-US" altLang="zh-CN" dirty="0"/>
              <a:t>   font-style:italic;</a:t>
            </a:r>
          </a:p>
          <a:p>
            <a:r>
              <a:rPr lang="en-US" altLang="zh-CN" dirty="0"/>
              <a:t>   font-family:</a:t>
            </a:r>
            <a:r>
              <a:rPr lang="zh-CN" altLang="en-US" dirty="0"/>
              <a:t>隶书</a:t>
            </a:r>
            <a:r>
              <a:rPr lang="en-US" altLang="zh-CN" dirty="0"/>
              <a:t>;</a:t>
            </a:r>
          </a:p>
          <a:p>
            <a:r>
              <a:rPr lang="en-US" altLang="zh-CN" dirty="0"/>
              <a:t>   font-size:x-large;</a:t>
            </a:r>
          </a:p>
          <a:p>
            <a:r>
              <a:rPr lang="en-US" altLang="zh-CN" dirty="0"/>
              <a:t>  }</a:t>
            </a:r>
            <a:endParaRPr lang="zh-CN" altLang="en-US" dirty="0"/>
          </a:p>
        </p:txBody>
      </p:sp>
      <p:cxnSp>
        <p:nvCxnSpPr>
          <p:cNvPr id="157699" name="直接箭头连接符 2"/>
          <p:cNvCxnSpPr/>
          <p:nvPr/>
        </p:nvCxnSpPr>
        <p:spPr>
          <a:xfrm flipH="1" flipV="1">
            <a:off x="2928938" y="1766888"/>
            <a:ext cx="71437" cy="69850"/>
          </a:xfrm>
          <a:prstGeom prst="straightConnector1">
            <a:avLst/>
          </a:prstGeom>
          <a:ln w="9525">
            <a:noFill/>
          </a:ln>
        </p:spPr>
      </p:cxnSp>
      <p:cxnSp>
        <p:nvCxnSpPr>
          <p:cNvPr id="157700" name="直接箭头连接符 4"/>
          <p:cNvCxnSpPr/>
          <p:nvPr/>
        </p:nvCxnSpPr>
        <p:spPr>
          <a:xfrm flipH="1" flipV="1">
            <a:off x="3995738" y="1844675"/>
            <a:ext cx="71437" cy="360363"/>
          </a:xfrm>
          <a:prstGeom prst="straightConnector1">
            <a:avLst/>
          </a:prstGeom>
          <a:ln w="9525">
            <a:noFill/>
          </a:ln>
        </p:spPr>
      </p:cxnSp>
      <p:cxnSp>
        <p:nvCxnSpPr>
          <p:cNvPr id="157701" name="肘形连接符 6"/>
          <p:cNvCxnSpPr/>
          <p:nvPr/>
        </p:nvCxnSpPr>
        <p:spPr>
          <a:xfrm>
            <a:off x="3132138" y="1935163"/>
            <a:ext cx="863600" cy="269875"/>
          </a:xfrm>
          <a:prstGeom prst="bentConnector3">
            <a:avLst>
              <a:gd name="adj1" fmla="val 50000"/>
            </a:avLst>
          </a:prstGeom>
          <a:ln w="9525">
            <a:noFill/>
          </a:ln>
        </p:spPr>
      </p:cxnSp>
      <p:sp>
        <p:nvSpPr>
          <p:cNvPr id="8" name="下箭头 7"/>
          <p:cNvSpPr/>
          <p:nvPr/>
        </p:nvSpPr>
        <p:spPr bwMode="auto">
          <a:xfrm>
            <a:off x="2916238" y="1844675"/>
            <a:ext cx="71438" cy="179388"/>
          </a:xfrm>
          <a:prstGeom prst="downArrow">
            <a:avLst/>
          </a:prstGeom>
          <a:noFill/>
          <a:ln w="9525" cap="flat" cmpd="sng" algn="ctr">
            <a:noFill/>
            <a:prstDash val="solid"/>
            <a:round/>
            <a:headEnd type="none" w="med" len="med"/>
            <a:tailEnd type="none" w="med" len="med"/>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标题 626689"/>
          <p:cNvSpPr>
            <a:spLocks noGrp="1"/>
          </p:cNvSpPr>
          <p:nvPr>
            <p:ph type="title"/>
          </p:nvPr>
        </p:nvSpPr>
        <p:spPr>
          <a:xfrm>
            <a:off x="0" y="0"/>
            <a:ext cx="9144000" cy="760413"/>
          </a:xfrm>
          <a:ln/>
        </p:spPr>
        <p:txBody>
          <a:bodyPr vert="horz" wrap="square" lIns="91440" tIns="45720" rIns="91440" bIns="45720" anchor="ctr" anchorCtr="0"/>
          <a:lstStyle/>
          <a:p>
            <a:pPr algn="l"/>
            <a:r>
              <a:rPr lang="" altLang="zh-CN" b="1" dirty="0">
                <a:solidFill>
                  <a:srgbClr val="003366"/>
                </a:solidFill>
              </a:rPr>
              <a:t>4.</a:t>
            </a:r>
            <a:r>
              <a:rPr lang="" altLang="en-US" b="1" dirty="0">
                <a:solidFill>
                  <a:srgbClr val="003366"/>
                </a:solidFill>
              </a:rPr>
              <a:t>导入式</a:t>
            </a:r>
          </a:p>
        </p:txBody>
      </p:sp>
      <p:sp>
        <p:nvSpPr>
          <p:cNvPr id="626691" name="内容占位符 626690"/>
          <p:cNvSpPr>
            <a:spLocks noGrp="1"/>
          </p:cNvSpPr>
          <p:nvPr>
            <p:ph idx="1"/>
          </p:nvPr>
        </p:nvSpPr>
        <p:spPr>
          <a:xfrm>
            <a:off x="0" y="1196975"/>
            <a:ext cx="9144000" cy="5661025"/>
          </a:xfrm>
          <a:ln/>
        </p:spPr>
        <p:txBody>
          <a:bodyPr vert="horz" wrap="square" lIns="91440" tIns="45720" rIns="91440" bIns="45720" anchor="t" anchorCtr="0"/>
          <a:lstStyle/>
          <a:p>
            <a:pPr>
              <a:lnSpc>
                <a:spcPct val="110000"/>
              </a:lnSpc>
              <a:spcBef>
                <a:spcPct val="0"/>
              </a:spcBef>
              <a:spcAft>
                <a:spcPct val="10000"/>
              </a:spcAft>
              <a:buClr>
                <a:srgbClr val="FF0000"/>
              </a:buClr>
            </a:pPr>
            <a:r>
              <a:rPr lang="zh-CN" altLang="en-US" sz="3600" b="1" dirty="0"/>
              <a:t>该方式通过在</a:t>
            </a:r>
            <a:r>
              <a:rPr lang="zh-CN" altLang="en-US" sz="3600" b="1" dirty="0">
                <a:solidFill>
                  <a:srgbClr val="FF0000"/>
                </a:solidFill>
              </a:rPr>
              <a:t>头部区域</a:t>
            </a:r>
            <a:r>
              <a:rPr lang="zh-CN" altLang="en-US" sz="3600" b="1" dirty="0"/>
              <a:t>的</a:t>
            </a:r>
            <a:r>
              <a:rPr lang="en-US" altLang="zh-CN" sz="3600" b="1" dirty="0">
                <a:solidFill>
                  <a:srgbClr val="FF0000"/>
                </a:solidFill>
              </a:rPr>
              <a:t>style</a:t>
            </a:r>
            <a:r>
              <a:rPr lang="zh-CN" altLang="en-US" sz="3600" b="1" dirty="0">
                <a:solidFill>
                  <a:srgbClr val="FF0000"/>
                </a:solidFill>
              </a:rPr>
              <a:t>标记对</a:t>
            </a:r>
            <a:r>
              <a:rPr lang="zh-CN" altLang="en-US" sz="3600" b="1" dirty="0"/>
              <a:t>之间使用</a:t>
            </a:r>
            <a:r>
              <a:rPr lang="en-US" altLang="zh-CN" sz="3600" b="1" dirty="0">
                <a:solidFill>
                  <a:srgbClr val="FF0000"/>
                </a:solidFill>
              </a:rPr>
              <a:t>@import</a:t>
            </a:r>
            <a:r>
              <a:rPr lang="zh-CN" altLang="en-US" sz="3600" b="1" dirty="0"/>
              <a:t>引入</a:t>
            </a:r>
            <a:r>
              <a:rPr lang="zh-CN" altLang="en-US" sz="3600" b="1" dirty="0">
                <a:solidFill>
                  <a:srgbClr val="FF0000"/>
                </a:solidFill>
              </a:rPr>
              <a:t>外部样式表</a:t>
            </a:r>
            <a:r>
              <a:rPr lang="zh-CN" altLang="en-US" sz="3600" b="1" dirty="0"/>
              <a:t>，例如：</a:t>
            </a:r>
          </a:p>
          <a:p>
            <a:pPr lvl="1">
              <a:lnSpc>
                <a:spcPct val="110000"/>
              </a:lnSpc>
              <a:spcBef>
                <a:spcPct val="0"/>
              </a:spcBef>
              <a:buFont typeface="Arial" panose="020B0604020202020204" pitchFamily="34" charset="0"/>
              <a:buNone/>
            </a:pPr>
            <a:r>
              <a:rPr lang="en-US" altLang="zh-CN" sz="3200" b="1" dirty="0">
                <a:solidFill>
                  <a:srgbClr val="000000"/>
                </a:solidFill>
              </a:rPr>
              <a:t>&lt;style&gt;</a:t>
            </a:r>
          </a:p>
          <a:p>
            <a:pPr lvl="1">
              <a:lnSpc>
                <a:spcPct val="110000"/>
              </a:lnSpc>
              <a:spcBef>
                <a:spcPct val="0"/>
              </a:spcBef>
              <a:buFont typeface="Arial" panose="020B0604020202020204" pitchFamily="34" charset="0"/>
              <a:buNone/>
            </a:pPr>
            <a:r>
              <a:rPr lang="en-US" altLang="zh-CN" sz="3200" b="1" dirty="0">
                <a:solidFill>
                  <a:srgbClr val="FF0000"/>
                </a:solidFill>
              </a:rPr>
              <a:t>@import</a:t>
            </a:r>
            <a:r>
              <a:rPr lang="en-US" altLang="zh-CN" sz="3200" b="1" dirty="0"/>
              <a:t> </a:t>
            </a:r>
            <a:r>
              <a:rPr lang="en-US" altLang="zh-CN" sz="3200" b="1" dirty="0">
                <a:solidFill>
                  <a:srgbClr val="000000"/>
                </a:solidFill>
              </a:rPr>
              <a:t>url(‘mycss.css’)</a:t>
            </a:r>
            <a:r>
              <a:rPr lang="en-US" altLang="zh-CN" sz="3200" b="1" dirty="0">
                <a:solidFill>
                  <a:srgbClr val="FF0000"/>
                </a:solidFill>
              </a:rPr>
              <a:t>;</a:t>
            </a:r>
          </a:p>
          <a:p>
            <a:pPr lvl="1">
              <a:lnSpc>
                <a:spcPct val="110000"/>
              </a:lnSpc>
              <a:spcBef>
                <a:spcPct val="0"/>
              </a:spcBef>
              <a:buFont typeface="Arial" panose="020B0604020202020204" pitchFamily="34" charset="0"/>
              <a:buNone/>
            </a:pPr>
            <a:r>
              <a:rPr lang="en-US" altLang="zh-CN" sz="3200" b="1" dirty="0">
                <a:solidFill>
                  <a:srgbClr val="000000"/>
                </a:solidFill>
              </a:rPr>
              <a:t>&lt;/style&gt;</a:t>
            </a:r>
          </a:p>
          <a:p>
            <a:pPr>
              <a:lnSpc>
                <a:spcPct val="110000"/>
              </a:lnSpc>
              <a:spcBef>
                <a:spcPct val="0"/>
              </a:spcBef>
              <a:buClr>
                <a:srgbClr val="FF0000"/>
              </a:buClr>
            </a:pPr>
            <a:r>
              <a:rPr lang="zh-CN" altLang="en-US" sz="3600" b="1" dirty="0"/>
              <a:t>优点：</a:t>
            </a:r>
          </a:p>
          <a:p>
            <a:pPr lvl="1">
              <a:lnSpc>
                <a:spcPct val="110000"/>
              </a:lnSpc>
              <a:spcBef>
                <a:spcPct val="0"/>
              </a:spcBef>
              <a:buClr>
                <a:srgbClr val="FF0000"/>
              </a:buClr>
            </a:pPr>
            <a:r>
              <a:rPr lang="zh-CN" altLang="en-US" sz="2400" b="1" dirty="0">
                <a:solidFill>
                  <a:srgbClr val="000000"/>
                </a:solidFill>
              </a:rPr>
              <a:t>将</a:t>
            </a:r>
            <a:r>
              <a:rPr lang="en-US" altLang="zh-CN" sz="2400" b="1" dirty="0">
                <a:solidFill>
                  <a:srgbClr val="000000"/>
                </a:solidFill>
              </a:rPr>
              <a:t>CSS</a:t>
            </a:r>
            <a:r>
              <a:rPr lang="zh-CN" altLang="en-US" sz="2400" b="1" dirty="0">
                <a:solidFill>
                  <a:srgbClr val="000000"/>
                </a:solidFill>
              </a:rPr>
              <a:t>代码和</a:t>
            </a:r>
            <a:r>
              <a:rPr lang="en-US" altLang="zh-CN" sz="2400" b="1" dirty="0">
                <a:solidFill>
                  <a:srgbClr val="000000"/>
                </a:solidFill>
              </a:rPr>
              <a:t>HTML</a:t>
            </a:r>
            <a:r>
              <a:rPr lang="zh-CN" altLang="en-US" sz="2400" b="1" dirty="0">
                <a:solidFill>
                  <a:srgbClr val="000000"/>
                </a:solidFill>
              </a:rPr>
              <a:t>代码分离，便于日后的维护</a:t>
            </a:r>
          </a:p>
          <a:p>
            <a:pPr lvl="1">
              <a:lnSpc>
                <a:spcPct val="110000"/>
              </a:lnSpc>
              <a:spcBef>
                <a:spcPct val="0"/>
              </a:spcBef>
              <a:buClr>
                <a:srgbClr val="FF0000"/>
              </a:buClr>
            </a:pPr>
            <a:r>
              <a:rPr lang="zh-CN" altLang="en-US" sz="2400" b="1" dirty="0">
                <a:solidFill>
                  <a:srgbClr val="000000"/>
                </a:solidFill>
              </a:rPr>
              <a:t>可统一设置多个网页的格式</a:t>
            </a:r>
          </a:p>
          <a:p>
            <a:pPr lvl="1">
              <a:lnSpc>
                <a:spcPct val="110000"/>
              </a:lnSpc>
              <a:spcBef>
                <a:spcPct val="0"/>
              </a:spcBef>
              <a:buClr>
                <a:srgbClr val="FF0000"/>
              </a:buClr>
            </a:pPr>
            <a:r>
              <a:rPr lang="zh-CN" altLang="en-US" sz="2400" b="1" dirty="0">
                <a:solidFill>
                  <a:srgbClr val="000000"/>
                </a:solidFill>
              </a:rPr>
              <a:t>常用于网站</a:t>
            </a:r>
          </a:p>
        </p:txBody>
      </p:sp>
      <p:sp>
        <p:nvSpPr>
          <p:cNvPr id="626692" name="圆角矩形标注 626691"/>
          <p:cNvSpPr>
            <a:spLocks noChangeArrowheads="1"/>
          </p:cNvSpPr>
          <p:nvPr/>
        </p:nvSpPr>
        <p:spPr bwMode="auto">
          <a:xfrm>
            <a:off x="2916238" y="5516563"/>
            <a:ext cx="6227763" cy="1150938"/>
          </a:xfrm>
          <a:prstGeom prst="wedgeRoundRectCallout">
            <a:avLst>
              <a:gd name="adj1" fmla="val 2255"/>
              <a:gd name="adj2" fmla="val -226690"/>
              <a:gd name="adj3" fmla="val 16667"/>
            </a:avLst>
          </a:prstGeom>
          <a:solidFill>
            <a:srgbClr val="CCFFCC"/>
          </a:solidFill>
          <a:ln w="9525">
            <a:solidFill>
              <a:srgbClr val="FF00FF"/>
            </a:solidFill>
            <a:miter lim="800000"/>
          </a:ln>
        </p:spPr>
        <p:txBody>
          <a:bodyPr/>
          <a:lstStyle>
            <a:lvl1pPr marL="342900" indent="-342900">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342900" marR="0" lvl="0" indent="-342900" algn="ctr" defTabSz="914400" rtl="0" eaLnBrk="1" fontAlgn="base" latinLnBrk="0" hangingPunct="1">
              <a:lnSpc>
                <a:spcPct val="100000"/>
              </a:lnSpc>
              <a:spcBef>
                <a:spcPct val="20000"/>
              </a:spcBef>
              <a:spcAft>
                <a:spcPct val="0"/>
              </a:spcAft>
              <a:buClr>
                <a:schemeClr val="hlink"/>
              </a:buClr>
              <a:buSzPct val="120000"/>
              <a:buFontTx/>
              <a:buNone/>
              <a:defRPr/>
            </a:pPr>
            <a:r>
              <a:rPr kumimoji="0" lang="zh-CN" altLang="en-US" sz="20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注意：</a:t>
            </a:r>
            <a:r>
              <a:rPr kumimoji="0" lang="en-US" altLang="zh-CN" sz="20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1.</a:t>
            </a:r>
            <a:r>
              <a:rPr kumimoji="0" lang="zh-CN" altLang="en-US" sz="20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最后必须加上分号，否则无效</a:t>
            </a:r>
          </a:p>
          <a:p>
            <a:pPr marL="342900" marR="0" lvl="0" indent="-342900" algn="ctr" defTabSz="914400" rtl="0" eaLnBrk="1" fontAlgn="base" latinLnBrk="0" hangingPunct="1">
              <a:lnSpc>
                <a:spcPct val="100000"/>
              </a:lnSpc>
              <a:spcBef>
                <a:spcPct val="20000"/>
              </a:spcBef>
              <a:spcAft>
                <a:spcPct val="0"/>
              </a:spcAft>
              <a:buClr>
                <a:schemeClr val="hlink"/>
              </a:buClr>
              <a:buSzPct val="120000"/>
              <a:buFontTx/>
              <a:buNone/>
              <a:defRPr/>
            </a:pPr>
            <a:r>
              <a:rPr kumimoji="0" lang="en-US" altLang="zh-CN" sz="20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2.</a:t>
            </a:r>
            <a:r>
              <a:rPr kumimoji="0" lang="zh-CN" altLang="en-US" sz="20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在</a:t>
            </a:r>
            <a:r>
              <a:rPr kumimoji="0" lang="en-US" altLang="zh-CN" sz="20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&lt;style&gt;</a:t>
            </a:r>
            <a:r>
              <a:rPr kumimoji="0" lang="zh-CN" altLang="en-US" sz="20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标记对中，导入语句必须出现在所有样式定义语句的前面</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26691">
                                            <p:txEl>
                                              <p:pRg st="0" end="0"/>
                                            </p:txEl>
                                          </p:spTgt>
                                        </p:tgtEl>
                                        <p:attrNameLst>
                                          <p:attrName>style.visibility</p:attrName>
                                        </p:attrNameLst>
                                      </p:cBhvr>
                                      <p:to>
                                        <p:strVal val="visible"/>
                                      </p:to>
                                    </p:set>
                                    <p:anim calcmode="lin" valueType="num">
                                      <p:cBhvr additive="base">
                                        <p:cTn id="7" dur="500" fill="hold"/>
                                        <p:tgtEl>
                                          <p:spTgt spid="6266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6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26691">
                                            <p:txEl>
                                              <p:pRg st="1" end="1"/>
                                            </p:txEl>
                                          </p:spTgt>
                                        </p:tgtEl>
                                        <p:attrNameLst>
                                          <p:attrName>style.visibility</p:attrName>
                                        </p:attrNameLst>
                                      </p:cBhvr>
                                      <p:to>
                                        <p:strVal val="visible"/>
                                      </p:to>
                                    </p:set>
                                    <p:anim calcmode="lin" valueType="num">
                                      <p:cBhvr additive="base">
                                        <p:cTn id="13" dur="500" fill="hold"/>
                                        <p:tgtEl>
                                          <p:spTgt spid="6266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26691">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626691">
                                            <p:txEl>
                                              <p:pRg st="2" end="2"/>
                                            </p:txEl>
                                          </p:spTgt>
                                        </p:tgtEl>
                                        <p:attrNameLst>
                                          <p:attrName>style.visibility</p:attrName>
                                        </p:attrNameLst>
                                      </p:cBhvr>
                                      <p:to>
                                        <p:strVal val="visible"/>
                                      </p:to>
                                    </p:set>
                                    <p:anim calcmode="lin" valueType="num">
                                      <p:cBhvr additive="base">
                                        <p:cTn id="18" dur="500" fill="hold"/>
                                        <p:tgtEl>
                                          <p:spTgt spid="626691">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626691">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626691">
                                            <p:txEl>
                                              <p:pRg st="3" end="3"/>
                                            </p:txEl>
                                          </p:spTgt>
                                        </p:tgtEl>
                                        <p:attrNameLst>
                                          <p:attrName>style.visibility</p:attrName>
                                        </p:attrNameLst>
                                      </p:cBhvr>
                                      <p:to>
                                        <p:strVal val="visible"/>
                                      </p:to>
                                    </p:set>
                                    <p:anim calcmode="lin" valueType="num">
                                      <p:cBhvr additive="base">
                                        <p:cTn id="23" dur="500" fill="hold"/>
                                        <p:tgtEl>
                                          <p:spTgt spid="626691">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266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626692"/>
                                        </p:tgtEl>
                                        <p:attrNameLst>
                                          <p:attrName>style.visibility</p:attrName>
                                        </p:attrNameLst>
                                      </p:cBhvr>
                                      <p:to>
                                        <p:strVal val="visible"/>
                                      </p:to>
                                    </p:set>
                                    <p:animEffect transition="in" filter="blinds(vertical)">
                                      <p:cBhvr>
                                        <p:cTn id="29" dur="500"/>
                                        <p:tgtEl>
                                          <p:spTgt spid="626692"/>
                                        </p:tgtEl>
                                      </p:cBhvr>
                                    </p:animEffect>
                                  </p:childTnLst>
                                  <p:subTnLst>
                                    <p:set>
                                      <p:cBhvr override="childStyle">
                                        <p:cTn dur="1" fill="hold" display="0" masterRel="nextClick" afterEffect="1"/>
                                        <p:tgtEl>
                                          <p:spTgt spid="626692"/>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626691">
                                            <p:txEl>
                                              <p:pRg st="4" end="4"/>
                                            </p:txEl>
                                          </p:spTgt>
                                        </p:tgtEl>
                                        <p:attrNameLst>
                                          <p:attrName>style.visibility</p:attrName>
                                        </p:attrNameLst>
                                      </p:cBhvr>
                                      <p:to>
                                        <p:strVal val="visible"/>
                                      </p:to>
                                    </p:set>
                                    <p:anim calcmode="lin" valueType="num">
                                      <p:cBhvr additive="base">
                                        <p:cTn id="34" dur="500" fill="hold"/>
                                        <p:tgtEl>
                                          <p:spTgt spid="626691">
                                            <p:txEl>
                                              <p:pRg st="4" end="4"/>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626691">
                                            <p:txEl>
                                              <p:pRg st="4" end="4"/>
                                            </p:txEl>
                                          </p:spTgt>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2" presetClass="entr" presetSubtype="8" fill="hold" nodeType="afterEffect">
                                  <p:stCondLst>
                                    <p:cond delay="0"/>
                                  </p:stCondLst>
                                  <p:childTnLst>
                                    <p:set>
                                      <p:cBhvr>
                                        <p:cTn id="38" dur="1" fill="hold">
                                          <p:stCondLst>
                                            <p:cond delay="0"/>
                                          </p:stCondLst>
                                        </p:cTn>
                                        <p:tgtEl>
                                          <p:spTgt spid="626691">
                                            <p:txEl>
                                              <p:pRg st="5" end="5"/>
                                            </p:txEl>
                                          </p:spTgt>
                                        </p:tgtEl>
                                        <p:attrNameLst>
                                          <p:attrName>style.visibility</p:attrName>
                                        </p:attrNameLst>
                                      </p:cBhvr>
                                      <p:to>
                                        <p:strVal val="visible"/>
                                      </p:to>
                                    </p:set>
                                    <p:anim calcmode="lin" valueType="num">
                                      <p:cBhvr additive="base">
                                        <p:cTn id="39" dur="500" fill="hold"/>
                                        <p:tgtEl>
                                          <p:spTgt spid="626691">
                                            <p:txEl>
                                              <p:pRg st="5" end="5"/>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626691">
                                            <p:txEl>
                                              <p:pRg st="5" end="5"/>
                                            </p:txEl>
                                          </p:spTgt>
                                        </p:tgtEl>
                                        <p:attrNameLst>
                                          <p:attrName>ppt_y</p:attrName>
                                        </p:attrNameLst>
                                      </p:cBhvr>
                                      <p:tavLst>
                                        <p:tav tm="0">
                                          <p:val>
                                            <p:strVal val="#ppt_y"/>
                                          </p:val>
                                        </p:tav>
                                        <p:tav tm="100000">
                                          <p:val>
                                            <p:strVal val="#ppt_y"/>
                                          </p:val>
                                        </p:tav>
                                      </p:tavLst>
                                    </p:anim>
                                  </p:childTnLst>
                                </p:cTn>
                              </p:par>
                            </p:childTnLst>
                          </p:cTn>
                        </p:par>
                        <p:par>
                          <p:cTn id="41" fill="hold">
                            <p:stCondLst>
                              <p:cond delay="1000"/>
                            </p:stCondLst>
                            <p:childTnLst>
                              <p:par>
                                <p:cTn id="42" presetID="2" presetClass="entr" presetSubtype="8" fill="hold" nodeType="afterEffect">
                                  <p:stCondLst>
                                    <p:cond delay="0"/>
                                  </p:stCondLst>
                                  <p:childTnLst>
                                    <p:set>
                                      <p:cBhvr>
                                        <p:cTn id="43" dur="1" fill="hold">
                                          <p:stCondLst>
                                            <p:cond delay="0"/>
                                          </p:stCondLst>
                                        </p:cTn>
                                        <p:tgtEl>
                                          <p:spTgt spid="626691">
                                            <p:txEl>
                                              <p:pRg st="6" end="6"/>
                                            </p:txEl>
                                          </p:spTgt>
                                        </p:tgtEl>
                                        <p:attrNameLst>
                                          <p:attrName>style.visibility</p:attrName>
                                        </p:attrNameLst>
                                      </p:cBhvr>
                                      <p:to>
                                        <p:strVal val="visible"/>
                                      </p:to>
                                    </p:set>
                                    <p:anim calcmode="lin" valueType="num">
                                      <p:cBhvr additive="base">
                                        <p:cTn id="44" dur="500" fill="hold"/>
                                        <p:tgtEl>
                                          <p:spTgt spid="626691">
                                            <p:txEl>
                                              <p:pRg st="6" end="6"/>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626691">
                                            <p:txEl>
                                              <p:pRg st="6" end="6"/>
                                            </p:txEl>
                                          </p:spTgt>
                                        </p:tgtEl>
                                        <p:attrNameLst>
                                          <p:attrName>ppt_y</p:attrName>
                                        </p:attrNameLst>
                                      </p:cBhvr>
                                      <p:tavLst>
                                        <p:tav tm="0">
                                          <p:val>
                                            <p:strVal val="#ppt_y"/>
                                          </p:val>
                                        </p:tav>
                                        <p:tav tm="100000">
                                          <p:val>
                                            <p:strVal val="#ppt_y"/>
                                          </p:val>
                                        </p:tav>
                                      </p:tavLst>
                                    </p:anim>
                                  </p:childTnLst>
                                </p:cTn>
                              </p:par>
                            </p:childTnLst>
                          </p:cTn>
                        </p:par>
                        <p:par>
                          <p:cTn id="46" fill="hold">
                            <p:stCondLst>
                              <p:cond delay="1500"/>
                            </p:stCondLst>
                            <p:childTnLst>
                              <p:par>
                                <p:cTn id="47" presetID="2" presetClass="entr" presetSubtype="8" fill="hold" nodeType="afterEffect">
                                  <p:stCondLst>
                                    <p:cond delay="0"/>
                                  </p:stCondLst>
                                  <p:childTnLst>
                                    <p:set>
                                      <p:cBhvr>
                                        <p:cTn id="48" dur="1" fill="hold">
                                          <p:stCondLst>
                                            <p:cond delay="0"/>
                                          </p:stCondLst>
                                        </p:cTn>
                                        <p:tgtEl>
                                          <p:spTgt spid="626691">
                                            <p:txEl>
                                              <p:pRg st="7" end="7"/>
                                            </p:txEl>
                                          </p:spTgt>
                                        </p:tgtEl>
                                        <p:attrNameLst>
                                          <p:attrName>style.visibility</p:attrName>
                                        </p:attrNameLst>
                                      </p:cBhvr>
                                      <p:to>
                                        <p:strVal val="visible"/>
                                      </p:to>
                                    </p:set>
                                    <p:anim calcmode="lin" valueType="num">
                                      <p:cBhvr additive="base">
                                        <p:cTn id="49" dur="500" fill="hold"/>
                                        <p:tgtEl>
                                          <p:spTgt spid="62669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62669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60770" name="Rectangle 3"/>
          <p:cNvSpPr>
            <a:spLocks noGrp="1"/>
          </p:cNvSpPr>
          <p:nvPr>
            <p:ph idx="1"/>
          </p:nvPr>
        </p:nvSpPr>
        <p:spPr>
          <a:ln/>
        </p:spPr>
        <p:txBody>
          <a:bodyPr vert="horz" wrap="square" lIns="91440" tIns="45720" rIns="91440" bIns="45720" anchor="t" anchorCtr="0"/>
          <a:lstStyle/>
          <a:p>
            <a:pPr eaLnBrk="1" hangingPunct="1">
              <a:lnSpc>
                <a:spcPct val="90000"/>
              </a:lnSpc>
              <a:buNone/>
            </a:pPr>
            <a:r>
              <a:rPr lang="en-US" altLang="zh-CN" b="1" dirty="0"/>
              <a:t>4.2.5 CSS</a:t>
            </a:r>
            <a:r>
              <a:rPr lang="zh-CN" altLang="zh-CN" b="1" dirty="0"/>
              <a:t>布局理</a:t>
            </a:r>
            <a:r>
              <a:rPr lang="zh-CN" altLang="en-US" b="1" dirty="0"/>
              <a:t>念</a:t>
            </a:r>
            <a:endParaRPr lang="zh-CN" altLang="en-US" dirty="0"/>
          </a:p>
          <a:p>
            <a:pPr>
              <a:lnSpc>
                <a:spcPct val="90000"/>
              </a:lnSpc>
            </a:pPr>
            <a:r>
              <a:rPr lang="zh-CN" altLang="en-US" dirty="0"/>
              <a:t>设计网页的第一步是设计布局，好的网页布局会令访问者耳目一新，同样也可以使访问者比较容易在站点上找到他们所需要的信息。</a:t>
            </a:r>
          </a:p>
          <a:p>
            <a:pPr>
              <a:lnSpc>
                <a:spcPct val="90000"/>
              </a:lnSpc>
            </a:pPr>
            <a:r>
              <a:rPr lang="zh-CN" altLang="en-US" dirty="0"/>
              <a:t> </a:t>
            </a:r>
            <a:r>
              <a:rPr lang="en-US" altLang="zh-CN" dirty="0"/>
              <a:t>CSS</a:t>
            </a:r>
            <a:r>
              <a:rPr lang="zh-CN" altLang="en-US" dirty="0"/>
              <a:t>，最常用来组织内容的元素就是</a:t>
            </a:r>
            <a:r>
              <a:rPr lang="en-US" altLang="zh-CN" dirty="0"/>
              <a:t>&lt;div&gt;</a:t>
            </a:r>
            <a:r>
              <a:rPr lang="zh-CN" altLang="en-US" dirty="0"/>
              <a:t>标签。</a:t>
            </a:r>
          </a:p>
          <a:p>
            <a:pPr>
              <a:lnSpc>
                <a:spcPct val="90000"/>
              </a:lnSpc>
            </a:pPr>
            <a:r>
              <a:rPr lang="zh-CN" altLang="en-US" dirty="0"/>
              <a:t> </a:t>
            </a:r>
            <a:r>
              <a:rPr lang="en-US" altLang="zh-CN" dirty="0"/>
              <a:t>CSS</a:t>
            </a:r>
            <a:r>
              <a:rPr lang="zh-CN" altLang="en-US" dirty="0"/>
              <a:t>排版是一种很新的排版理念，首先要将页面使用</a:t>
            </a:r>
            <a:r>
              <a:rPr lang="en-US" altLang="zh-CN" dirty="0"/>
              <a:t>&lt;div&gt;</a:t>
            </a:r>
            <a:r>
              <a:rPr lang="zh-CN" altLang="en-US" dirty="0"/>
              <a:t>整体划分几个板块，然后对各个板块进行</a:t>
            </a:r>
            <a:r>
              <a:rPr lang="en-US" altLang="zh-CN" dirty="0"/>
              <a:t>CSS</a:t>
            </a:r>
            <a:r>
              <a:rPr lang="zh-CN" altLang="en-US" dirty="0"/>
              <a:t>定位，最后在各个板块中添加相应的内容。</a:t>
            </a:r>
          </a:p>
          <a:p>
            <a:pPr>
              <a:lnSpc>
                <a:spcPct val="90000"/>
              </a:lnSpc>
            </a:pPr>
            <a:r>
              <a:rPr lang="zh-CN" altLang="en-US" dirty="0"/>
              <a:t>当使用</a:t>
            </a:r>
            <a:r>
              <a:rPr lang="en-US" altLang="zh-CN" dirty="0"/>
              <a:t>CSS</a:t>
            </a:r>
            <a:r>
              <a:rPr lang="zh-CN" altLang="en-US" dirty="0"/>
              <a:t>布局时，主要把它用在</a:t>
            </a:r>
            <a:r>
              <a:rPr lang="en-US" altLang="zh-CN" dirty="0"/>
              <a:t>Div</a:t>
            </a:r>
            <a:r>
              <a:rPr lang="zh-CN" altLang="en-US" dirty="0"/>
              <a:t>标签上，</a:t>
            </a:r>
            <a:r>
              <a:rPr lang="en-US" altLang="zh-CN" dirty="0"/>
              <a:t>&lt;div&gt;</a:t>
            </a:r>
            <a:r>
              <a:rPr lang="zh-CN" altLang="en-US" dirty="0"/>
              <a:t>与</a:t>
            </a:r>
            <a:r>
              <a:rPr lang="en-US" altLang="zh-CN" dirty="0"/>
              <a:t>&lt;/div&gt;</a:t>
            </a:r>
            <a:r>
              <a:rPr lang="zh-CN" altLang="en-US" dirty="0"/>
              <a:t>之间相当于一个容器，可以放置段落、表格、图片等各种</a:t>
            </a:r>
            <a:r>
              <a:rPr lang="en-US" altLang="zh-CN" dirty="0"/>
              <a:t>HTML</a:t>
            </a:r>
            <a:r>
              <a:rPr lang="zh-CN" altLang="en-US" dirty="0"/>
              <a:t>元素。 </a:t>
            </a:r>
          </a:p>
          <a:p>
            <a:pPr>
              <a:lnSpc>
                <a:spcPct val="90000"/>
              </a:lnSpc>
            </a:pPr>
            <a:r>
              <a:rPr lang="en-US" altLang="zh-CN" dirty="0"/>
              <a:t>Div</a:t>
            </a:r>
            <a:r>
              <a:rPr lang="zh-CN" altLang="en-US" dirty="0"/>
              <a:t>是用来为</a:t>
            </a:r>
            <a:r>
              <a:rPr lang="en-US" altLang="zh-CN" dirty="0"/>
              <a:t>HTML</a:t>
            </a:r>
            <a:r>
              <a:rPr lang="zh-CN" altLang="en-US" dirty="0"/>
              <a:t>文档内大块的内容提供结构和背景的元素。</a:t>
            </a:r>
            <a:r>
              <a:rPr lang="en-US" altLang="zh-CN" dirty="0"/>
              <a:t>Div</a:t>
            </a:r>
            <a:r>
              <a:rPr lang="zh-CN" altLang="en-US" dirty="0"/>
              <a:t>的起始标签和结束标签之间的所有内容都是用来构成这个块的，其中所包含元素的特性由</a:t>
            </a:r>
            <a:r>
              <a:rPr lang="en-US" altLang="zh-CN" dirty="0"/>
              <a:t>Div</a:t>
            </a:r>
            <a:r>
              <a:rPr lang="zh-CN" altLang="en-US" dirty="0"/>
              <a:t>标签的属性，或通过使用</a:t>
            </a:r>
            <a:r>
              <a:rPr lang="en-US" altLang="zh-CN" dirty="0"/>
              <a:t>CSS</a:t>
            </a:r>
            <a:r>
              <a:rPr lang="zh-CN" altLang="en-US" dirty="0"/>
              <a:t>来控制。</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标题 1"/>
          <p:cNvSpPr>
            <a:spLocks noGrp="1"/>
          </p:cNvSpPr>
          <p:nvPr>
            <p:ph type="title"/>
          </p:nvPr>
        </p:nvSpPr>
        <p:spPr>
          <a:ln/>
        </p:spPr>
        <p:txBody>
          <a:bodyPr vert="horz" wrap="square" lIns="91440" tIns="45720" rIns="91440" bIns="45720" anchor="ctr" anchorCtr="0"/>
          <a:lstStyle/>
          <a:p>
            <a:endParaRPr lang="zh-CN" altLang="en-US" dirty="0"/>
          </a:p>
        </p:txBody>
      </p:sp>
      <p:sp>
        <p:nvSpPr>
          <p:cNvPr id="162818" name="内容占位符 2"/>
          <p:cNvSpPr>
            <a:spLocks noGrp="1"/>
          </p:cNvSpPr>
          <p:nvPr>
            <p:ph idx="1"/>
          </p:nvPr>
        </p:nvSpPr>
        <p:spPr>
          <a:ln/>
        </p:spPr>
        <p:txBody>
          <a:bodyPr vert="horz" wrap="square" lIns="91440" tIns="45720" rIns="91440" bIns="45720" anchor="t" anchorCtr="0"/>
          <a:lstStyle/>
          <a:p>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标题 1"/>
          <p:cNvSpPr>
            <a:spLocks noGrp="1"/>
          </p:cNvSpPr>
          <p:nvPr>
            <p:ph type="title"/>
          </p:nvPr>
        </p:nvSpPr>
        <p:spPr>
          <a:ln/>
        </p:spPr>
        <p:txBody>
          <a:bodyPr vert="horz" wrap="square" lIns="91440" tIns="45720" rIns="91440" bIns="45720" anchor="ctr" anchorCtr="0"/>
          <a:lstStyle/>
          <a:p>
            <a:pPr eaLnBrk="1" hangingPunct="1"/>
            <a:r>
              <a:rPr lang="en-US" altLang="zh-CN" b="1" dirty="0"/>
              <a:t>4.2  CSS</a:t>
            </a:r>
            <a:r>
              <a:rPr lang="zh-CN" altLang="en-US" b="1" dirty="0"/>
              <a:t>样式表</a:t>
            </a:r>
            <a:endParaRPr lang="zh-CN" altLang="en-US" dirty="0"/>
          </a:p>
        </p:txBody>
      </p:sp>
      <p:sp>
        <p:nvSpPr>
          <p:cNvPr id="163842" name="内容占位符 2"/>
          <p:cNvSpPr>
            <a:spLocks noGrp="1"/>
          </p:cNvSpPr>
          <p:nvPr>
            <p:ph idx="1"/>
          </p:nvPr>
        </p:nvSpPr>
        <p:spPr>
          <a:xfrm>
            <a:off x="179388" y="1125538"/>
            <a:ext cx="8785225" cy="2159000"/>
          </a:xfrm>
          <a:ln/>
        </p:spPr>
        <p:txBody>
          <a:bodyPr vert="horz" wrap="square" lIns="91440" tIns="45720" rIns="91440" bIns="45720" anchor="t" anchorCtr="0"/>
          <a:lstStyle/>
          <a:p>
            <a:pPr eaLnBrk="1" hangingPunct="1">
              <a:buNone/>
            </a:pPr>
            <a:r>
              <a:rPr lang="en-US" altLang="zh-CN" b="1" dirty="0"/>
              <a:t>4.2.5 CSS</a:t>
            </a:r>
            <a:r>
              <a:rPr lang="zh-CN" altLang="zh-CN" b="1" dirty="0"/>
              <a:t>布局理念</a:t>
            </a:r>
            <a:endParaRPr lang="zh-CN" altLang="zh-CN" dirty="0"/>
          </a:p>
          <a:p>
            <a:pPr eaLnBrk="1" hangingPunct="1">
              <a:buNone/>
            </a:pPr>
            <a:r>
              <a:rPr lang="en-US" altLang="zh-CN" b="1" dirty="0"/>
              <a:t>1</a:t>
            </a:r>
            <a:r>
              <a:rPr lang="zh-CN" altLang="en-US" b="1" dirty="0"/>
              <a:t>、</a:t>
            </a:r>
            <a:r>
              <a:rPr lang="zh-CN" altLang="zh-CN" b="1" dirty="0"/>
              <a:t>将页面用</a:t>
            </a:r>
            <a:r>
              <a:rPr lang="en-US" altLang="zh-CN" b="1" dirty="0"/>
              <a:t>div</a:t>
            </a:r>
            <a:r>
              <a:rPr lang="zh-CN" altLang="zh-CN" b="1" dirty="0"/>
              <a:t>分块</a:t>
            </a:r>
            <a:endParaRPr lang="en-US" altLang="zh-CN" b="1" dirty="0"/>
          </a:p>
          <a:p>
            <a:pPr eaLnBrk="1" hangingPunct="1">
              <a:buNone/>
            </a:pPr>
            <a:r>
              <a:rPr lang="en-US" altLang="zh-CN" dirty="0"/>
              <a:t>     </a:t>
            </a:r>
            <a:r>
              <a:rPr lang="zh-CN" altLang="zh-CN" dirty="0"/>
              <a:t>以最简单的框架为例，页面由</a:t>
            </a:r>
            <a:r>
              <a:rPr lang="zh-CN" altLang="en-US" dirty="0"/>
              <a:t>标题</a:t>
            </a:r>
            <a:r>
              <a:rPr lang="en-US" altLang="zh-CN" dirty="0"/>
              <a:t>Banner</a:t>
            </a:r>
            <a:r>
              <a:rPr lang="zh-CN" altLang="zh-CN" dirty="0"/>
              <a:t>、主题内容（</a:t>
            </a:r>
            <a:r>
              <a:rPr lang="en-US" altLang="zh-CN" dirty="0"/>
              <a:t>content</a:t>
            </a:r>
            <a:r>
              <a:rPr lang="zh-CN" altLang="zh-CN" dirty="0"/>
              <a:t>）、菜单导航（</a:t>
            </a:r>
            <a:r>
              <a:rPr lang="en-US" altLang="zh-CN" dirty="0"/>
              <a:t>links</a:t>
            </a:r>
            <a:r>
              <a:rPr lang="zh-CN" altLang="zh-CN" dirty="0"/>
              <a:t>）和脚注（</a:t>
            </a:r>
            <a:r>
              <a:rPr lang="en-US" altLang="zh-CN" dirty="0"/>
              <a:t>footer</a:t>
            </a:r>
            <a:r>
              <a:rPr lang="zh-CN" altLang="zh-CN" dirty="0"/>
              <a:t>）几个部分组成，各个部分分别用自己的</a:t>
            </a:r>
            <a:r>
              <a:rPr lang="en-US" altLang="zh-CN" dirty="0"/>
              <a:t>id</a:t>
            </a:r>
            <a:r>
              <a:rPr lang="zh-CN" altLang="zh-CN" dirty="0"/>
              <a:t>来标识</a:t>
            </a:r>
            <a:r>
              <a:rPr lang="zh-CN" altLang="en-US" dirty="0"/>
              <a:t>。</a:t>
            </a:r>
            <a:endParaRPr lang="zh-CN" altLang="zh-CN" dirty="0"/>
          </a:p>
          <a:p>
            <a:pPr eaLnBrk="1" hangingPunct="1">
              <a:buNone/>
            </a:pPr>
            <a:endParaRPr lang="zh-CN" altLang="en-US" dirty="0"/>
          </a:p>
        </p:txBody>
      </p:sp>
      <p:pic>
        <p:nvPicPr>
          <p:cNvPr id="163843" name="Picture 1" descr="C:\Users\Administrator\AppData\Roaming\Tencent\Users\105731007\QQ\WinTemp\RichOle\Y[{8Z$SE}NQU~@9J}YI]UKY.png"/>
          <p:cNvPicPr>
            <a:picLocks noChangeAspect="1"/>
          </p:cNvPicPr>
          <p:nvPr/>
        </p:nvPicPr>
        <p:blipFill>
          <a:blip r:embed="rId2"/>
          <a:stretch>
            <a:fillRect/>
          </a:stretch>
        </p:blipFill>
        <p:spPr>
          <a:xfrm>
            <a:off x="971550" y="3284538"/>
            <a:ext cx="7272338" cy="3573462"/>
          </a:xfrm>
          <a:prstGeom prst="rect">
            <a:avLst/>
          </a:prstGeom>
          <a:noFill/>
          <a:ln w="9525">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64866" name="Rectangle 3"/>
          <p:cNvSpPr>
            <a:spLocks noGrp="1"/>
          </p:cNvSpPr>
          <p:nvPr>
            <p:ph idx="1"/>
          </p:nvPr>
        </p:nvSpPr>
        <p:spPr>
          <a:ln/>
        </p:spPr>
        <p:txBody>
          <a:bodyPr vert="horz" wrap="square" lIns="91440" tIns="45720" rIns="91440" bIns="45720" anchor="t" anchorCtr="0"/>
          <a:lstStyle/>
          <a:p>
            <a:r>
              <a:rPr lang="zh-CN" altLang="en-US" dirty="0"/>
              <a:t>其页面中</a:t>
            </a:r>
            <a:r>
              <a:rPr lang="en-US" altLang="zh-CN" dirty="0"/>
              <a:t>HTML</a:t>
            </a:r>
            <a:r>
              <a:rPr lang="zh-CN" altLang="en-US" dirty="0"/>
              <a:t>框架代码如下所示。</a:t>
            </a:r>
          </a:p>
          <a:p>
            <a:r>
              <a:rPr lang="en-US" altLang="zh-CN" dirty="0"/>
              <a:t>&lt;div id=”container”&gt;container</a:t>
            </a:r>
          </a:p>
          <a:p>
            <a:r>
              <a:rPr lang="en-US" altLang="zh-CN" dirty="0"/>
              <a:t>     &lt;div id=”banner”&gt;banner&lt;/div&gt;</a:t>
            </a:r>
          </a:p>
          <a:p>
            <a:r>
              <a:rPr lang="en-US" altLang="zh-CN" dirty="0"/>
              <a:t>     &lt;div id=”cotent”&gt;content&lt;/div&gt;</a:t>
            </a:r>
          </a:p>
          <a:p>
            <a:r>
              <a:rPr lang="en-US" altLang="zh-CN" dirty="0"/>
              <a:t>     &lt;div id=”links”&gt;links&lt;/div&gt;</a:t>
            </a:r>
          </a:p>
          <a:p>
            <a:r>
              <a:rPr lang="en-US" altLang="zh-CN" dirty="0"/>
              <a:t>     &lt;div id=”footer”&gt;footer&lt;/div&gt;</a:t>
            </a:r>
          </a:p>
          <a:p>
            <a:r>
              <a:rPr lang="en-US" altLang="zh-CN" dirty="0"/>
              <a:t>&lt;/div&gt;</a:t>
            </a:r>
          </a:p>
          <a:p>
            <a:r>
              <a:rPr lang="zh-CN" altLang="en-US" dirty="0"/>
              <a:t>在书写</a:t>
            </a:r>
            <a:r>
              <a:rPr lang="en-US" altLang="zh-CN" dirty="0"/>
              <a:t>HTML</a:t>
            </a:r>
            <a:r>
              <a:rPr lang="zh-CN" altLang="en-US" dirty="0"/>
              <a:t>页面代码时，应把以上</a:t>
            </a:r>
            <a:r>
              <a:rPr lang="en-US" altLang="zh-CN" dirty="0"/>
              <a:t>Div</a:t>
            </a:r>
            <a:r>
              <a:rPr lang="zh-CN" altLang="en-US" dirty="0"/>
              <a:t>基本结构的代码加入</a:t>
            </a:r>
            <a:r>
              <a:rPr lang="en-US" altLang="zh-CN" dirty="0"/>
              <a:t>&lt;body&gt;&lt;/body&gt;</a:t>
            </a:r>
            <a:r>
              <a:rPr lang="zh-CN" altLang="en-US" dirty="0"/>
              <a:t>标签中。</a:t>
            </a:r>
          </a:p>
          <a:p>
            <a:r>
              <a:rPr lang="zh-CN" altLang="en-US" dirty="0"/>
              <a:t>实例中每个板块都是一个</a:t>
            </a:r>
            <a:r>
              <a:rPr lang="en-US" altLang="zh-CN" dirty="0"/>
              <a:t>&lt;div&gt;</a:t>
            </a:r>
            <a:r>
              <a:rPr lang="zh-CN" altLang="en-US" dirty="0"/>
              <a:t>，这里直接使用</a:t>
            </a:r>
            <a:r>
              <a:rPr lang="en-US" altLang="zh-CN" dirty="0"/>
              <a:t>CSS</a:t>
            </a:r>
            <a:r>
              <a:rPr lang="zh-CN" altLang="en-US" dirty="0"/>
              <a:t>中的</a:t>
            </a:r>
            <a:r>
              <a:rPr lang="en-US" altLang="zh-CN" dirty="0"/>
              <a:t>id</a:t>
            </a:r>
            <a:r>
              <a:rPr lang="zh-CN" altLang="en-US" dirty="0"/>
              <a:t>来表示各个板块，</a:t>
            </a:r>
            <a:r>
              <a:rPr lang="zh-CN" altLang="en-US" dirty="0">
                <a:solidFill>
                  <a:srgbClr val="FF0000"/>
                </a:solidFill>
              </a:rPr>
              <a:t>页面的所有</a:t>
            </a:r>
            <a:r>
              <a:rPr lang="en-US" altLang="zh-CN" dirty="0">
                <a:solidFill>
                  <a:srgbClr val="FF0000"/>
                </a:solidFill>
              </a:rPr>
              <a:t>Div</a:t>
            </a:r>
            <a:r>
              <a:rPr lang="zh-CN" altLang="en-US" dirty="0">
                <a:solidFill>
                  <a:srgbClr val="FF0000"/>
                </a:solidFill>
              </a:rPr>
              <a:t>块都属于</a:t>
            </a:r>
            <a:r>
              <a:rPr lang="en-US" altLang="zh-CN" dirty="0">
                <a:solidFill>
                  <a:srgbClr val="FF0000"/>
                </a:solidFill>
              </a:rPr>
              <a:t>container</a:t>
            </a:r>
            <a:r>
              <a:rPr lang="zh-CN" altLang="en-US" dirty="0">
                <a:solidFill>
                  <a:srgbClr val="FF0000"/>
                </a:solidFill>
              </a:rPr>
              <a:t>，一般的</a:t>
            </a:r>
            <a:r>
              <a:rPr lang="en-US" altLang="zh-CN" dirty="0">
                <a:solidFill>
                  <a:srgbClr val="FF0000"/>
                </a:solidFill>
              </a:rPr>
              <a:t>Div</a:t>
            </a:r>
            <a:r>
              <a:rPr lang="zh-CN" altLang="en-US" dirty="0">
                <a:solidFill>
                  <a:srgbClr val="FF0000"/>
                </a:solidFill>
              </a:rPr>
              <a:t>排版都会在最外面加上这个父</a:t>
            </a:r>
            <a:r>
              <a:rPr lang="en-US" altLang="zh-CN" dirty="0">
                <a:solidFill>
                  <a:srgbClr val="FF0000"/>
                </a:solidFill>
              </a:rPr>
              <a:t>Div</a:t>
            </a:r>
            <a:r>
              <a:rPr lang="zh-CN" altLang="en-US" dirty="0">
                <a:solidFill>
                  <a:srgbClr val="FF0000"/>
                </a:solidFill>
              </a:rPr>
              <a:t>，便于对页面的整体进行调整</a:t>
            </a:r>
            <a:r>
              <a:rPr lang="zh-CN" altLang="en-US" dirty="0"/>
              <a:t>。对于每个</a:t>
            </a:r>
            <a:r>
              <a:rPr lang="en-US" altLang="zh-CN" dirty="0"/>
              <a:t>Div</a:t>
            </a:r>
            <a:r>
              <a:rPr lang="zh-CN" altLang="en-US" dirty="0"/>
              <a:t>块，还可以再加入各种元素。</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标题 1"/>
          <p:cNvSpPr>
            <a:spLocks noGrp="1"/>
          </p:cNvSpPr>
          <p:nvPr>
            <p:ph type="title"/>
          </p:nvPr>
        </p:nvSpPr>
        <p:spPr>
          <a:ln/>
        </p:spPr>
        <p:txBody>
          <a:bodyPr vert="horz" wrap="square" lIns="91440" tIns="45720" rIns="91440" bIns="45720" anchor="ctr" anchorCtr="0"/>
          <a:lstStyle/>
          <a:p>
            <a:pPr eaLnBrk="1" hangingPunct="1"/>
            <a:r>
              <a:rPr lang="en-US" altLang="zh-CN" b="1" dirty="0"/>
              <a:t>4.2  CSS</a:t>
            </a:r>
            <a:r>
              <a:rPr lang="zh-CN" altLang="en-US" b="1" dirty="0"/>
              <a:t>样式表</a:t>
            </a:r>
            <a:endParaRPr lang="zh-CN" altLang="en-US" dirty="0"/>
          </a:p>
        </p:txBody>
      </p:sp>
      <p:sp>
        <p:nvSpPr>
          <p:cNvPr id="165890" name="内容占位符 2"/>
          <p:cNvSpPr>
            <a:spLocks noGrp="1"/>
          </p:cNvSpPr>
          <p:nvPr>
            <p:ph idx="1"/>
          </p:nvPr>
        </p:nvSpPr>
        <p:spPr>
          <a:xfrm>
            <a:off x="358775" y="1125538"/>
            <a:ext cx="8785225" cy="2159000"/>
          </a:xfrm>
          <a:ln/>
        </p:spPr>
        <p:txBody>
          <a:bodyPr vert="horz" wrap="square" lIns="91440" tIns="45720" rIns="91440" bIns="45720" anchor="t" anchorCtr="0"/>
          <a:lstStyle/>
          <a:p>
            <a:pPr eaLnBrk="1" hangingPunct="1">
              <a:buNone/>
            </a:pPr>
            <a:r>
              <a:rPr lang="en-US" altLang="zh-CN" b="1" dirty="0"/>
              <a:t>2</a:t>
            </a:r>
            <a:r>
              <a:rPr lang="zh-CN" altLang="en-US" b="1" dirty="0"/>
              <a:t>、</a:t>
            </a:r>
            <a:r>
              <a:rPr lang="zh-CN" altLang="zh-CN" b="1" dirty="0"/>
              <a:t>设计各块的位置</a:t>
            </a:r>
            <a:endParaRPr lang="zh-CN" altLang="en-US" b="1" dirty="0"/>
          </a:p>
          <a:p>
            <a:pPr eaLnBrk="1" hangingPunct="1">
              <a:buNone/>
            </a:pPr>
            <a:r>
              <a:rPr lang="zh-CN" altLang="en-US" b="1" dirty="0"/>
              <a:t>   当页面的内容已经确定后，则需要根据内容本身考虑整体的页面布局类型，如是单栏、双栏还是三栏等，这里采用的布局，如下图所示。（图</a:t>
            </a:r>
            <a:r>
              <a:rPr lang="en-US" altLang="zh-CN" b="1" dirty="0"/>
              <a:t>4.7)</a:t>
            </a:r>
          </a:p>
          <a:p>
            <a:pPr eaLnBrk="1" hangingPunct="1"/>
            <a:endParaRPr lang="zh-CN" altLang="en-US" dirty="0"/>
          </a:p>
        </p:txBody>
      </p:sp>
      <p:pic>
        <p:nvPicPr>
          <p:cNvPr id="165891" name="Picture 6" descr="7%WD]G~])9(%)N1BE_HZHQ3"/>
          <p:cNvPicPr>
            <a:picLocks noChangeAspect="1"/>
          </p:cNvPicPr>
          <p:nvPr/>
        </p:nvPicPr>
        <p:blipFill>
          <a:blip r:embed="rId2"/>
          <a:stretch>
            <a:fillRect/>
          </a:stretch>
        </p:blipFill>
        <p:spPr>
          <a:xfrm>
            <a:off x="1258888" y="2708275"/>
            <a:ext cx="6911975" cy="3851275"/>
          </a:xfrm>
          <a:prstGeom prst="rect">
            <a:avLst/>
          </a:prstGeom>
          <a:noFill/>
          <a:ln w="9525">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3"/>
          <p:cNvSpPr>
            <a:spLocks noGrp="1"/>
          </p:cNvSpPr>
          <p:nvPr>
            <p:ph idx="1"/>
          </p:nvPr>
        </p:nvSpPr>
        <p:spPr>
          <a:xfrm>
            <a:off x="179388" y="404813"/>
            <a:ext cx="8785225" cy="6453187"/>
          </a:xfrm>
          <a:ln/>
        </p:spPr>
        <p:txBody>
          <a:bodyPr vert="horz" wrap="square" lIns="91440" tIns="45720" rIns="91440" bIns="45720" anchor="t" anchorCtr="0"/>
          <a:lstStyle/>
          <a:p>
            <a:pPr eaLnBrk="1" hangingPunct="1">
              <a:lnSpc>
                <a:spcPct val="80000"/>
              </a:lnSpc>
              <a:buNone/>
            </a:pPr>
            <a:r>
              <a:rPr lang="en-US" altLang="zh-CN" sz="1800" b="1" dirty="0"/>
              <a:t>3</a:t>
            </a:r>
            <a:r>
              <a:rPr lang="zh-CN" altLang="en-US" sz="1800" b="1" dirty="0"/>
              <a:t>、</a:t>
            </a:r>
            <a:r>
              <a:rPr lang="zh-CN" altLang="zh-CN" sz="1800" b="1" dirty="0"/>
              <a:t>用</a:t>
            </a:r>
            <a:r>
              <a:rPr lang="en-US" altLang="zh-CN" sz="1800" b="1" dirty="0"/>
              <a:t>CSS</a:t>
            </a:r>
            <a:r>
              <a:rPr lang="zh-CN" altLang="zh-CN" sz="1800" b="1" dirty="0"/>
              <a:t>定位</a:t>
            </a:r>
            <a:endParaRPr lang="en-US" altLang="zh-CN" sz="1800" b="1" dirty="0"/>
          </a:p>
          <a:p>
            <a:pPr eaLnBrk="1" hangingPunct="1">
              <a:lnSpc>
                <a:spcPct val="80000"/>
              </a:lnSpc>
              <a:buNone/>
            </a:pPr>
            <a:r>
              <a:rPr lang="en-US" altLang="zh-CN" sz="1800" dirty="0"/>
              <a:t>     </a:t>
            </a:r>
            <a:r>
              <a:rPr lang="zh-CN" altLang="zh-CN" sz="1800" dirty="0"/>
              <a:t>利用</a:t>
            </a:r>
            <a:r>
              <a:rPr lang="en-US" altLang="zh-CN" sz="1800" dirty="0"/>
              <a:t>CSS</a:t>
            </a:r>
            <a:r>
              <a:rPr lang="zh-CN" altLang="zh-CN" sz="1800" dirty="0"/>
              <a:t>对各个板块进行定位，实现对页面的整体规划，然后再往各个板块中添加内容。</a:t>
            </a:r>
            <a:r>
              <a:rPr lang="en-US" altLang="zh-CN" sz="1800" dirty="0"/>
              <a:t>CSS</a:t>
            </a:r>
            <a:r>
              <a:rPr lang="zh-CN" altLang="zh-CN" sz="1800" dirty="0"/>
              <a:t>代码</a:t>
            </a:r>
            <a:r>
              <a:rPr lang="en-US" altLang="zh-CN" sz="1800" dirty="0"/>
              <a:t>css1.css</a:t>
            </a:r>
          </a:p>
          <a:p>
            <a:pPr eaLnBrk="1" hangingPunct="1">
              <a:lnSpc>
                <a:spcPct val="80000"/>
              </a:lnSpc>
              <a:buNone/>
            </a:pPr>
            <a:endParaRPr lang="en-US" altLang="zh-CN" sz="1800" dirty="0"/>
          </a:p>
          <a:p>
            <a:pPr>
              <a:lnSpc>
                <a:spcPct val="80000"/>
              </a:lnSpc>
            </a:pPr>
            <a:r>
              <a:rPr lang="en-US" altLang="zh-CN" sz="1800" dirty="0"/>
              <a:t>body{</a:t>
            </a:r>
          </a:p>
          <a:p>
            <a:pPr>
              <a:lnSpc>
                <a:spcPct val="80000"/>
              </a:lnSpc>
            </a:pPr>
            <a:r>
              <a:rPr lang="en-US" altLang="zh-CN" sz="1800" dirty="0"/>
              <a:t>      margin:10px;</a:t>
            </a:r>
          </a:p>
          <a:p>
            <a:pPr>
              <a:lnSpc>
                <a:spcPct val="80000"/>
              </a:lnSpc>
            </a:pPr>
            <a:r>
              <a:rPr lang="en-US" altLang="zh-CN" sz="1800" dirty="0"/>
              <a:t>      text-align:center;</a:t>
            </a:r>
          </a:p>
          <a:p>
            <a:pPr>
              <a:lnSpc>
                <a:spcPct val="80000"/>
              </a:lnSpc>
            </a:pPr>
            <a:r>
              <a:rPr lang="en-US" altLang="zh-CN" sz="1800" dirty="0"/>
              <a:t>    }</a:t>
            </a:r>
          </a:p>
          <a:p>
            <a:pPr>
              <a:lnSpc>
                <a:spcPct val="80000"/>
              </a:lnSpc>
            </a:pPr>
            <a:r>
              <a:rPr lang="en-US" altLang="zh-CN" sz="1800" dirty="0"/>
              <a:t>#container{</a:t>
            </a:r>
          </a:p>
          <a:p>
            <a:pPr>
              <a:lnSpc>
                <a:spcPct val="80000"/>
              </a:lnSpc>
            </a:pPr>
            <a:r>
              <a:rPr lang="en-US" altLang="zh-CN" sz="1800" dirty="0"/>
              <a:t>      width:900px;</a:t>
            </a:r>
          </a:p>
          <a:p>
            <a:pPr>
              <a:lnSpc>
                <a:spcPct val="80000"/>
              </a:lnSpc>
            </a:pPr>
            <a:r>
              <a:rPr lang="en-US" altLang="zh-CN" sz="1800" dirty="0"/>
              <a:t>      border:2px solid#000000;</a:t>
            </a:r>
          </a:p>
          <a:p>
            <a:pPr>
              <a:lnSpc>
                <a:spcPct val="80000"/>
              </a:lnSpc>
            </a:pPr>
            <a:r>
              <a:rPr lang="en-US" altLang="zh-CN" sz="1800" dirty="0"/>
              <a:t>      padding:10px;</a:t>
            </a:r>
          </a:p>
          <a:p>
            <a:pPr>
              <a:lnSpc>
                <a:spcPct val="80000"/>
              </a:lnSpc>
            </a:pPr>
            <a:r>
              <a:rPr lang="en-US" altLang="zh-CN" sz="1800" dirty="0"/>
              <a:t>      }//</a:t>
            </a:r>
            <a:r>
              <a:rPr lang="zh-CN" altLang="en-US" sz="1800" dirty="0"/>
              <a:t>以上代码中</a:t>
            </a:r>
            <a:r>
              <a:rPr lang="en-US" altLang="zh-CN" sz="1800" dirty="0"/>
              <a:t>body</a:t>
            </a:r>
            <a:r>
              <a:rPr lang="zh-CN" altLang="en-US" sz="1800" dirty="0"/>
              <a:t>标记与</a:t>
            </a:r>
            <a:r>
              <a:rPr lang="en-US" altLang="zh-CN" sz="1800" dirty="0"/>
              <a:t>container</a:t>
            </a:r>
            <a:r>
              <a:rPr lang="zh-CN" altLang="en-US" sz="1800" dirty="0"/>
              <a:t>父块中，设置了页面的边界</a:t>
            </a:r>
            <a:r>
              <a:rPr lang="en-US" altLang="zh-CN" sz="1800" dirty="0"/>
              <a:t>margin</a:t>
            </a:r>
            <a:r>
              <a:rPr lang="zh-CN" altLang="en-US" sz="1800" dirty="0"/>
              <a:t>、页面文本的对齐方式</a:t>
            </a:r>
            <a:r>
              <a:rPr lang="en-US" altLang="zh-CN" sz="1800" dirty="0"/>
              <a:t>text-align</a:t>
            </a:r>
            <a:r>
              <a:rPr lang="zh-CN" altLang="en-US" sz="1800" dirty="0"/>
              <a:t>，以及将父块的宽度设置为</a:t>
            </a:r>
            <a:r>
              <a:rPr lang="en-US" altLang="zh-CN" sz="1800" dirty="0"/>
              <a:t>900px</a:t>
            </a:r>
            <a:r>
              <a:rPr lang="zh-CN" altLang="en-US" sz="1800" dirty="0"/>
              <a:t>。</a:t>
            </a:r>
            <a:endParaRPr lang="en-US" altLang="zh-CN" sz="1800" dirty="0"/>
          </a:p>
          <a:p>
            <a:pPr>
              <a:lnSpc>
                <a:spcPct val="80000"/>
              </a:lnSpc>
            </a:pPr>
            <a:r>
              <a:rPr lang="en-US" altLang="zh-CN" sz="1800" dirty="0"/>
              <a:t>#banner{</a:t>
            </a:r>
          </a:p>
          <a:p>
            <a:pPr>
              <a:lnSpc>
                <a:spcPct val="80000"/>
              </a:lnSpc>
            </a:pPr>
            <a:r>
              <a:rPr lang="en-US" altLang="zh-CN" sz="1800" dirty="0"/>
              <a:t>      margin-bottom:5px;</a:t>
            </a:r>
          </a:p>
          <a:p>
            <a:pPr>
              <a:lnSpc>
                <a:spcPct val="80000"/>
              </a:lnSpc>
            </a:pPr>
            <a:r>
              <a:rPr lang="en-US" altLang="zh-CN" sz="1800" dirty="0"/>
              <a:t>      padding:10px;</a:t>
            </a:r>
          </a:p>
          <a:p>
            <a:pPr>
              <a:lnSpc>
                <a:spcPct val="80000"/>
              </a:lnSpc>
            </a:pPr>
            <a:r>
              <a:rPr lang="en-US" altLang="zh-CN" sz="1800" dirty="0"/>
              <a:t>      background-color:#a2d9ff;</a:t>
            </a:r>
          </a:p>
          <a:p>
            <a:pPr>
              <a:lnSpc>
                <a:spcPct val="80000"/>
              </a:lnSpc>
            </a:pPr>
            <a:r>
              <a:rPr lang="en-US" altLang="zh-CN" sz="1800" dirty="0"/>
              <a:t>      border:2px solid#000000;</a:t>
            </a:r>
          </a:p>
          <a:p>
            <a:pPr>
              <a:lnSpc>
                <a:spcPct val="80000"/>
              </a:lnSpc>
            </a:pPr>
            <a:r>
              <a:rPr lang="en-US" altLang="zh-CN" sz="1800" dirty="0"/>
              <a:t>      text-align:center;</a:t>
            </a:r>
          </a:p>
          <a:p>
            <a:pPr>
              <a:lnSpc>
                <a:spcPct val="80000"/>
              </a:lnSpc>
            </a:pPr>
            <a:r>
              <a:rPr lang="en-US" altLang="zh-CN" sz="1800" dirty="0"/>
              <a:t>      }//Banner</a:t>
            </a:r>
            <a:r>
              <a:rPr lang="zh-CN" altLang="en-US" sz="1800" dirty="0"/>
              <a:t>板块设置了边界、填充</a:t>
            </a:r>
            <a:r>
              <a:rPr lang="en-US" altLang="zh-CN" sz="1800" dirty="0"/>
              <a:t>padding</a:t>
            </a:r>
            <a:r>
              <a:rPr lang="zh-CN" altLang="en-US" sz="1800" dirty="0"/>
              <a:t>、背景色</a:t>
            </a:r>
            <a:r>
              <a:rPr lang="en-US" altLang="zh-CN" sz="1800" dirty="0"/>
              <a:t>background-color</a:t>
            </a:r>
            <a:r>
              <a:rPr lang="zh-CN" altLang="en-US" sz="1800" dirty="0"/>
              <a:t>，及边框</a:t>
            </a:r>
            <a:r>
              <a:rPr lang="en-US" altLang="zh-CN" sz="1800" dirty="0"/>
              <a:t>border</a:t>
            </a:r>
            <a:r>
              <a:rPr lang="zh-CN" altLang="en-US" sz="1800" dirty="0"/>
              <a:t>。</a:t>
            </a:r>
            <a:endParaRPr lang="en-US" altLang="zh-CN" sz="1800" dirty="0"/>
          </a:p>
          <a:p>
            <a:pPr>
              <a:lnSpc>
                <a:spcPct val="80000"/>
              </a:lnSpc>
            </a:pPr>
            <a:r>
              <a:rPr lang="en-US" altLang="zh-CN" sz="1800" dirty="0"/>
              <a:t>#content{</a:t>
            </a:r>
          </a:p>
          <a:p>
            <a:pPr>
              <a:lnSpc>
                <a:spcPct val="80000"/>
              </a:lnSpc>
            </a:pPr>
            <a:r>
              <a:rPr lang="en-US" altLang="zh-CN" sz="1800" dirty="0"/>
              <a:t>      float:left;</a:t>
            </a:r>
            <a:endParaRPr lang="zh-CN" altLang="zh-CN" sz="1800" dirty="0"/>
          </a:p>
          <a:p>
            <a:pPr>
              <a:lnSpc>
                <a:spcPct val="80000"/>
              </a:lnSpc>
            </a:pPr>
            <a:endParaRPr lang="zh-CN" altLang="en-US" sz="18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67938" name="Rectangle 3"/>
          <p:cNvSpPr>
            <a:spLocks noGrp="1"/>
          </p:cNvSpPr>
          <p:nvPr>
            <p:ph idx="1"/>
          </p:nvPr>
        </p:nvSpPr>
        <p:spPr>
          <a:ln/>
        </p:spPr>
        <p:txBody>
          <a:bodyPr vert="horz" wrap="square" lIns="91440" tIns="45720" rIns="91440" bIns="45720" anchor="t" anchorCtr="0"/>
          <a:lstStyle/>
          <a:p>
            <a:pPr>
              <a:lnSpc>
                <a:spcPct val="80000"/>
              </a:lnSpc>
            </a:pPr>
            <a:r>
              <a:rPr lang="zh-CN" altLang="en-US" sz="1800" dirty="0"/>
              <a:t> </a:t>
            </a:r>
            <a:r>
              <a:rPr lang="en-US" altLang="zh-CN" sz="1800" dirty="0"/>
              <a:t>width:600px;</a:t>
            </a:r>
          </a:p>
          <a:p>
            <a:pPr>
              <a:lnSpc>
                <a:spcPct val="80000"/>
              </a:lnSpc>
            </a:pPr>
            <a:r>
              <a:rPr lang="en-US" altLang="zh-CN" sz="1800" dirty="0"/>
              <a:t>      height:300px;</a:t>
            </a:r>
          </a:p>
          <a:p>
            <a:pPr>
              <a:lnSpc>
                <a:spcPct val="80000"/>
              </a:lnSpc>
            </a:pPr>
            <a:r>
              <a:rPr lang="en-US" altLang="zh-CN" sz="1800" dirty="0"/>
              <a:t>      border:2px solid#000000;</a:t>
            </a:r>
          </a:p>
          <a:p>
            <a:pPr>
              <a:lnSpc>
                <a:spcPct val="80000"/>
              </a:lnSpc>
            </a:pPr>
            <a:r>
              <a:rPr lang="en-US" altLang="zh-CN" sz="1800" dirty="0"/>
              <a:t>      text-align:center;</a:t>
            </a:r>
          </a:p>
          <a:p>
            <a:pPr>
              <a:lnSpc>
                <a:spcPct val="80000"/>
              </a:lnSpc>
            </a:pPr>
            <a:r>
              <a:rPr lang="en-US" altLang="zh-CN" sz="1800" dirty="0"/>
              <a:t>      }</a:t>
            </a:r>
          </a:p>
          <a:p>
            <a:pPr>
              <a:lnSpc>
                <a:spcPct val="80000"/>
              </a:lnSpc>
            </a:pPr>
            <a:r>
              <a:rPr lang="en-US" altLang="zh-CN" sz="1800" dirty="0"/>
              <a:t>#links{</a:t>
            </a:r>
          </a:p>
          <a:p>
            <a:pPr>
              <a:lnSpc>
                <a:spcPct val="80000"/>
              </a:lnSpc>
            </a:pPr>
            <a:r>
              <a:rPr lang="en-US" altLang="zh-CN" sz="1800" dirty="0"/>
              <a:t>      float:right;</a:t>
            </a:r>
          </a:p>
          <a:p>
            <a:pPr>
              <a:lnSpc>
                <a:spcPct val="80000"/>
              </a:lnSpc>
            </a:pPr>
            <a:r>
              <a:rPr lang="en-US" altLang="zh-CN" sz="1800" dirty="0"/>
              <a:t>      width:290px;</a:t>
            </a:r>
          </a:p>
          <a:p>
            <a:pPr>
              <a:lnSpc>
                <a:spcPct val="80000"/>
              </a:lnSpc>
            </a:pPr>
            <a:r>
              <a:rPr lang="en-US" altLang="zh-CN" sz="1800" dirty="0"/>
              <a:t>      height:300px;</a:t>
            </a:r>
          </a:p>
          <a:p>
            <a:pPr>
              <a:lnSpc>
                <a:spcPct val="80000"/>
              </a:lnSpc>
            </a:pPr>
            <a:r>
              <a:rPr lang="en-US" altLang="zh-CN" sz="1800" dirty="0"/>
              <a:t>      border:2px solid#000000;</a:t>
            </a:r>
          </a:p>
          <a:p>
            <a:pPr>
              <a:lnSpc>
                <a:spcPct val="80000"/>
              </a:lnSpc>
            </a:pPr>
            <a:r>
              <a:rPr lang="en-US" altLang="zh-CN" sz="1800" dirty="0"/>
              <a:t>      text-align:center;</a:t>
            </a:r>
          </a:p>
          <a:p>
            <a:pPr>
              <a:lnSpc>
                <a:spcPct val="80000"/>
              </a:lnSpc>
            </a:pPr>
            <a:r>
              <a:rPr lang="en-US" altLang="zh-CN" sz="1800" dirty="0"/>
              <a:t>      }</a:t>
            </a:r>
          </a:p>
          <a:p>
            <a:pPr>
              <a:lnSpc>
                <a:spcPct val="80000"/>
              </a:lnSpc>
            </a:pPr>
            <a:r>
              <a:rPr lang="en-US" altLang="zh-CN" sz="1800" dirty="0"/>
              <a:t>#footer{</a:t>
            </a:r>
          </a:p>
          <a:p>
            <a:pPr>
              <a:lnSpc>
                <a:spcPct val="80000"/>
              </a:lnSpc>
            </a:pPr>
            <a:r>
              <a:rPr lang="en-US" altLang="zh-CN" sz="1800" dirty="0"/>
              <a:t>      clear:both;</a:t>
            </a:r>
          </a:p>
          <a:p>
            <a:pPr>
              <a:lnSpc>
                <a:spcPct val="80000"/>
              </a:lnSpc>
            </a:pPr>
            <a:r>
              <a:rPr lang="en-US" altLang="zh-CN" sz="1800" dirty="0"/>
              <a:t>      padding:10px;</a:t>
            </a:r>
          </a:p>
          <a:p>
            <a:pPr>
              <a:lnSpc>
                <a:spcPct val="80000"/>
              </a:lnSpc>
            </a:pPr>
            <a:r>
              <a:rPr lang="en-US" altLang="zh-CN" sz="1800" dirty="0"/>
              <a:t>      border:2px solid#000000;</a:t>
            </a:r>
          </a:p>
          <a:p>
            <a:pPr>
              <a:lnSpc>
                <a:spcPct val="80000"/>
              </a:lnSpc>
            </a:pPr>
            <a:r>
              <a:rPr lang="en-US" altLang="zh-CN" sz="1800" dirty="0"/>
              <a:t>      text-align:center;</a:t>
            </a:r>
          </a:p>
          <a:p>
            <a:pPr>
              <a:lnSpc>
                <a:spcPct val="80000"/>
              </a:lnSpc>
            </a:pPr>
            <a:r>
              <a:rPr lang="en-US" altLang="zh-CN" sz="1800" dirty="0"/>
              <a:t>      }</a:t>
            </a:r>
            <a:endParaRPr lang="zh-CN" altLang="en-US" sz="18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68962" name="Rectangle 3"/>
          <p:cNvSpPr>
            <a:spLocks noGrp="1"/>
          </p:cNvSpPr>
          <p:nvPr>
            <p:ph idx="1"/>
          </p:nvPr>
        </p:nvSpPr>
        <p:spPr>
          <a:xfrm>
            <a:off x="179388" y="1125538"/>
            <a:ext cx="8964612" cy="5472112"/>
          </a:xfrm>
          <a:ln/>
        </p:spPr>
        <p:txBody>
          <a:bodyPr vert="horz" wrap="square" lIns="91440" tIns="45720" rIns="91440" bIns="45720" anchor="t" anchorCtr="0"/>
          <a:lstStyle/>
          <a:p>
            <a:r>
              <a:rPr lang="zh-CN" altLang="en-US" dirty="0"/>
              <a:t>注意：</a:t>
            </a:r>
            <a:r>
              <a:rPr lang="en-US" altLang="zh-CN" dirty="0"/>
              <a:t>1</a:t>
            </a:r>
            <a:r>
              <a:rPr lang="zh-CN" altLang="en-US" dirty="0"/>
              <a:t>、</a:t>
            </a:r>
            <a:r>
              <a:rPr lang="en-US" altLang="zh-CN" dirty="0"/>
              <a:t>padding</a:t>
            </a:r>
            <a:r>
              <a:rPr lang="zh-CN" altLang="en-US" dirty="0"/>
              <a:t>是内边距的意思，相对于</a:t>
            </a:r>
            <a:r>
              <a:rPr lang="en-US" altLang="zh-CN" dirty="0"/>
              <a:t>margin</a:t>
            </a:r>
            <a:r>
              <a:rPr lang="zh-CN" altLang="en-US" dirty="0"/>
              <a:t>外边距。</a:t>
            </a:r>
            <a:br>
              <a:rPr lang="zh-CN" altLang="en-US" dirty="0"/>
            </a:br>
            <a:r>
              <a:rPr lang="en-US" altLang="zh-CN" dirty="0"/>
              <a:t>2. </a:t>
            </a:r>
            <a:r>
              <a:rPr lang="zh-CN" altLang="en-US" dirty="0"/>
              <a:t>我们用</a:t>
            </a:r>
            <a:r>
              <a:rPr lang="en-US" altLang="zh-CN" dirty="0"/>
              <a:t>CSS</a:t>
            </a:r>
            <a:r>
              <a:rPr lang="zh-CN" altLang="en-US" dirty="0"/>
              <a:t>的 </a:t>
            </a:r>
            <a:r>
              <a:rPr lang="en-US" altLang="zh-CN" dirty="0"/>
              <a:t>padding </a:t>
            </a:r>
            <a:r>
              <a:rPr lang="zh-CN" altLang="en-US" dirty="0"/>
              <a:t>属性定义元素边框与元素内容之间的空白区域。</a:t>
            </a:r>
            <a:br>
              <a:rPr lang="zh-CN" altLang="en-US" dirty="0"/>
            </a:br>
            <a:r>
              <a:rPr lang="en-US" altLang="zh-CN" dirty="0"/>
              <a:t>3. padding </a:t>
            </a:r>
            <a:r>
              <a:rPr lang="zh-CN" altLang="en-US" dirty="0"/>
              <a:t>接受长度值或百分比值，但不允许使用负值。</a:t>
            </a:r>
            <a:br>
              <a:rPr lang="zh-CN" altLang="en-US" dirty="0"/>
            </a:br>
            <a:r>
              <a:rPr lang="en-US" altLang="zh-CN" dirty="0"/>
              <a:t>4. </a:t>
            </a:r>
            <a:r>
              <a:rPr lang="zh-CN" altLang="en-US" dirty="0"/>
              <a:t>示例：如果希望所有内边距都是</a:t>
            </a:r>
            <a:r>
              <a:rPr lang="en-US" altLang="zh-CN" dirty="0"/>
              <a:t>10 </a:t>
            </a:r>
            <a:r>
              <a:rPr lang="zh-CN" altLang="en-US" dirty="0"/>
              <a:t>像素，只需要设置：</a:t>
            </a:r>
            <a:r>
              <a:rPr lang="en-US" altLang="zh-CN" dirty="0"/>
              <a:t>padding:10px; </a:t>
            </a:r>
            <a:r>
              <a:rPr lang="zh-CN" altLang="en-US" dirty="0"/>
              <a:t>就可以了。</a:t>
            </a:r>
            <a:endParaRPr lang="en-US" altLang="zh-CN" dirty="0"/>
          </a:p>
          <a:p>
            <a:r>
              <a:rPr lang="zh-CN" altLang="en-US" dirty="0"/>
              <a:t>在</a:t>
            </a:r>
            <a:r>
              <a:rPr lang="en-US" altLang="zh-CN" dirty="0"/>
              <a:t>content</a:t>
            </a:r>
            <a:r>
              <a:rPr lang="zh-CN" altLang="en-US" dirty="0"/>
              <a:t>中，利用了</a:t>
            </a:r>
            <a:r>
              <a:rPr lang="en-US" altLang="zh-CN" dirty="0"/>
              <a:t>float</a:t>
            </a:r>
            <a:r>
              <a:rPr lang="zh-CN" altLang="en-US" dirty="0"/>
              <a:t>属性将</a:t>
            </a:r>
            <a:r>
              <a:rPr lang="en-US" altLang="zh-CN" dirty="0"/>
              <a:t>content</a:t>
            </a:r>
            <a:r>
              <a:rPr lang="zh-CN" altLang="en-US" dirty="0"/>
              <a:t>移动到左侧，</a:t>
            </a:r>
            <a:r>
              <a:rPr lang="en-US" altLang="zh-CN" dirty="0"/>
              <a:t>links</a:t>
            </a:r>
            <a:r>
              <a:rPr lang="zh-CN" altLang="en-US" dirty="0"/>
              <a:t>移动到页面右侧。</a:t>
            </a:r>
          </a:p>
          <a:p>
            <a:r>
              <a:rPr lang="zh-CN" altLang="en-US" dirty="0"/>
              <a:t>由于</a:t>
            </a:r>
            <a:r>
              <a:rPr lang="en-US" altLang="zh-CN" dirty="0"/>
              <a:t>content</a:t>
            </a:r>
            <a:r>
              <a:rPr lang="zh-CN" altLang="en-US" dirty="0"/>
              <a:t>和</a:t>
            </a:r>
            <a:r>
              <a:rPr lang="en-US" altLang="zh-CN" dirty="0"/>
              <a:t>links</a:t>
            </a:r>
            <a:r>
              <a:rPr lang="zh-CN" altLang="en-US" dirty="0"/>
              <a:t>对象都设置了浮动属性，因此</a:t>
            </a:r>
            <a:r>
              <a:rPr lang="en-US" altLang="zh-CN" dirty="0"/>
              <a:t>footer</a:t>
            </a:r>
            <a:r>
              <a:rPr lang="zh-CN" altLang="en-US" dirty="0"/>
              <a:t>需要设置</a:t>
            </a:r>
            <a:r>
              <a:rPr lang="en-US" altLang="zh-CN" dirty="0"/>
              <a:t>clear</a:t>
            </a:r>
            <a:r>
              <a:rPr lang="zh-CN" altLang="en-US" dirty="0"/>
              <a:t>属性，使其不受浮动的影响。</a:t>
            </a:r>
          </a:p>
          <a:p>
            <a:r>
              <a:rPr lang="zh-CN" altLang="en-US" dirty="0"/>
              <a:t>把以上</a:t>
            </a:r>
            <a:r>
              <a:rPr lang="en-US" altLang="zh-CN" dirty="0">
                <a:solidFill>
                  <a:srgbClr val="FF0000"/>
                </a:solidFill>
              </a:rPr>
              <a:t>css1.css</a:t>
            </a:r>
            <a:r>
              <a:rPr lang="zh-CN" altLang="en-US" dirty="0"/>
              <a:t>样式文件链接到</a:t>
            </a:r>
            <a:r>
              <a:rPr lang="zh-CN" altLang="en-US" dirty="0">
                <a:solidFill>
                  <a:srgbClr val="FF0000"/>
                </a:solidFill>
              </a:rPr>
              <a:t>“</a:t>
            </a:r>
            <a:r>
              <a:rPr lang="en-US" altLang="zh-CN" dirty="0">
                <a:solidFill>
                  <a:srgbClr val="FF0000"/>
                </a:solidFill>
              </a:rPr>
              <a:t>CSS</a:t>
            </a:r>
            <a:r>
              <a:rPr lang="zh-CN" altLang="en-US" dirty="0">
                <a:solidFill>
                  <a:srgbClr val="FF0000"/>
                </a:solidFill>
              </a:rPr>
              <a:t>布局</a:t>
            </a:r>
            <a:r>
              <a:rPr lang="en-US" altLang="zh-CN" dirty="0">
                <a:solidFill>
                  <a:srgbClr val="FF0000"/>
                </a:solidFill>
              </a:rPr>
              <a:t>.html”</a:t>
            </a:r>
            <a:r>
              <a:rPr lang="zh-CN" altLang="en-US" dirty="0"/>
              <a:t>文件中，用浏览器打开，这时我们就可以看到如图</a:t>
            </a:r>
            <a:r>
              <a:rPr lang="en-US" altLang="zh-CN" dirty="0"/>
              <a:t>4.7</a:t>
            </a:r>
            <a:r>
              <a:rPr lang="zh-CN" altLang="en-US" dirty="0"/>
              <a:t>的页面框架结构了。</a:t>
            </a:r>
          </a:p>
          <a:p>
            <a:r>
              <a:rPr lang="zh-CN" altLang="en-US" dirty="0"/>
              <a:t>如例题</a:t>
            </a:r>
            <a:r>
              <a:rPr lang="en-US" altLang="zh-CN" dirty="0"/>
              <a:t>4.9</a:t>
            </a:r>
            <a:r>
              <a:rPr lang="zh-CN" altLang="en-US" dirty="0"/>
              <a:t>。</a:t>
            </a:r>
            <a:endParaRPr lang="en-US" altLang="zh-CN" dirty="0"/>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16386" name="Rectangle 3"/>
          <p:cNvSpPr>
            <a:spLocks noGrp="1"/>
          </p:cNvSpPr>
          <p:nvPr>
            <p:ph idx="1"/>
          </p:nvPr>
        </p:nvSpPr>
        <p:spPr>
          <a:xfrm>
            <a:off x="179388" y="981075"/>
            <a:ext cx="8785225" cy="5616575"/>
          </a:xfrm>
          <a:ln/>
        </p:spPr>
        <p:txBody>
          <a:bodyPr vert="horz" wrap="square" lIns="91440" tIns="45720" rIns="91440" bIns="45720" anchor="t" anchorCtr="0"/>
          <a:lstStyle/>
          <a:p>
            <a:pPr marL="457200" indent="-457200" eaLnBrk="1" hangingPunct="1">
              <a:lnSpc>
                <a:spcPct val="80000"/>
              </a:lnSpc>
            </a:pPr>
            <a:r>
              <a:rPr lang="en-US" altLang="zh-CN" sz="2800" b="1" dirty="0"/>
              <a:t>4.1.4 HTML</a:t>
            </a:r>
            <a:r>
              <a:rPr lang="zh-CN" altLang="en-US" sz="2800" b="1" dirty="0"/>
              <a:t>的</a:t>
            </a:r>
            <a:r>
              <a:rPr lang="zh-CN" altLang="en-US" sz="2800" b="1" dirty="0">
                <a:solidFill>
                  <a:srgbClr val="C00000"/>
                </a:solidFill>
              </a:rPr>
              <a:t>文本级</a:t>
            </a:r>
            <a:r>
              <a:rPr lang="zh-CN" altLang="en-US" sz="2800" b="1" dirty="0"/>
              <a:t>标记元素</a:t>
            </a:r>
            <a:endParaRPr lang="zh-CN" altLang="en-US" sz="2800" dirty="0"/>
          </a:p>
          <a:p>
            <a:pPr marL="838200" lvl="1" indent="-381000" eaLnBrk="1" hangingPunct="1">
              <a:lnSpc>
                <a:spcPct val="80000"/>
              </a:lnSpc>
            </a:pPr>
            <a:r>
              <a:rPr lang="zh-CN" altLang="en-US" sz="2400" b="1" dirty="0">
                <a:latin typeface="宋体" panose="02010600030101010101" pitchFamily="2" charset="-122"/>
              </a:rPr>
              <a:t>超文本链接</a:t>
            </a:r>
            <a:endParaRPr lang="zh-CN" altLang="en-US" sz="2400" b="1" dirty="0"/>
          </a:p>
          <a:p>
            <a:pPr marL="1257300" lvl="2" indent="-342900" eaLnBrk="1" hangingPunct="1">
              <a:lnSpc>
                <a:spcPct val="80000"/>
              </a:lnSpc>
            </a:pPr>
            <a:r>
              <a:rPr lang="zh-CN" altLang="en-US" sz="2000" b="1" dirty="0"/>
              <a:t>链接至另一</a:t>
            </a:r>
            <a:r>
              <a:rPr lang="en-US" altLang="zh-CN" sz="2000" b="1" dirty="0"/>
              <a:t>Web</a:t>
            </a:r>
            <a:r>
              <a:rPr lang="zh-CN" altLang="en-US" sz="2000" b="1" dirty="0"/>
              <a:t>文档。既可以跳到另外一台机器上的文件，也可以跳到文档的另一个段落或本机的另一篇文档。</a:t>
            </a:r>
            <a:endParaRPr lang="en-US" altLang="zh-CN" sz="2000" b="1" dirty="0"/>
          </a:p>
          <a:p>
            <a:pPr marL="1257300" lvl="2" indent="-342900" eaLnBrk="1" hangingPunct="1">
              <a:lnSpc>
                <a:spcPct val="80000"/>
              </a:lnSpc>
            </a:pPr>
            <a:r>
              <a:rPr lang="zh-CN" altLang="en-US" sz="2000" b="1" dirty="0"/>
              <a:t>例：从当前文档链接到</a:t>
            </a:r>
            <a:r>
              <a:rPr lang="zh-CN" altLang="en-US" sz="2000" b="1" dirty="0">
                <a:latin typeface="宋体" panose="02010600030101010101" pitchFamily="2" charset="-122"/>
              </a:rPr>
              <a:t>湖南科技大学</a:t>
            </a:r>
            <a:r>
              <a:rPr lang="zh-CN" altLang="en-US" sz="2000" b="1" dirty="0"/>
              <a:t>的主页</a:t>
            </a:r>
          </a:p>
          <a:p>
            <a:pPr marL="1257300" lvl="2" indent="-342900" eaLnBrk="1" hangingPunct="1">
              <a:lnSpc>
                <a:spcPct val="80000"/>
              </a:lnSpc>
              <a:buNone/>
            </a:pPr>
            <a:r>
              <a:rPr lang="en-US" altLang="zh-CN" b="1" dirty="0"/>
              <a:t>&lt;A HREF=“http://www.hnust.edu.cn”&gt; Link to </a:t>
            </a:r>
            <a:r>
              <a:rPr lang="zh-CN" altLang="en-US" b="1" dirty="0"/>
              <a:t>湖南科技大学  </a:t>
            </a:r>
            <a:r>
              <a:rPr lang="en-US" altLang="zh-CN" b="1" dirty="0"/>
              <a:t>&lt;/A&gt; </a:t>
            </a:r>
          </a:p>
          <a:p>
            <a:pPr marL="838200" lvl="1" indent="-381000" eaLnBrk="1" hangingPunct="1">
              <a:lnSpc>
                <a:spcPct val="80000"/>
              </a:lnSpc>
            </a:pPr>
            <a:r>
              <a:rPr lang="zh-CN" altLang="en-US" sz="2400" b="1" dirty="0">
                <a:latin typeface="宋体" panose="02010600030101010101" pitchFamily="2" charset="-122"/>
              </a:rPr>
              <a:t>在页面中插入图像</a:t>
            </a:r>
          </a:p>
          <a:p>
            <a:pPr marL="1257300" lvl="2" indent="-342900" eaLnBrk="1" hangingPunct="1">
              <a:lnSpc>
                <a:spcPct val="80000"/>
              </a:lnSpc>
            </a:pPr>
            <a:r>
              <a:rPr lang="zh-CN" altLang="en-US" sz="2000" b="1" dirty="0"/>
              <a:t>为了显示一幅图像</a:t>
            </a:r>
            <a:r>
              <a:rPr lang="en-US" altLang="zh-CN" sz="2000" b="1" dirty="0"/>
              <a:t>filename.gif，</a:t>
            </a:r>
            <a:r>
              <a:rPr lang="zh-CN" altLang="en-US" sz="2000" b="1" dirty="0"/>
              <a:t>标记元素&lt;</a:t>
            </a:r>
            <a:r>
              <a:rPr lang="en-US" altLang="zh-CN" sz="2000" b="1" dirty="0"/>
              <a:t>IMG SRC&gt;</a:t>
            </a:r>
            <a:r>
              <a:rPr lang="zh-CN" altLang="en-US" sz="2000" b="1" dirty="0"/>
              <a:t>表示方法如下： </a:t>
            </a:r>
          </a:p>
          <a:p>
            <a:pPr marL="1257300" lvl="2" indent="-342900" algn="just" eaLnBrk="1" hangingPunct="1">
              <a:lnSpc>
                <a:spcPct val="80000"/>
              </a:lnSpc>
              <a:buNone/>
            </a:pPr>
            <a:r>
              <a:rPr lang="zh-CN" altLang="en-US" sz="1600" b="1" dirty="0"/>
              <a:t>           </a:t>
            </a:r>
            <a:r>
              <a:rPr lang="zh-CN" altLang="en-US" b="1" dirty="0">
                <a:solidFill>
                  <a:schemeClr val="tx2"/>
                </a:solidFill>
              </a:rPr>
              <a:t>&lt;</a:t>
            </a:r>
            <a:r>
              <a:rPr lang="en-US" altLang="zh-CN" b="1" dirty="0">
                <a:solidFill>
                  <a:schemeClr val="tx2"/>
                </a:solidFill>
              </a:rPr>
              <a:t>IMG SRC=</a:t>
            </a:r>
            <a:r>
              <a:rPr lang="en-US" altLang="zh-CN" b="1" dirty="0">
                <a:solidFill>
                  <a:schemeClr val="tx2"/>
                </a:solidFill>
                <a:latin typeface="Tahoma" panose="020B0604030504040204" pitchFamily="34" charset="0"/>
              </a:rPr>
              <a:t>“</a:t>
            </a:r>
            <a:r>
              <a:rPr lang="en-US" altLang="zh-CN" b="1" dirty="0">
                <a:solidFill>
                  <a:schemeClr val="tx2"/>
                </a:solidFill>
              </a:rPr>
              <a:t>filename.gif</a:t>
            </a:r>
            <a:r>
              <a:rPr lang="en-US" altLang="zh-CN" b="1" dirty="0">
                <a:solidFill>
                  <a:schemeClr val="tx2"/>
                </a:solidFill>
                <a:latin typeface="Tahoma" panose="020B0604030504040204" pitchFamily="34" charset="0"/>
              </a:rPr>
              <a:t>”</a:t>
            </a:r>
            <a:r>
              <a:rPr lang="en-US" altLang="zh-CN" b="1" dirty="0">
                <a:solidFill>
                  <a:schemeClr val="tx2"/>
                </a:solidFill>
              </a:rPr>
              <a:t> &gt;</a:t>
            </a:r>
            <a:endParaRPr lang="zh-CN" altLang="en-US" b="1" dirty="0">
              <a:latin typeface="宋体" panose="02010600030101010101" pitchFamily="2" charset="-122"/>
            </a:endParaRPr>
          </a:p>
          <a:p>
            <a:pPr marL="838200" lvl="1" indent="-381000" eaLnBrk="1" hangingPunct="1">
              <a:lnSpc>
                <a:spcPct val="80000"/>
              </a:lnSpc>
            </a:pPr>
            <a:r>
              <a:rPr lang="zh-CN" altLang="en-US" sz="2400" b="1" dirty="0">
                <a:latin typeface="宋体" panose="02010600030101010101" pitchFamily="2" charset="-122"/>
              </a:rPr>
              <a:t>在页面中插入音频和视频</a:t>
            </a:r>
          </a:p>
          <a:p>
            <a:pPr marL="1257300" lvl="2" indent="-342900" algn="just" eaLnBrk="1" hangingPunct="1">
              <a:lnSpc>
                <a:spcPct val="80000"/>
              </a:lnSpc>
            </a:pPr>
            <a:r>
              <a:rPr lang="zh-CN" altLang="en-US" sz="2000" b="1" dirty="0"/>
              <a:t>在</a:t>
            </a:r>
            <a:r>
              <a:rPr lang="en-US" altLang="zh-CN" sz="2000" b="1" dirty="0"/>
              <a:t>Web</a:t>
            </a:r>
            <a:r>
              <a:rPr lang="zh-CN" altLang="en-US" sz="2000" b="1" dirty="0"/>
              <a:t>中加入音频文件须把</a:t>
            </a:r>
            <a:r>
              <a:rPr lang="en-US" altLang="zh-CN" sz="2000" b="1" dirty="0"/>
              <a:t>HREF</a:t>
            </a:r>
            <a:r>
              <a:rPr lang="zh-CN" altLang="en-US" sz="2000" b="1" dirty="0"/>
              <a:t>指定的</a:t>
            </a:r>
            <a:r>
              <a:rPr lang="en-US" altLang="zh-CN" sz="2000" b="1" dirty="0"/>
              <a:t>URL</a:t>
            </a:r>
            <a:r>
              <a:rPr lang="zh-CN" altLang="en-US" sz="2000" b="1" dirty="0"/>
              <a:t>写上相应的音频文件名。</a:t>
            </a:r>
            <a:r>
              <a:rPr lang="zh-CN" altLang="en-US" b="1" dirty="0"/>
              <a:t>例：&lt;</a:t>
            </a:r>
            <a:r>
              <a:rPr lang="en-US" altLang="zh-CN" b="1" dirty="0"/>
              <a:t>A HREF=“olivierh.au"&gt;Test of Sound  &lt;/A&gt;</a:t>
            </a:r>
          </a:p>
          <a:p>
            <a:pPr marL="838200" lvl="1" indent="-381000" algn="just" eaLnBrk="1" hangingPunct="1">
              <a:lnSpc>
                <a:spcPct val="80000"/>
              </a:lnSpc>
              <a:buNone/>
            </a:pPr>
            <a:r>
              <a:rPr lang="zh-CN" altLang="en-US" sz="1800" b="1" dirty="0"/>
              <a:t>            </a:t>
            </a:r>
            <a:r>
              <a:rPr lang="zh-CN" altLang="en-US" b="1" dirty="0">
                <a:ea typeface="仿宋_GB2312" pitchFamily="49" charset="-122"/>
              </a:rPr>
              <a:t>加视频类似音频，例：</a:t>
            </a:r>
          </a:p>
          <a:p>
            <a:pPr marL="838200" lvl="1" indent="-381000" algn="just" eaLnBrk="1" hangingPunct="1">
              <a:lnSpc>
                <a:spcPct val="80000"/>
              </a:lnSpc>
              <a:buNone/>
            </a:pPr>
            <a:r>
              <a:rPr lang="zh-CN" altLang="en-US" sz="1800" b="1" dirty="0">
                <a:ea typeface="仿宋_GB2312" pitchFamily="49" charset="-122"/>
              </a:rPr>
              <a:t>            &lt;</a:t>
            </a:r>
            <a:r>
              <a:rPr lang="en-US" altLang="zh-CN" sz="1800" b="1" dirty="0">
                <a:ea typeface="仿宋_GB2312" pitchFamily="49" charset="-122"/>
              </a:rPr>
              <a:t>A HREF="test.mpeg"&gt;Test of Video &lt;/A&gt;</a:t>
            </a:r>
          </a:p>
          <a:p>
            <a:pPr marL="1257300" lvl="2" indent="-342900" algn="just" eaLnBrk="1" hangingPunct="1">
              <a:lnSpc>
                <a:spcPct val="80000"/>
              </a:lnSpc>
            </a:pPr>
            <a:r>
              <a:rPr lang="zh-CN" altLang="en-US" sz="2000" b="1" dirty="0"/>
              <a:t>无论音频信息还是视频信息都要求用户端有相应的应用程序可以播放这些信息。这些程序或是嵌入浏览器中(</a:t>
            </a:r>
            <a:r>
              <a:rPr lang="en-US" altLang="zh-CN" sz="2000" b="1" dirty="0"/>
              <a:t>plug-in</a:t>
            </a:r>
            <a:r>
              <a:rPr lang="zh-CN" altLang="en-US" sz="2000" b="1" dirty="0"/>
              <a:t>插件方式)或是独立存在。 </a:t>
            </a:r>
            <a:endParaRPr lang="zh-CN" altLang="en-US" sz="2000" b="1" dirty="0">
              <a:ea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69986" name="Rectangle 3"/>
          <p:cNvSpPr>
            <a:spLocks noGrp="1"/>
          </p:cNvSpPr>
          <p:nvPr>
            <p:ph idx="1"/>
          </p:nvPr>
        </p:nvSpPr>
        <p:spPr>
          <a:ln/>
        </p:spPr>
        <p:txBody>
          <a:bodyPr vert="horz" wrap="square" lIns="91440" tIns="45720" rIns="91440" bIns="45720" anchor="t" anchorCtr="0"/>
          <a:lstStyle/>
          <a:p>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标题 1"/>
          <p:cNvSpPr>
            <a:spLocks noGrp="1"/>
          </p:cNvSpPr>
          <p:nvPr>
            <p:ph type="title"/>
          </p:nvPr>
        </p:nvSpPr>
        <p:spPr>
          <a:ln/>
        </p:spPr>
        <p:txBody>
          <a:bodyPr vert="horz" wrap="square" lIns="91440" tIns="45720" rIns="91440" bIns="45720" anchor="ctr" anchorCtr="0"/>
          <a:lstStyle/>
          <a:p>
            <a:pPr eaLnBrk="1" hangingPunct="1"/>
            <a:r>
              <a:rPr lang="en-US" altLang="zh-CN" b="1" dirty="0"/>
              <a:t>4.3  HTML5</a:t>
            </a:r>
            <a:r>
              <a:rPr lang="zh-CN" altLang="zh-CN" b="1" dirty="0"/>
              <a:t>概述</a:t>
            </a:r>
            <a:endParaRPr lang="zh-CN" altLang="en-US" dirty="0"/>
          </a:p>
        </p:txBody>
      </p:sp>
      <p:sp>
        <p:nvSpPr>
          <p:cNvPr id="171010" name="内容占位符 2"/>
          <p:cNvSpPr>
            <a:spLocks noGrp="1"/>
          </p:cNvSpPr>
          <p:nvPr>
            <p:ph idx="1"/>
          </p:nvPr>
        </p:nvSpPr>
        <p:spPr>
          <a:xfrm>
            <a:off x="179388" y="1125538"/>
            <a:ext cx="8713787" cy="5472112"/>
          </a:xfrm>
          <a:ln/>
        </p:spPr>
        <p:txBody>
          <a:bodyPr vert="horz" wrap="square" lIns="91440" tIns="45720" rIns="91440" bIns="45720" anchor="t" anchorCtr="0"/>
          <a:lstStyle/>
          <a:p>
            <a:pPr eaLnBrk="1" hangingPunct="1"/>
            <a:r>
              <a:rPr lang="en-US" altLang="zh-CN" b="1" dirty="0"/>
              <a:t>4.3  HTML5</a:t>
            </a:r>
            <a:r>
              <a:rPr lang="zh-CN" altLang="zh-CN" b="1" dirty="0"/>
              <a:t>概述</a:t>
            </a:r>
            <a:endParaRPr lang="zh-CN" altLang="zh-CN" dirty="0"/>
          </a:p>
          <a:p>
            <a:pPr eaLnBrk="1" hangingPunct="1">
              <a:buNone/>
            </a:pPr>
            <a:r>
              <a:rPr lang="en-US" altLang="zh-CN" dirty="0"/>
              <a:t>     HTML5</a:t>
            </a:r>
            <a:r>
              <a:rPr lang="zh-CN" altLang="zh-CN" dirty="0"/>
              <a:t>是一种网络标准，相比现有的</a:t>
            </a:r>
            <a:r>
              <a:rPr lang="en-US" altLang="zh-CN" dirty="0"/>
              <a:t>HTML4.01</a:t>
            </a:r>
            <a:r>
              <a:rPr lang="zh-CN" altLang="en-US" dirty="0"/>
              <a:t>和</a:t>
            </a:r>
            <a:r>
              <a:rPr lang="en-US" altLang="zh-CN" dirty="0"/>
              <a:t>XHTML1.0</a:t>
            </a:r>
            <a:r>
              <a:rPr lang="zh-CN" altLang="zh-CN" dirty="0"/>
              <a:t>，可以实现更强的页面表现效果。</a:t>
            </a:r>
            <a:endParaRPr lang="en-US" altLang="zh-CN" dirty="0"/>
          </a:p>
          <a:p>
            <a:pPr eaLnBrk="1" hangingPunct="1"/>
            <a:r>
              <a:rPr lang="en-US" altLang="zh-CN" b="1" dirty="0"/>
              <a:t>4.3.1 HTML5</a:t>
            </a:r>
            <a:r>
              <a:rPr lang="zh-CN" altLang="zh-CN" b="1" dirty="0"/>
              <a:t>简介</a:t>
            </a:r>
            <a:endParaRPr lang="en-US" altLang="zh-CN" b="1" dirty="0"/>
          </a:p>
          <a:p>
            <a:pPr eaLnBrk="1" hangingPunct="1">
              <a:buNone/>
            </a:pPr>
            <a:r>
              <a:rPr lang="en-US" altLang="zh-CN" b="1" dirty="0"/>
              <a:t>     HTML5</a:t>
            </a:r>
            <a:r>
              <a:rPr lang="zh-CN" altLang="zh-CN" b="1" dirty="0"/>
              <a:t>新特性：</a:t>
            </a:r>
            <a:endParaRPr lang="zh-CN" altLang="zh-CN" dirty="0"/>
          </a:p>
          <a:p>
            <a:pPr eaLnBrk="1" hangingPunct="1">
              <a:buNone/>
            </a:pPr>
            <a:r>
              <a:rPr lang="en-US" altLang="zh-CN" b="1" dirty="0"/>
              <a:t>                </a:t>
            </a:r>
            <a:r>
              <a:rPr lang="zh-CN" altLang="zh-CN" b="1" dirty="0"/>
              <a:t>语义特性</a:t>
            </a:r>
            <a:endParaRPr lang="en-US" altLang="zh-CN" b="1" dirty="0"/>
          </a:p>
          <a:p>
            <a:pPr eaLnBrk="1" hangingPunct="1">
              <a:buNone/>
            </a:pPr>
            <a:r>
              <a:rPr lang="en-US" altLang="zh-CN" b="1" dirty="0"/>
              <a:t>                 </a:t>
            </a:r>
            <a:r>
              <a:rPr lang="zh-CN" altLang="zh-CN" b="1" dirty="0"/>
              <a:t>本地存储特性</a:t>
            </a:r>
            <a:endParaRPr lang="zh-CN" altLang="zh-CN" dirty="0"/>
          </a:p>
          <a:p>
            <a:pPr eaLnBrk="1" hangingPunct="1">
              <a:buNone/>
            </a:pPr>
            <a:r>
              <a:rPr lang="en-US" altLang="zh-CN" b="1" dirty="0"/>
              <a:t>                 </a:t>
            </a:r>
            <a:r>
              <a:rPr lang="zh-CN" altLang="zh-CN" b="1" dirty="0"/>
              <a:t>连接特性</a:t>
            </a:r>
            <a:endParaRPr lang="zh-CN" altLang="zh-CN" dirty="0"/>
          </a:p>
          <a:p>
            <a:pPr eaLnBrk="1" hangingPunct="1">
              <a:buNone/>
            </a:pPr>
            <a:r>
              <a:rPr lang="en-US" altLang="zh-CN" b="1" dirty="0"/>
              <a:t>                 </a:t>
            </a:r>
            <a:r>
              <a:rPr lang="zh-CN" altLang="zh-CN" b="1" dirty="0"/>
              <a:t>网页</a:t>
            </a:r>
            <a:r>
              <a:rPr lang="en-US" altLang="zh-CN" b="1" dirty="0">
                <a:hlinkClick r:id="rId2"/>
              </a:rPr>
              <a:t>多媒体</a:t>
            </a:r>
            <a:r>
              <a:rPr lang="zh-CN" altLang="zh-CN" b="1" dirty="0"/>
              <a:t>特性</a:t>
            </a:r>
            <a:endParaRPr lang="zh-CN" altLang="zh-CN" dirty="0"/>
          </a:p>
          <a:p>
            <a:pPr eaLnBrk="1" hangingPunct="1">
              <a:buNone/>
            </a:pPr>
            <a:r>
              <a:rPr lang="en-US" altLang="zh-CN" b="1" dirty="0"/>
              <a:t>                 </a:t>
            </a:r>
            <a:r>
              <a:rPr lang="zh-CN" altLang="zh-CN" b="1" dirty="0"/>
              <a:t>三维、图形及特效特性</a:t>
            </a:r>
            <a:r>
              <a:rPr lang="zh-CN" altLang="en-US" b="1" dirty="0"/>
              <a:t>半</a:t>
            </a:r>
            <a:endParaRPr lang="zh-CN" altLang="zh-CN" dirty="0"/>
          </a:p>
          <a:p>
            <a:pPr eaLnBrk="1" hangingPunct="1"/>
            <a:endParaRPr lang="zh-CN" altLang="zh-CN" dirty="0"/>
          </a:p>
          <a:p>
            <a:pPr eaLnBrk="1" hangingPunct="1">
              <a:buNone/>
            </a:pP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标题 1"/>
          <p:cNvSpPr>
            <a:spLocks noGrp="1"/>
          </p:cNvSpPr>
          <p:nvPr>
            <p:ph type="title"/>
          </p:nvPr>
        </p:nvSpPr>
        <p:spPr>
          <a:ln/>
        </p:spPr>
        <p:txBody>
          <a:bodyPr vert="horz" wrap="square" lIns="91440" tIns="45720" rIns="91440" bIns="45720" anchor="ctr" anchorCtr="0"/>
          <a:lstStyle/>
          <a:p>
            <a:pPr eaLnBrk="1" hangingPunct="1"/>
            <a:r>
              <a:rPr lang="en-US" altLang="zh-CN" b="1" dirty="0"/>
              <a:t>4.3  HTML5</a:t>
            </a:r>
            <a:r>
              <a:rPr lang="zh-CN" altLang="zh-CN" b="1" dirty="0"/>
              <a:t>概述</a:t>
            </a:r>
            <a:endParaRPr lang="zh-CN" altLang="en-US" dirty="0"/>
          </a:p>
        </p:txBody>
      </p:sp>
      <p:sp>
        <p:nvSpPr>
          <p:cNvPr id="172034" name="内容占位符 2"/>
          <p:cNvSpPr>
            <a:spLocks noGrp="1"/>
          </p:cNvSpPr>
          <p:nvPr>
            <p:ph idx="1"/>
          </p:nvPr>
        </p:nvSpPr>
        <p:spPr>
          <a:xfrm>
            <a:off x="179388" y="1052513"/>
            <a:ext cx="8785225" cy="5805487"/>
          </a:xfrm>
          <a:ln/>
        </p:spPr>
        <p:txBody>
          <a:bodyPr vert="horz" wrap="square" lIns="91440" tIns="45720" rIns="91440" bIns="45720" anchor="t" anchorCtr="0"/>
          <a:lstStyle/>
          <a:p>
            <a:pPr eaLnBrk="1" hangingPunct="1"/>
            <a:r>
              <a:rPr lang="en-US" altLang="zh-CN" b="1" dirty="0"/>
              <a:t>4.3.2 HTML 5</a:t>
            </a:r>
            <a:r>
              <a:rPr lang="zh-CN" altLang="zh-CN" b="1" dirty="0"/>
              <a:t>新元素</a:t>
            </a:r>
            <a:endParaRPr lang="en-US" altLang="zh-CN" b="1" dirty="0"/>
          </a:p>
          <a:p>
            <a:pPr eaLnBrk="1" hangingPunct="1">
              <a:buNone/>
            </a:pPr>
            <a:r>
              <a:rPr lang="en-US" altLang="zh-CN" dirty="0"/>
              <a:t>    </a:t>
            </a:r>
            <a:r>
              <a:rPr lang="en-US" altLang="zh-CN" sz="2000" dirty="0"/>
              <a:t>HTML5</a:t>
            </a:r>
            <a:r>
              <a:rPr lang="zh-CN" altLang="zh-CN" sz="2000" dirty="0"/>
              <a:t>添加了很多新元素及功能，比如</a:t>
            </a:r>
            <a:r>
              <a:rPr lang="en-US" altLang="zh-CN" sz="2000" dirty="0"/>
              <a:t>: </a:t>
            </a:r>
            <a:r>
              <a:rPr lang="zh-CN" altLang="zh-CN" sz="2000" dirty="0"/>
              <a:t>图形的绘制，多媒体内容，更好的页面结构，更好的形式处理，和几个</a:t>
            </a:r>
            <a:r>
              <a:rPr lang="en-US" altLang="zh-CN" sz="2000" dirty="0"/>
              <a:t>API</a:t>
            </a:r>
            <a:r>
              <a:rPr lang="zh-CN" altLang="zh-CN" sz="2000" dirty="0"/>
              <a:t>拖放元素，定位，包括网页应用程序缓存，存储等。</a:t>
            </a:r>
            <a:endParaRPr lang="en-US" altLang="zh-CN" sz="2000" dirty="0"/>
          </a:p>
          <a:p>
            <a:pPr eaLnBrk="1" hangingPunct="1"/>
            <a:r>
              <a:rPr lang="en-US" altLang="zh-CN" b="1" dirty="0"/>
              <a:t>4.3.3 </a:t>
            </a:r>
            <a:r>
              <a:rPr lang="zh-CN" altLang="zh-CN" b="1" dirty="0"/>
              <a:t>创建简单的</a:t>
            </a:r>
            <a:r>
              <a:rPr lang="en-US" altLang="zh-CN" b="1" dirty="0"/>
              <a:t>HTML5</a:t>
            </a:r>
            <a:r>
              <a:rPr lang="zh-CN" altLang="zh-CN" b="1" dirty="0"/>
              <a:t>页面</a:t>
            </a:r>
            <a:endParaRPr lang="en-US" altLang="zh-CN" b="1" dirty="0"/>
          </a:p>
          <a:p>
            <a:pPr eaLnBrk="1" hangingPunct="1">
              <a:buNone/>
            </a:pPr>
            <a:r>
              <a:rPr lang="en-US" altLang="zh-CN" sz="2000" b="1" dirty="0"/>
              <a:t>[</a:t>
            </a:r>
            <a:r>
              <a:rPr lang="zh-CN" altLang="zh-CN" sz="2000" b="1" dirty="0"/>
              <a:t>例</a:t>
            </a:r>
            <a:r>
              <a:rPr lang="en-US" altLang="zh-CN" sz="2000" b="1" dirty="0"/>
              <a:t>4.10]</a:t>
            </a:r>
            <a:r>
              <a:rPr lang="zh-CN" altLang="zh-CN" sz="2000" dirty="0"/>
              <a:t>文件</a:t>
            </a:r>
            <a:r>
              <a:rPr lang="en-US" altLang="zh-CN" sz="2000" dirty="0"/>
              <a:t> html5.html</a:t>
            </a:r>
            <a:endParaRPr lang="en-US" altLang="zh-CN" sz="2000" b="1" dirty="0"/>
          </a:p>
          <a:p>
            <a:pPr eaLnBrk="1" hangingPunct="1">
              <a:buNone/>
            </a:pPr>
            <a:r>
              <a:rPr lang="en-US" altLang="zh-CN" sz="1600" dirty="0"/>
              <a:t>&lt;!DOCTYPE HTML&gt;</a:t>
            </a:r>
            <a:endParaRPr lang="zh-CN" altLang="zh-CN" sz="1600" dirty="0"/>
          </a:p>
          <a:p>
            <a:pPr eaLnBrk="1" hangingPunct="1">
              <a:buNone/>
            </a:pPr>
            <a:r>
              <a:rPr lang="en-US" altLang="zh-CN" sz="1600" dirty="0"/>
              <a:t>&lt;HTML lang=”en”&gt;</a:t>
            </a:r>
            <a:endParaRPr lang="zh-CN" altLang="zh-CN" sz="1600" dirty="0"/>
          </a:p>
          <a:p>
            <a:pPr eaLnBrk="1" hangingPunct="1">
              <a:buNone/>
            </a:pPr>
            <a:r>
              <a:rPr lang="en-US" altLang="zh-CN" sz="1600" dirty="0"/>
              <a:t>&lt;head&gt;</a:t>
            </a:r>
            <a:endParaRPr lang="zh-CN" altLang="zh-CN" sz="1600" dirty="0"/>
          </a:p>
          <a:p>
            <a:pPr eaLnBrk="1" hangingPunct="1">
              <a:buNone/>
            </a:pPr>
            <a:r>
              <a:rPr lang="en-US" altLang="zh-CN" sz="1600" dirty="0"/>
              <a:t>&lt;meta charset=”utf-8”&gt;</a:t>
            </a:r>
            <a:endParaRPr lang="zh-CN" altLang="zh-CN" sz="1600" dirty="0"/>
          </a:p>
          <a:p>
            <a:pPr eaLnBrk="1" hangingPunct="1">
              <a:buNone/>
            </a:pPr>
            <a:r>
              <a:rPr lang="en-US" altLang="zh-CN" sz="1600" dirty="0"/>
              <a:t>&lt;title&gt;</a:t>
            </a:r>
            <a:r>
              <a:rPr lang="zh-CN" altLang="zh-CN" sz="1600" dirty="0"/>
              <a:t>这是我的第一个</a:t>
            </a:r>
            <a:r>
              <a:rPr lang="en-US" altLang="zh-CN" sz="1600" dirty="0"/>
              <a:t>HTML 5</a:t>
            </a:r>
            <a:r>
              <a:rPr lang="zh-CN" altLang="zh-CN" sz="1600" dirty="0"/>
              <a:t>网页文档</a:t>
            </a:r>
            <a:r>
              <a:rPr lang="en-US" altLang="zh-CN" sz="1600" dirty="0"/>
              <a:t>&lt;/title&gt;</a:t>
            </a:r>
            <a:endParaRPr lang="zh-CN" altLang="zh-CN" sz="1600" dirty="0"/>
          </a:p>
          <a:p>
            <a:pPr eaLnBrk="1" hangingPunct="1">
              <a:buNone/>
            </a:pPr>
            <a:r>
              <a:rPr lang="en-US" altLang="zh-CN" sz="1600" dirty="0"/>
              <a:t>&lt;link href=”style1.css” rel=stylesheet&gt;</a:t>
            </a:r>
            <a:endParaRPr lang="zh-CN" altLang="zh-CN" sz="1600" dirty="0"/>
          </a:p>
          <a:p>
            <a:pPr eaLnBrk="1" hangingPunct="1">
              <a:buNone/>
            </a:pPr>
            <a:r>
              <a:rPr lang="en-US" altLang="zh-CN" sz="1600" dirty="0"/>
              <a:t>&lt;embed src="01.mp3"/&gt;</a:t>
            </a:r>
            <a:endParaRPr lang="zh-CN" altLang="zh-CN" sz="1600" dirty="0"/>
          </a:p>
          <a:p>
            <a:pPr eaLnBrk="1" hangingPunct="1">
              <a:buNone/>
            </a:pPr>
            <a:r>
              <a:rPr lang="en-US" altLang="zh-CN" sz="1600" dirty="0"/>
              <a:t>&lt;/head&gt;</a:t>
            </a:r>
            <a:endParaRPr lang="zh-CN" altLang="zh-CN" sz="1600" dirty="0"/>
          </a:p>
          <a:p>
            <a:pPr eaLnBrk="1" hangingPunct="1">
              <a:buNone/>
            </a:pPr>
            <a:r>
              <a:rPr lang="en-US" altLang="zh-CN" sz="1600" dirty="0"/>
              <a:t>&lt;body&gt;</a:t>
            </a:r>
            <a:endParaRPr lang="zh-CN" altLang="zh-CN" sz="1600" dirty="0"/>
          </a:p>
          <a:p>
            <a:pPr eaLnBrk="1" hangingPunct="1">
              <a:buNone/>
            </a:pPr>
            <a:r>
              <a:rPr lang="en-US" altLang="zh-CN" sz="1600" dirty="0"/>
              <a:t>&lt;h1&gt;</a:t>
            </a:r>
            <a:r>
              <a:rPr lang="zh-CN" altLang="zh-CN" sz="1600" dirty="0"/>
              <a:t>这是我的第一个</a:t>
            </a:r>
            <a:r>
              <a:rPr lang="en-US" altLang="zh-CN" sz="1600" dirty="0"/>
              <a:t>HTML 5</a:t>
            </a:r>
            <a:r>
              <a:rPr lang="zh-CN" altLang="zh-CN" sz="1600" dirty="0"/>
              <a:t>网页文档</a:t>
            </a:r>
            <a:r>
              <a:rPr lang="en-US" altLang="zh-CN" sz="1600" dirty="0"/>
              <a:t>&lt;/h1&gt;</a:t>
            </a:r>
            <a:endParaRPr lang="zh-CN" altLang="zh-CN" sz="1600" dirty="0"/>
          </a:p>
          <a:p>
            <a:pPr eaLnBrk="1" hangingPunct="1">
              <a:buNone/>
            </a:pPr>
            <a:r>
              <a:rPr lang="en-US" altLang="zh-CN" sz="1600" dirty="0"/>
              <a:t>&lt;/body&gt;</a:t>
            </a:r>
            <a:endParaRPr lang="zh-CN" altLang="zh-CN" sz="1600" dirty="0"/>
          </a:p>
          <a:p>
            <a:pPr eaLnBrk="1" hangingPunct="1">
              <a:buNone/>
            </a:pPr>
            <a:r>
              <a:rPr lang="en-US" altLang="zh-CN" sz="1600" dirty="0"/>
              <a:t>&lt;/HTML&gt;</a:t>
            </a:r>
            <a:endParaRPr lang="zh-CN" altLang="zh-CN" sz="1600" dirty="0"/>
          </a:p>
          <a:p>
            <a:pPr eaLnBrk="1" hangingPunct="1">
              <a:buNone/>
            </a:pPr>
            <a:endParaRPr lang="zh-CN" altLang="zh-CN" dirty="0"/>
          </a:p>
          <a:p>
            <a:pPr eaLnBrk="1" hangingPunct="1">
              <a:buNone/>
            </a:pPr>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标题 1"/>
          <p:cNvSpPr>
            <a:spLocks noGrp="1"/>
          </p:cNvSpPr>
          <p:nvPr>
            <p:ph type="title" idx="4294967295"/>
          </p:nvPr>
        </p:nvSpPr>
        <p:spPr>
          <a:ln/>
        </p:spPr>
        <p:txBody>
          <a:bodyPr vert="horz" wrap="square" lIns="91440" tIns="45720" rIns="91440" bIns="45720" anchor="ctr" anchorCtr="0"/>
          <a:lstStyle/>
          <a:p>
            <a:pPr eaLnBrk="1" hangingPunct="1"/>
            <a:r>
              <a:rPr lang="zh-CN" altLang="en-US" b="1" dirty="0"/>
              <a:t>几个</a:t>
            </a:r>
            <a:r>
              <a:rPr lang="en-US" altLang="zh-CN" b="1" dirty="0"/>
              <a:t>WEB</a:t>
            </a:r>
            <a:r>
              <a:rPr lang="zh-CN" altLang="en-US" b="1" dirty="0"/>
              <a:t>技术</a:t>
            </a:r>
            <a:endParaRPr lang="zh-CN" altLang="en-US" dirty="0"/>
          </a:p>
        </p:txBody>
      </p:sp>
      <p:sp>
        <p:nvSpPr>
          <p:cNvPr id="173058" name="内容占位符 2"/>
          <p:cNvSpPr>
            <a:spLocks noGrp="1"/>
          </p:cNvSpPr>
          <p:nvPr>
            <p:ph idx="4294967295"/>
          </p:nvPr>
        </p:nvSpPr>
        <p:spPr>
          <a:ln/>
        </p:spPr>
        <p:txBody>
          <a:bodyPr vert="horz" wrap="square" lIns="91440" tIns="45720" rIns="91440" bIns="45720" anchor="t" anchorCtr="0"/>
          <a:lstStyle/>
          <a:p>
            <a:pPr eaLnBrk="1" hangingPunct="1"/>
            <a:r>
              <a:rPr lang="en-US" altLang="zh-CN" b="1" dirty="0"/>
              <a:t>HTTP2</a:t>
            </a:r>
          </a:p>
          <a:p>
            <a:pPr eaLnBrk="1" hangingPunct="1"/>
            <a:r>
              <a:rPr lang="en-US" altLang="zh-CN" dirty="0"/>
              <a:t>HTTP2</a:t>
            </a:r>
            <a:r>
              <a:rPr lang="zh-CN" altLang="en-US" dirty="0"/>
              <a:t>在今年中应该就可以定稿，这无疑是</a:t>
            </a:r>
            <a:r>
              <a:rPr lang="en-US" altLang="zh-CN" dirty="0"/>
              <a:t>web</a:t>
            </a:r>
            <a:r>
              <a:rPr lang="zh-CN" altLang="en-US" dirty="0"/>
              <a:t>界的一个大事。</a:t>
            </a:r>
            <a:r>
              <a:rPr lang="en-US" altLang="zh-CN" dirty="0"/>
              <a:t>HTTP2</a:t>
            </a:r>
            <a:r>
              <a:rPr lang="zh-CN" altLang="en-US" dirty="0"/>
              <a:t>从</a:t>
            </a:r>
            <a:r>
              <a:rPr lang="en-US" altLang="zh-CN" dirty="0"/>
              <a:t>google</a:t>
            </a:r>
            <a:r>
              <a:rPr lang="zh-CN" altLang="en-US" dirty="0"/>
              <a:t>的</a:t>
            </a:r>
            <a:r>
              <a:rPr lang="en-US" altLang="zh-CN" dirty="0"/>
              <a:t>SPDY</a:t>
            </a:r>
            <a:r>
              <a:rPr lang="zh-CN" altLang="en-US" dirty="0"/>
              <a:t>中借鉴了很多特性，重点改善了之前</a:t>
            </a:r>
            <a:r>
              <a:rPr lang="en-US" altLang="zh-CN" dirty="0"/>
              <a:t>HTTP</a:t>
            </a:r>
            <a:r>
              <a:rPr lang="zh-CN" altLang="en-US" dirty="0"/>
              <a:t>协议在当前的网络环境下的性能。简单地来讲，</a:t>
            </a:r>
            <a:r>
              <a:rPr lang="en-US" altLang="zh-CN" dirty="0"/>
              <a:t>HTTP2</a:t>
            </a:r>
            <a:r>
              <a:rPr lang="zh-CN" altLang="en-US" dirty="0"/>
              <a:t>更快。为什么呢，有几个主要改变：</a:t>
            </a:r>
          </a:p>
          <a:p>
            <a:pPr eaLnBrk="1" hangingPunct="1"/>
            <a:r>
              <a:rPr lang="zh-CN" altLang="en-US" dirty="0"/>
              <a:t>首先是来自于同一个</a:t>
            </a:r>
            <a:r>
              <a:rPr lang="en-US" altLang="zh-CN" dirty="0"/>
              <a:t>domain</a:t>
            </a:r>
            <a:r>
              <a:rPr lang="zh-CN" altLang="en-US" dirty="0"/>
              <a:t>的</a:t>
            </a:r>
            <a:r>
              <a:rPr lang="en-US" altLang="zh-CN" dirty="0"/>
              <a:t>HTTP</a:t>
            </a:r>
            <a:r>
              <a:rPr lang="zh-CN" altLang="en-US" dirty="0"/>
              <a:t>请求可以共享同一个</a:t>
            </a:r>
            <a:r>
              <a:rPr lang="en-US" altLang="zh-CN" dirty="0"/>
              <a:t>TCP</a:t>
            </a:r>
            <a:r>
              <a:rPr lang="zh-CN" altLang="en-US" dirty="0"/>
              <a:t>连接了，这样可以很大程度上解决网络延时带来的性能问题。比如你有很多图片，现在也不用</a:t>
            </a:r>
            <a:r>
              <a:rPr lang="en-US" altLang="zh-CN" dirty="0"/>
              <a:t>sprite</a:t>
            </a:r>
            <a:r>
              <a:rPr lang="zh-CN" altLang="en-US" dirty="0"/>
              <a:t>化了，因为反正它们会用同一个连接的。</a:t>
            </a:r>
            <a:r>
              <a:rPr lang="en-US" altLang="zh-CN" dirty="0"/>
              <a:t>HTTP2</a:t>
            </a:r>
            <a:r>
              <a:rPr lang="zh-CN" altLang="en-US" dirty="0"/>
              <a:t>的出现让之前的很多</a:t>
            </a:r>
            <a:r>
              <a:rPr lang="en-US" altLang="zh-CN" dirty="0"/>
              <a:t>web</a:t>
            </a:r>
            <a:r>
              <a:rPr lang="zh-CN" altLang="en-US" dirty="0"/>
              <a:t>前端优化技术可能不再需要了。</a:t>
            </a:r>
          </a:p>
          <a:p>
            <a:pPr eaLnBrk="1" hangingPunct="1"/>
            <a:r>
              <a:rPr lang="en-US" altLang="zh-CN" dirty="0"/>
              <a:t>HTTP2</a:t>
            </a:r>
            <a:r>
              <a:rPr lang="zh-CN" altLang="en-US" dirty="0"/>
              <a:t>不再是纯文本的了，而是二进制的协议了，这样协议的解析也更简单，而传输也更快。缺点是</a:t>
            </a:r>
            <a:r>
              <a:rPr lang="en-US" altLang="zh-CN" dirty="0"/>
              <a:t>debug</a:t>
            </a:r>
            <a:r>
              <a:rPr lang="zh-CN" altLang="en-US" dirty="0"/>
              <a:t>的时候需要费点功夫了。</a:t>
            </a:r>
          </a:p>
          <a:p>
            <a:pPr eaLnBrk="1" hangingPunct="1"/>
            <a:r>
              <a:rPr lang="en-US" altLang="zh-CN" dirty="0"/>
              <a:t>HTTP2</a:t>
            </a:r>
            <a:r>
              <a:rPr lang="zh-CN" altLang="en-US" dirty="0"/>
              <a:t>还有其他一些特性，例如</a:t>
            </a:r>
            <a:r>
              <a:rPr lang="en-US" altLang="zh-CN" dirty="0"/>
              <a:t>header</a:t>
            </a:r>
            <a:r>
              <a:rPr lang="zh-CN" altLang="en-US" dirty="0"/>
              <a:t>压缩等</a:t>
            </a:r>
            <a:r>
              <a:rPr lang="en-US" altLang="zh-CN" dirty="0"/>
              <a:t>.</a:t>
            </a:r>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标题 1"/>
          <p:cNvSpPr>
            <a:spLocks noGrp="1"/>
          </p:cNvSpPr>
          <p:nvPr>
            <p:ph type="title" idx="4294967295"/>
          </p:nvPr>
        </p:nvSpPr>
        <p:spPr>
          <a:ln/>
        </p:spPr>
        <p:txBody>
          <a:bodyPr vert="horz" wrap="square" lIns="91440" tIns="45720" rIns="91440" bIns="45720" anchor="ctr" anchorCtr="0"/>
          <a:lstStyle/>
          <a:p>
            <a:pPr eaLnBrk="1" hangingPunct="1"/>
            <a:r>
              <a:rPr lang="zh-CN" altLang="en-US" b="1" dirty="0"/>
              <a:t>几个</a:t>
            </a:r>
            <a:r>
              <a:rPr lang="en-US" altLang="zh-CN" b="1" dirty="0"/>
              <a:t>WEB</a:t>
            </a:r>
            <a:r>
              <a:rPr lang="zh-CN" altLang="en-US" b="1" dirty="0"/>
              <a:t>技术</a:t>
            </a:r>
            <a:endParaRPr lang="zh-CN" altLang="en-US" dirty="0"/>
          </a:p>
        </p:txBody>
      </p:sp>
      <p:sp>
        <p:nvSpPr>
          <p:cNvPr id="174082" name="内容占位符 2"/>
          <p:cNvSpPr>
            <a:spLocks noGrp="1"/>
          </p:cNvSpPr>
          <p:nvPr>
            <p:ph idx="4294967295"/>
          </p:nvPr>
        </p:nvSpPr>
        <p:spPr>
          <a:ln/>
        </p:spPr>
        <p:txBody>
          <a:bodyPr vert="horz" wrap="square" lIns="91440" tIns="45720" rIns="91440" bIns="45720" anchor="t" anchorCtr="0"/>
          <a:lstStyle/>
          <a:p>
            <a:pPr eaLnBrk="1" hangingPunct="1"/>
            <a:r>
              <a:rPr lang="en-US" altLang="zh-CN" b="1" dirty="0"/>
              <a:t>ECMAScript6</a:t>
            </a:r>
          </a:p>
          <a:p>
            <a:pPr eaLnBrk="1" hangingPunct="1"/>
            <a:r>
              <a:rPr lang="zh-CN" altLang="en-US" dirty="0"/>
              <a:t>我们现在用的</a:t>
            </a:r>
            <a:r>
              <a:rPr lang="en-US" altLang="zh-CN" dirty="0"/>
              <a:t>javascript</a:t>
            </a:r>
            <a:r>
              <a:rPr lang="zh-CN" altLang="en-US" dirty="0"/>
              <a:t>（注意，是</a:t>
            </a:r>
            <a:r>
              <a:rPr lang="en-US" altLang="zh-CN" dirty="0"/>
              <a:t>javascript</a:t>
            </a:r>
            <a:r>
              <a:rPr lang="zh-CN" altLang="en-US" dirty="0"/>
              <a:t>语言本身，不包含</a:t>
            </a:r>
            <a:r>
              <a:rPr lang="en-US" altLang="zh-CN" dirty="0"/>
              <a:t>DOM</a:t>
            </a:r>
            <a:r>
              <a:rPr lang="zh-CN" altLang="en-US" dirty="0"/>
              <a:t>等其他东西）背后的标准是</a:t>
            </a:r>
            <a:r>
              <a:rPr lang="en-US" altLang="zh-CN" dirty="0"/>
              <a:t>ECMA-262</a:t>
            </a:r>
            <a:r>
              <a:rPr lang="zh-CN" altLang="en-US" dirty="0"/>
              <a:t>，也叫</a:t>
            </a:r>
            <a:r>
              <a:rPr lang="en-US" altLang="zh-CN" dirty="0"/>
              <a:t>ECMAScript 5</a:t>
            </a:r>
            <a:r>
              <a:rPr lang="zh-CN" altLang="en-US" dirty="0"/>
              <a:t>。它的下一个版本</a:t>
            </a:r>
            <a:r>
              <a:rPr lang="en-US" altLang="zh-CN" dirty="0"/>
              <a:t>ECMAScript 6</a:t>
            </a:r>
            <a:r>
              <a:rPr lang="zh-CN" altLang="en-US" dirty="0"/>
              <a:t>（简称</a:t>
            </a:r>
            <a:r>
              <a:rPr lang="en-US" altLang="zh-CN" dirty="0"/>
              <a:t>es6</a:t>
            </a:r>
            <a:r>
              <a:rPr lang="zh-CN" altLang="en-US" dirty="0"/>
              <a:t>），已经基本上快定稿了。这个版本里加入了很多开发过程中需要的一些功能，例如：</a:t>
            </a:r>
          </a:p>
          <a:p>
            <a:pPr eaLnBrk="1" hangingPunct="1"/>
            <a:r>
              <a:rPr lang="zh-CN" altLang="en-US" dirty="0"/>
              <a:t>类定义语法，包括</a:t>
            </a:r>
            <a:r>
              <a:rPr lang="en-US" altLang="zh-CN" dirty="0"/>
              <a:t>super</a:t>
            </a:r>
            <a:r>
              <a:rPr lang="zh-CN" altLang="en-US" dirty="0"/>
              <a:t>，继承</a:t>
            </a:r>
          </a:p>
          <a:p>
            <a:pPr eaLnBrk="1" hangingPunct="1"/>
            <a:r>
              <a:rPr lang="en-US" altLang="zh-CN" dirty="0"/>
              <a:t>lambda</a:t>
            </a:r>
            <a:r>
              <a:rPr lang="zh-CN" altLang="en-US" dirty="0"/>
              <a:t>风格的函数定义，</a:t>
            </a:r>
            <a:r>
              <a:rPr lang="en-US" altLang="zh-CN" dirty="0"/>
              <a:t>=&gt; block level</a:t>
            </a:r>
            <a:r>
              <a:rPr lang="zh-CN" altLang="en-US" dirty="0"/>
              <a:t>函数定义内的</a:t>
            </a:r>
            <a:r>
              <a:rPr lang="en-US" altLang="zh-CN" dirty="0"/>
              <a:t>lexical scope</a:t>
            </a:r>
            <a:r>
              <a:rPr lang="zh-CN" altLang="en-US" dirty="0"/>
              <a:t>的</a:t>
            </a:r>
            <a:r>
              <a:rPr lang="en-US" altLang="zh-CN" dirty="0"/>
              <a:t>this</a:t>
            </a:r>
            <a:r>
              <a:rPr lang="zh-CN" altLang="en-US" dirty="0"/>
              <a:t>，默认参数，</a:t>
            </a:r>
            <a:r>
              <a:rPr lang="en-US" altLang="zh-CN" dirty="0"/>
              <a:t>rest</a:t>
            </a:r>
            <a:r>
              <a:rPr lang="zh-CN" altLang="en-US" dirty="0"/>
              <a:t>参数等</a:t>
            </a:r>
          </a:p>
          <a:p>
            <a:pPr eaLnBrk="1" hangingPunct="1"/>
            <a:r>
              <a:rPr lang="en-US" altLang="zh-CN" dirty="0"/>
              <a:t>destructuring, </a:t>
            </a:r>
            <a:r>
              <a:rPr lang="zh-CN" altLang="en-US" dirty="0"/>
              <a:t>类似于</a:t>
            </a:r>
            <a:r>
              <a:rPr lang="en-US" altLang="zh-CN" dirty="0"/>
              <a:t>ruby</a:t>
            </a:r>
            <a:r>
              <a:rPr lang="zh-CN" altLang="en-US" dirty="0"/>
              <a:t>里的 </a:t>
            </a:r>
            <a:r>
              <a:rPr lang="en-US" altLang="zh-CN" dirty="0"/>
              <a:t>[a, b, c] = [1, 2, 3]</a:t>
            </a:r>
            <a:r>
              <a:rPr lang="zh-CN" altLang="en-US" dirty="0"/>
              <a:t>，同时也适用于</a:t>
            </a:r>
            <a:r>
              <a:rPr lang="en-US" altLang="zh-CN" dirty="0"/>
              <a:t>map</a:t>
            </a:r>
            <a:r>
              <a:rPr lang="zh-CN" altLang="en-US" dirty="0"/>
              <a:t>和</a:t>
            </a:r>
            <a:r>
              <a:rPr lang="en-US" altLang="zh-CN" dirty="0"/>
              <a:t>set</a:t>
            </a:r>
            <a:r>
              <a:rPr lang="zh-CN" altLang="en-US" dirty="0"/>
              <a:t>，以及函数参数</a:t>
            </a:r>
          </a:p>
          <a:p>
            <a:pPr eaLnBrk="1" hangingPunct="1"/>
            <a:r>
              <a:rPr lang="en-US" altLang="zh-CN" dirty="0"/>
              <a:t>iterator</a:t>
            </a:r>
            <a:r>
              <a:rPr lang="zh-CN" altLang="en-US" dirty="0"/>
              <a:t>迭代器和</a:t>
            </a:r>
            <a:r>
              <a:rPr lang="en-US" altLang="zh-CN" dirty="0"/>
              <a:t>generator</a:t>
            </a:r>
            <a:r>
              <a:rPr lang="zh-CN" altLang="en-US" dirty="0"/>
              <a:t>，以及新的</a:t>
            </a:r>
            <a:r>
              <a:rPr lang="en-US" altLang="zh-CN" dirty="0"/>
              <a:t>for of</a:t>
            </a:r>
            <a:r>
              <a:rPr lang="zh-CN" altLang="en-US" dirty="0"/>
              <a:t>循环语法</a:t>
            </a:r>
          </a:p>
          <a:p>
            <a:pPr eaLnBrk="1" hangingPunct="1"/>
            <a:r>
              <a:rPr lang="en-US" altLang="zh-CN" dirty="0"/>
              <a:t>template string</a:t>
            </a:r>
            <a:r>
              <a:rPr lang="zh-CN" altLang="en-US" dirty="0"/>
              <a:t>，从此可以像在</a:t>
            </a:r>
            <a:r>
              <a:rPr lang="en-US" altLang="zh-CN" dirty="0"/>
              <a:t>shell</a:t>
            </a:r>
            <a:r>
              <a:rPr lang="zh-CN" altLang="en-US" dirty="0"/>
              <a:t>里一样使用多行字符串另外还有一系列新东西例如</a:t>
            </a:r>
            <a:r>
              <a:rPr lang="en-US" altLang="zh-CN" dirty="0"/>
              <a:t>promise</a:t>
            </a:r>
            <a:r>
              <a:rPr lang="zh-CN" altLang="en-US" dirty="0"/>
              <a:t>，</a:t>
            </a:r>
            <a:r>
              <a:rPr lang="en-US" altLang="zh-CN" dirty="0"/>
              <a:t>proxy</a:t>
            </a:r>
            <a:r>
              <a:rPr lang="zh-CN" altLang="en-US" dirty="0"/>
              <a:t>，</a:t>
            </a:r>
            <a:r>
              <a:rPr lang="en-US" altLang="zh-CN" dirty="0"/>
              <a:t>unicode</a:t>
            </a:r>
            <a:r>
              <a:rPr lang="zh-CN" altLang="en-US" dirty="0"/>
              <a:t>支持等</a:t>
            </a:r>
          </a:p>
          <a:p>
            <a:pPr eaLnBrk="1" hangingPunct="1"/>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1"/>
          <p:cNvSpPr>
            <a:spLocks noGrp="1"/>
          </p:cNvSpPr>
          <p:nvPr>
            <p:ph type="title" idx="4294967295"/>
          </p:nvPr>
        </p:nvSpPr>
        <p:spPr>
          <a:ln/>
        </p:spPr>
        <p:txBody>
          <a:bodyPr vert="horz" wrap="square" lIns="91440" tIns="45720" rIns="91440" bIns="45720" anchor="ctr" anchorCtr="0"/>
          <a:lstStyle/>
          <a:p>
            <a:pPr eaLnBrk="1" hangingPunct="1"/>
            <a:r>
              <a:rPr lang="zh-CN" altLang="en-US" b="1" dirty="0"/>
              <a:t>几个</a:t>
            </a:r>
            <a:r>
              <a:rPr lang="en-US" altLang="zh-CN" b="1" dirty="0"/>
              <a:t>WEB</a:t>
            </a:r>
            <a:r>
              <a:rPr lang="zh-CN" altLang="en-US" b="1" dirty="0"/>
              <a:t>技术</a:t>
            </a:r>
            <a:endParaRPr lang="zh-CN" altLang="en-US" dirty="0"/>
          </a:p>
        </p:txBody>
      </p:sp>
      <p:sp>
        <p:nvSpPr>
          <p:cNvPr id="175106" name="内容占位符 2"/>
          <p:cNvSpPr>
            <a:spLocks noGrp="1"/>
          </p:cNvSpPr>
          <p:nvPr>
            <p:ph idx="4294967295"/>
          </p:nvPr>
        </p:nvSpPr>
        <p:spPr>
          <a:ln/>
        </p:spPr>
        <p:txBody>
          <a:bodyPr vert="horz" wrap="square" lIns="91440" tIns="45720" rIns="91440" bIns="45720" anchor="t" anchorCtr="0"/>
          <a:lstStyle/>
          <a:p>
            <a:pPr eaLnBrk="1" hangingPunct="1"/>
            <a:r>
              <a:rPr lang="en-US" altLang="zh-CN" b="1" dirty="0"/>
              <a:t>Realtime web</a:t>
            </a:r>
            <a:r>
              <a:rPr lang="zh-CN" altLang="en-US" b="1" dirty="0"/>
              <a:t>（实时</a:t>
            </a:r>
            <a:r>
              <a:rPr lang="en-US" altLang="zh-CN" b="1" dirty="0"/>
              <a:t>web</a:t>
            </a:r>
            <a:r>
              <a:rPr lang="zh-CN" altLang="en-US" b="1" dirty="0"/>
              <a:t>技术）</a:t>
            </a:r>
          </a:p>
          <a:p>
            <a:pPr eaLnBrk="1" hangingPunct="1"/>
            <a:r>
              <a:rPr lang="zh-CN" altLang="en-US" dirty="0"/>
              <a:t>现在的</a:t>
            </a:r>
            <a:r>
              <a:rPr lang="en-US" altLang="zh-CN" dirty="0"/>
              <a:t>web</a:t>
            </a:r>
            <a:r>
              <a:rPr lang="zh-CN" altLang="en-US" dirty="0"/>
              <a:t>对实时性要求越来越高，这不光是由于现在的技术可以更好地支持实时性，也是由于用户体验的驱动。实时性不光是体现在聊天这种需求上；我们在手机上的操作，</a:t>
            </a:r>
            <a:r>
              <a:rPr lang="en-US" altLang="zh-CN" dirty="0"/>
              <a:t>web</a:t>
            </a:r>
            <a:r>
              <a:rPr lang="zh-CN" altLang="en-US" dirty="0"/>
              <a:t>浏览器上最好能够实时体现出来，即便我们不刷新页面，页面也应该能够实时得到更新。</a:t>
            </a:r>
          </a:p>
          <a:p>
            <a:pPr eaLnBrk="1" hangingPunct="1"/>
            <a:r>
              <a:rPr lang="zh-CN" altLang="en-US" dirty="0"/>
              <a:t>前端由于</a:t>
            </a:r>
            <a:r>
              <a:rPr lang="en-US" altLang="zh-CN" dirty="0"/>
              <a:t>HTML5</a:t>
            </a:r>
            <a:r>
              <a:rPr lang="zh-CN" altLang="en-US" dirty="0"/>
              <a:t>的出现对于实时需求有了更好的技术支持，例如新的</a:t>
            </a:r>
            <a:r>
              <a:rPr lang="en-US" altLang="zh-CN" dirty="0"/>
              <a:t>WebSocket</a:t>
            </a:r>
            <a:r>
              <a:rPr lang="zh-CN" altLang="en-US" dirty="0"/>
              <a:t>、</a:t>
            </a:r>
            <a:r>
              <a:rPr lang="en-US" altLang="zh-CN" dirty="0"/>
              <a:t>WebRTC</a:t>
            </a:r>
            <a:r>
              <a:rPr lang="zh-CN" altLang="en-US" dirty="0"/>
              <a:t>，</a:t>
            </a:r>
            <a:r>
              <a:rPr lang="en-US" altLang="zh-CN" dirty="0"/>
              <a:t>long polling</a:t>
            </a:r>
            <a:r>
              <a:rPr lang="zh-CN" altLang="en-US" dirty="0"/>
              <a:t>以及</a:t>
            </a:r>
            <a:r>
              <a:rPr lang="en-US" altLang="zh-CN" dirty="0"/>
              <a:t>server push</a:t>
            </a:r>
            <a:r>
              <a:rPr lang="zh-CN" altLang="en-US" dirty="0"/>
              <a:t>技术。而后端则早就出现了</a:t>
            </a:r>
            <a:r>
              <a:rPr lang="en-US" altLang="zh-CN" dirty="0"/>
              <a:t>async IO</a:t>
            </a:r>
            <a:r>
              <a:rPr lang="zh-CN" altLang="en-US" dirty="0"/>
              <a:t>编程技术，能够同时支持大量长连接。但是这些技术的进步从来没有停止过，这里给大家随便介绍几个。</a:t>
            </a:r>
          </a:p>
          <a:p>
            <a:pPr eaLnBrk="1" hangingPunct="1"/>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标题 1"/>
          <p:cNvSpPr>
            <a:spLocks noGrp="1"/>
          </p:cNvSpPr>
          <p:nvPr>
            <p:ph type="title" idx="4294967295"/>
          </p:nvPr>
        </p:nvSpPr>
        <p:spPr>
          <a:ln/>
        </p:spPr>
        <p:txBody>
          <a:bodyPr vert="horz" wrap="square" lIns="91440" tIns="45720" rIns="91440" bIns="45720" anchor="ctr" anchorCtr="0"/>
          <a:lstStyle/>
          <a:p>
            <a:pPr eaLnBrk="1" hangingPunct="1"/>
            <a:r>
              <a:rPr lang="en-US" altLang="zh-CN" b="1" dirty="0"/>
              <a:t>7 </a:t>
            </a:r>
            <a:r>
              <a:rPr lang="zh-CN" altLang="en-US" b="1" dirty="0"/>
              <a:t>项 </a:t>
            </a:r>
            <a:r>
              <a:rPr lang="en-US" altLang="zh-CN" b="1" dirty="0"/>
              <a:t>Web </a:t>
            </a:r>
            <a:r>
              <a:rPr lang="zh-CN" altLang="en-US" b="1" dirty="0"/>
              <a:t>开发者需要了解的新技术</a:t>
            </a:r>
            <a:endParaRPr lang="zh-CN" altLang="en-US" dirty="0"/>
          </a:p>
        </p:txBody>
      </p:sp>
      <p:sp>
        <p:nvSpPr>
          <p:cNvPr id="176130" name="内容占位符 2"/>
          <p:cNvSpPr>
            <a:spLocks noGrp="1"/>
          </p:cNvSpPr>
          <p:nvPr>
            <p:ph idx="4294967295"/>
          </p:nvPr>
        </p:nvSpPr>
        <p:spPr>
          <a:ln/>
        </p:spPr>
        <p:txBody>
          <a:bodyPr vert="horz" wrap="square" lIns="91440" tIns="45720" rIns="91440" bIns="45720" anchor="t" anchorCtr="0"/>
          <a:lstStyle/>
          <a:p>
            <a:pPr eaLnBrk="1" hangingPunct="1"/>
            <a:r>
              <a:rPr lang="en-US" altLang="zh-CN" b="1" dirty="0"/>
              <a:t>CSS3 media queries</a:t>
            </a:r>
          </a:p>
          <a:p>
            <a:pPr eaLnBrk="1" hangingPunct="1"/>
            <a:r>
              <a:rPr lang="zh-CN" altLang="en-US" dirty="0"/>
              <a:t>目前，大量的智能手机设备的涌现，同时各种不同尺寸屏幕的设备，如平板电脑之类的出现，对</a:t>
            </a:r>
            <a:r>
              <a:rPr lang="en-US" altLang="zh-CN" dirty="0"/>
              <a:t>Web</a:t>
            </a:r>
            <a:r>
              <a:rPr lang="zh-CN" altLang="en-US" dirty="0"/>
              <a:t>开发带来了前所未有的挑战，如何让 </a:t>
            </a:r>
            <a:r>
              <a:rPr lang="en-US" altLang="zh-CN" dirty="0"/>
              <a:t>Web </a:t>
            </a:r>
            <a:r>
              <a:rPr lang="zh-CN" altLang="en-US" dirty="0"/>
              <a:t>页面能适应各种尺寸的屏幕让很多 </a:t>
            </a:r>
            <a:r>
              <a:rPr lang="en-US" altLang="zh-CN" dirty="0"/>
              <a:t>Web </a:t>
            </a:r>
            <a:r>
              <a:rPr lang="zh-CN" altLang="en-US" dirty="0"/>
              <a:t>开发人员相当的纠结。幸运的是 </a:t>
            </a:r>
            <a:r>
              <a:rPr lang="en-US" altLang="zh-CN" dirty="0"/>
              <a:t>CSS3 </a:t>
            </a:r>
            <a:r>
              <a:rPr lang="zh-CN" altLang="en-US" dirty="0"/>
              <a:t>规范可帮我们轻松的解决此事，你可以根据不同尺寸的屏幕定义不同的 </a:t>
            </a:r>
            <a:r>
              <a:rPr lang="en-US" altLang="zh-CN" dirty="0"/>
              <a:t>CSS </a:t>
            </a:r>
            <a:r>
              <a:rPr lang="zh-CN" altLang="en-US" dirty="0"/>
              <a:t>样式。</a:t>
            </a:r>
          </a:p>
          <a:p>
            <a:pPr eaLnBrk="1" hangingPunct="1"/>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标题 1"/>
          <p:cNvSpPr>
            <a:spLocks noGrp="1"/>
          </p:cNvSpPr>
          <p:nvPr>
            <p:ph type="title" idx="4294967295"/>
          </p:nvPr>
        </p:nvSpPr>
        <p:spPr>
          <a:ln/>
        </p:spPr>
        <p:txBody>
          <a:bodyPr vert="horz" wrap="square" lIns="91440" tIns="45720" rIns="91440" bIns="45720" anchor="ctr" anchorCtr="0"/>
          <a:lstStyle/>
          <a:p>
            <a:pPr eaLnBrk="1" hangingPunct="1"/>
            <a:r>
              <a:rPr lang="en-US" altLang="zh-CN" b="1" dirty="0"/>
              <a:t>7 </a:t>
            </a:r>
            <a:r>
              <a:rPr lang="zh-CN" altLang="en-US" b="1" dirty="0"/>
              <a:t>项 </a:t>
            </a:r>
            <a:r>
              <a:rPr lang="en-US" altLang="zh-CN" b="1" dirty="0"/>
              <a:t>Web </a:t>
            </a:r>
            <a:r>
              <a:rPr lang="zh-CN" altLang="en-US" b="1" dirty="0"/>
              <a:t>开发者需要了解的新技术</a:t>
            </a:r>
            <a:endParaRPr lang="zh-CN" altLang="en-US" dirty="0"/>
          </a:p>
        </p:txBody>
      </p:sp>
      <p:sp>
        <p:nvSpPr>
          <p:cNvPr id="177154" name="内容占位符 2"/>
          <p:cNvSpPr>
            <a:spLocks noGrp="1"/>
          </p:cNvSpPr>
          <p:nvPr>
            <p:ph idx="4294967295"/>
          </p:nvPr>
        </p:nvSpPr>
        <p:spPr>
          <a:ln/>
        </p:spPr>
        <p:txBody>
          <a:bodyPr vert="horz" wrap="square" lIns="91440" tIns="45720" rIns="91440" bIns="45720" anchor="t" anchorCtr="0"/>
          <a:lstStyle/>
          <a:p>
            <a:pPr eaLnBrk="1" hangingPunct="1"/>
            <a:r>
              <a:rPr lang="en-US" altLang="zh-CN" b="1" dirty="0"/>
              <a:t>Font resizing with REMs</a:t>
            </a:r>
          </a:p>
          <a:p>
            <a:pPr eaLnBrk="1" hangingPunct="1"/>
            <a:r>
              <a:rPr lang="en-US" altLang="zh-CN" dirty="0"/>
              <a:t>CSS3 </a:t>
            </a:r>
            <a:r>
              <a:rPr lang="zh-CN" altLang="en-US" dirty="0"/>
              <a:t>引入新的字体尺寸单位 </a:t>
            </a:r>
            <a:r>
              <a:rPr lang="en-US" altLang="zh-CN" dirty="0"/>
              <a:t>rem (root rm)</a:t>
            </a:r>
          </a:p>
          <a:p>
            <a:pPr eaLnBrk="1" hangingPunct="1"/>
            <a:r>
              <a:rPr lang="en-US" altLang="zh-CN" dirty="0"/>
              <a:t>em </a:t>
            </a:r>
            <a:r>
              <a:rPr lang="zh-CN" altLang="en-US" dirty="0"/>
              <a:t>单位是相对于父节点的 </a:t>
            </a:r>
            <a:r>
              <a:rPr lang="en-US" altLang="zh-CN" dirty="0"/>
              <a:t>font-size </a:t>
            </a:r>
            <a:r>
              <a:rPr lang="zh-CN" altLang="en-US" dirty="0"/>
              <a:t>，会有一些组合的问题，而 </a:t>
            </a:r>
            <a:r>
              <a:rPr lang="en-US" altLang="zh-CN" dirty="0"/>
              <a:t>rem </a:t>
            </a:r>
            <a:r>
              <a:rPr lang="zh-CN" altLang="en-US" dirty="0"/>
              <a:t>是相对于根节点（或者是 </a:t>
            </a:r>
            <a:r>
              <a:rPr lang="en-US" altLang="zh-CN" dirty="0"/>
              <a:t>html </a:t>
            </a:r>
            <a:r>
              <a:rPr lang="zh-CN" altLang="en-US" dirty="0"/>
              <a:t>节点），意思就是说你可以在 </a:t>
            </a:r>
            <a:r>
              <a:rPr lang="en-US" altLang="zh-CN" dirty="0"/>
              <a:t>html </a:t>
            </a:r>
            <a:r>
              <a:rPr lang="zh-CN" altLang="en-US" dirty="0"/>
              <a:t>节点定义一个单独的字体大小，然后所有其他元素使用 </a:t>
            </a:r>
            <a:r>
              <a:rPr lang="en-US" altLang="zh-CN" dirty="0"/>
              <a:t>rem </a:t>
            </a:r>
            <a:r>
              <a:rPr lang="zh-CN" altLang="en-US" dirty="0"/>
              <a:t>相对于这个字体的百分比进行设置。</a:t>
            </a:r>
            <a:br>
              <a:rPr lang="zh-CN" altLang="en-US" dirty="0"/>
            </a:br>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标题 1"/>
          <p:cNvSpPr>
            <a:spLocks noGrp="1"/>
          </p:cNvSpPr>
          <p:nvPr>
            <p:ph type="title" idx="4294967295"/>
          </p:nvPr>
        </p:nvSpPr>
        <p:spPr>
          <a:ln/>
        </p:spPr>
        <p:txBody>
          <a:bodyPr vert="horz" wrap="square" lIns="91440" tIns="45720" rIns="91440" bIns="45720" anchor="ctr" anchorCtr="0"/>
          <a:lstStyle/>
          <a:p>
            <a:pPr eaLnBrk="1" hangingPunct="1"/>
            <a:r>
              <a:rPr lang="en-US" altLang="zh-CN" b="1" dirty="0"/>
              <a:t>7 </a:t>
            </a:r>
            <a:r>
              <a:rPr lang="zh-CN" altLang="en-US" b="1" dirty="0"/>
              <a:t>项 </a:t>
            </a:r>
            <a:r>
              <a:rPr lang="en-US" altLang="zh-CN" b="1" dirty="0"/>
              <a:t>Web </a:t>
            </a:r>
            <a:r>
              <a:rPr lang="zh-CN" altLang="en-US" b="1" dirty="0"/>
              <a:t>开发者需要了解的新技术</a:t>
            </a:r>
            <a:endParaRPr lang="zh-CN" altLang="en-US" dirty="0"/>
          </a:p>
        </p:txBody>
      </p:sp>
      <p:sp>
        <p:nvSpPr>
          <p:cNvPr id="178178" name="内容占位符 2"/>
          <p:cNvSpPr>
            <a:spLocks noGrp="1"/>
          </p:cNvSpPr>
          <p:nvPr>
            <p:ph idx="4294967295"/>
          </p:nvPr>
        </p:nvSpPr>
        <p:spPr>
          <a:ln/>
        </p:spPr>
        <p:txBody>
          <a:bodyPr vert="horz" wrap="square" lIns="91440" tIns="45720" rIns="91440" bIns="45720" anchor="t" anchorCtr="0"/>
          <a:lstStyle/>
          <a:p>
            <a:pPr eaLnBrk="1" hangingPunct="1"/>
            <a:r>
              <a:rPr lang="en-US" altLang="zh-CN" b="1" dirty="0"/>
              <a:t>Cache pages for offline usage</a:t>
            </a:r>
          </a:p>
          <a:p>
            <a:pPr eaLnBrk="1" hangingPunct="1"/>
            <a:r>
              <a:rPr lang="en-US" altLang="zh-CN" dirty="0"/>
              <a:t>HTML5 </a:t>
            </a:r>
            <a:r>
              <a:rPr lang="zh-CN" altLang="en-US" dirty="0"/>
              <a:t>引入了一个强大的特性：离线缓存。该特性可让你告诉浏览器缓存某些页面，使得用户可以在离线的情况下再次访问该页面。</a:t>
            </a:r>
          </a:p>
          <a:p>
            <a:pPr eaLnBrk="1" hangingPunct="1"/>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标题 1"/>
          <p:cNvSpPr>
            <a:spLocks noGrp="1"/>
          </p:cNvSpPr>
          <p:nvPr>
            <p:ph type="title" idx="4294967295"/>
          </p:nvPr>
        </p:nvSpPr>
        <p:spPr>
          <a:ln/>
        </p:spPr>
        <p:txBody>
          <a:bodyPr vert="horz" wrap="square" lIns="91440" tIns="45720" rIns="91440" bIns="45720" anchor="ctr" anchorCtr="0"/>
          <a:lstStyle/>
          <a:p>
            <a:pPr eaLnBrk="1" hangingPunct="1"/>
            <a:r>
              <a:rPr lang="en-US" altLang="zh-CN" b="1" dirty="0"/>
              <a:t>7 </a:t>
            </a:r>
            <a:r>
              <a:rPr lang="zh-CN" altLang="en-US" b="1" dirty="0"/>
              <a:t>项 </a:t>
            </a:r>
            <a:r>
              <a:rPr lang="en-US" altLang="zh-CN" b="1" dirty="0"/>
              <a:t>Web </a:t>
            </a:r>
            <a:r>
              <a:rPr lang="zh-CN" altLang="en-US" b="1" dirty="0"/>
              <a:t>开发者需要了解的新技术</a:t>
            </a:r>
            <a:endParaRPr lang="zh-CN" altLang="en-US" dirty="0"/>
          </a:p>
        </p:txBody>
      </p:sp>
      <p:sp>
        <p:nvSpPr>
          <p:cNvPr id="179202" name="内容占位符 2"/>
          <p:cNvSpPr>
            <a:spLocks noGrp="1"/>
          </p:cNvSpPr>
          <p:nvPr>
            <p:ph idx="4294967295"/>
          </p:nvPr>
        </p:nvSpPr>
        <p:spPr>
          <a:ln/>
        </p:spPr>
        <p:txBody>
          <a:bodyPr vert="horz" wrap="square" lIns="91440" tIns="45720" rIns="91440" bIns="45720" anchor="t" anchorCtr="0"/>
          <a:lstStyle/>
          <a:p>
            <a:pPr eaLnBrk="1" hangingPunct="1"/>
            <a:r>
              <a:rPr lang="en-US" altLang="zh-CN" b="1" dirty="0"/>
              <a:t>Server-side JavaScript</a:t>
            </a:r>
          </a:p>
          <a:p>
            <a:pPr eaLnBrk="1" hangingPunct="1"/>
            <a:r>
              <a:rPr lang="en-US" altLang="zh-CN" dirty="0"/>
              <a:t>JavaScript </a:t>
            </a:r>
            <a:r>
              <a:rPr lang="zh-CN" altLang="en-US" dirty="0"/>
              <a:t>现在已经是非常流行的</a:t>
            </a:r>
            <a:r>
              <a:rPr lang="en-US" altLang="zh-CN" dirty="0"/>
              <a:t>Web</a:t>
            </a:r>
            <a:r>
              <a:rPr lang="zh-CN" altLang="en-US" dirty="0"/>
              <a:t>客户端编程语言了，但</a:t>
            </a:r>
            <a:r>
              <a:rPr lang="en-US" altLang="zh-CN" dirty="0"/>
              <a:t>JavaScript</a:t>
            </a:r>
            <a:r>
              <a:rPr lang="zh-CN" altLang="en-US" dirty="0"/>
              <a:t>也越来越多的出现在服务器端了</a:t>
            </a:r>
            <a:r>
              <a:rPr lang="en-US" altLang="zh-CN" dirty="0"/>
              <a:t>.</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17410" name="Rectangle 3"/>
          <p:cNvSpPr>
            <a:spLocks noGrp="1"/>
          </p:cNvSpPr>
          <p:nvPr>
            <p:ph idx="1"/>
          </p:nvPr>
        </p:nvSpPr>
        <p:spPr>
          <a:xfrm>
            <a:off x="179388" y="981075"/>
            <a:ext cx="8785225" cy="5616575"/>
          </a:xfrm>
          <a:ln/>
        </p:spPr>
        <p:txBody>
          <a:bodyPr vert="horz" wrap="square" lIns="91440" tIns="45720" rIns="91440" bIns="45720" anchor="t" anchorCtr="0"/>
          <a:lstStyle/>
          <a:p>
            <a:pPr marL="457200" indent="-457200" eaLnBrk="1" hangingPunct="1">
              <a:lnSpc>
                <a:spcPct val="80000"/>
              </a:lnSpc>
            </a:pPr>
            <a:r>
              <a:rPr lang="en-US" altLang="zh-CN" sz="2800" b="1" dirty="0"/>
              <a:t>4.1.4 HTML</a:t>
            </a:r>
            <a:r>
              <a:rPr lang="zh-CN" altLang="en-US" sz="2800" b="1" dirty="0"/>
              <a:t>的</a:t>
            </a:r>
            <a:r>
              <a:rPr lang="zh-CN" altLang="en-US" sz="2800" b="1" dirty="0">
                <a:solidFill>
                  <a:srgbClr val="C00000"/>
                </a:solidFill>
              </a:rPr>
              <a:t>文本级</a:t>
            </a:r>
            <a:r>
              <a:rPr lang="zh-CN" altLang="en-US" sz="2800" b="1" dirty="0"/>
              <a:t>标记元素</a:t>
            </a:r>
            <a:endParaRPr lang="zh-CN" altLang="en-US" sz="2800" dirty="0"/>
          </a:p>
          <a:p>
            <a:pPr marL="838200" lvl="1" indent="-381000" eaLnBrk="1" hangingPunct="1">
              <a:lnSpc>
                <a:spcPct val="80000"/>
              </a:lnSpc>
            </a:pPr>
            <a:r>
              <a:rPr lang="zh-CN" altLang="en-US" sz="2800" b="1" dirty="0">
                <a:latin typeface="宋体" panose="02010600030101010101" pitchFamily="2" charset="-122"/>
              </a:rPr>
              <a:t>锚点（</a:t>
            </a:r>
            <a:r>
              <a:rPr lang="en-US" altLang="zh-CN" sz="2800" b="1" dirty="0">
                <a:latin typeface="宋体" panose="02010600030101010101" pitchFamily="2" charset="-122"/>
              </a:rPr>
              <a:t>anchor</a:t>
            </a:r>
            <a:r>
              <a:rPr lang="zh-CN" altLang="en-US" sz="2800" b="1" dirty="0">
                <a:latin typeface="宋体" panose="02010600030101010101" pitchFamily="2" charset="-122"/>
              </a:rPr>
              <a:t>）标签</a:t>
            </a:r>
            <a:r>
              <a:rPr lang="en-US" altLang="zh-CN" sz="2800" b="1" dirty="0"/>
              <a:t>&lt;a&gt;…..&lt;/a&gt;</a:t>
            </a:r>
            <a:endParaRPr lang="zh-CN" altLang="en-US" sz="2800" b="1" dirty="0"/>
          </a:p>
          <a:p>
            <a:pPr marL="1257300" lvl="2" indent="-342900" eaLnBrk="1" hangingPunct="1">
              <a:lnSpc>
                <a:spcPct val="80000"/>
              </a:lnSpc>
            </a:pPr>
            <a:r>
              <a:rPr lang="zh-CN" altLang="en-US" sz="2400" b="1" dirty="0">
                <a:latin typeface="宋体" panose="02010600030101010101" pitchFamily="2" charset="-122"/>
              </a:rPr>
              <a:t>锚点（</a:t>
            </a:r>
            <a:r>
              <a:rPr lang="en-US" altLang="zh-CN" sz="2400" b="1" dirty="0">
                <a:latin typeface="宋体" panose="02010600030101010101" pitchFamily="2" charset="-122"/>
              </a:rPr>
              <a:t>anchor</a:t>
            </a:r>
            <a:r>
              <a:rPr lang="zh-CN" altLang="en-US" sz="2400" b="1" dirty="0">
                <a:latin typeface="宋体" panose="02010600030101010101" pitchFamily="2" charset="-122"/>
              </a:rPr>
              <a:t>）标签由</a:t>
            </a:r>
            <a:r>
              <a:rPr lang="en-US" altLang="zh-CN" sz="2400" b="1" dirty="0"/>
              <a:t>&lt;a&gt;</a:t>
            </a:r>
            <a:r>
              <a:rPr lang="zh-CN" altLang="en-US" sz="2400" b="1" dirty="0"/>
              <a:t>定义，它在网页上建立超文本链接。</a:t>
            </a:r>
            <a:endParaRPr lang="en-US" altLang="zh-CN" sz="2400" b="1" dirty="0"/>
          </a:p>
          <a:p>
            <a:pPr marL="1257300" lvl="2" indent="-342900" eaLnBrk="1" hangingPunct="1">
              <a:lnSpc>
                <a:spcPct val="80000"/>
              </a:lnSpc>
            </a:pPr>
            <a:r>
              <a:rPr lang="zh-CN" altLang="en-US" sz="2400" b="1" dirty="0"/>
              <a:t>例：</a:t>
            </a:r>
          </a:p>
          <a:p>
            <a:pPr marL="1257300" lvl="2" indent="-342900" eaLnBrk="1" hangingPunct="1">
              <a:lnSpc>
                <a:spcPct val="80000"/>
              </a:lnSpc>
              <a:buNone/>
            </a:pPr>
            <a:r>
              <a:rPr lang="en-US" altLang="zh-CN" sz="2400" b="1" dirty="0"/>
              <a:t>&lt;A HREF=“URL”  target=</a:t>
            </a:r>
            <a:r>
              <a:rPr lang="zh-CN" altLang="en-US" sz="2400" b="1" dirty="0"/>
              <a:t>“打开窗口的方式”</a:t>
            </a:r>
            <a:r>
              <a:rPr lang="en-US" altLang="zh-CN" sz="2400" b="1" dirty="0"/>
              <a:t>&gt; </a:t>
            </a:r>
            <a:r>
              <a:rPr lang="zh-CN" altLang="en-US" sz="2400" b="1" dirty="0"/>
              <a:t>热点</a:t>
            </a:r>
            <a:r>
              <a:rPr lang="en-US" altLang="zh-CN" sz="2400" b="1" dirty="0"/>
              <a:t>&lt;/A&gt; </a:t>
            </a:r>
          </a:p>
          <a:p>
            <a:pPr marL="1257300" lvl="2" indent="-342900" eaLnBrk="1" hangingPunct="1">
              <a:lnSpc>
                <a:spcPct val="80000"/>
              </a:lnSpc>
            </a:pPr>
            <a:r>
              <a:rPr lang="en-US" altLang="zh-CN" sz="2400" b="1" dirty="0"/>
              <a:t>HREF</a:t>
            </a:r>
            <a:r>
              <a:rPr lang="zh-CN" altLang="en-US" sz="2400" b="1" dirty="0"/>
              <a:t>属性为超文本引用，它的值为一个</a:t>
            </a:r>
            <a:r>
              <a:rPr lang="en-US" altLang="zh-CN" sz="2400" b="1" dirty="0"/>
              <a:t>URL</a:t>
            </a:r>
            <a:r>
              <a:rPr lang="zh-CN" altLang="en-US" sz="2400" b="1" dirty="0"/>
              <a:t>，是目标资源的有效地址。</a:t>
            </a:r>
            <a:r>
              <a:rPr lang="en-US" altLang="zh-CN" sz="2400" b="1" dirty="0"/>
              <a:t> Target</a:t>
            </a:r>
            <a:r>
              <a:rPr lang="zh-CN" altLang="en-US" sz="2400" b="1" dirty="0"/>
              <a:t>属性设定链接被单击后所要开始窗口的方式。可选值为</a:t>
            </a:r>
            <a:r>
              <a:rPr lang="en-US" altLang="zh-CN" sz="2400" b="1" dirty="0"/>
              <a:t>—blank</a:t>
            </a:r>
            <a:r>
              <a:rPr lang="zh-CN" altLang="en-US" sz="2400" b="1" dirty="0"/>
              <a:t>，</a:t>
            </a:r>
            <a:r>
              <a:rPr lang="en-US" altLang="zh-CN" sz="2400" b="1" dirty="0"/>
              <a:t> — parent  </a:t>
            </a:r>
            <a:r>
              <a:rPr lang="zh-CN" altLang="en-US" sz="2400" b="1" dirty="0"/>
              <a:t>等。</a:t>
            </a:r>
            <a:endParaRPr lang="zh-CN" altLang="en-US" sz="2400" b="1" dirty="0">
              <a:latin typeface="宋体" panose="02010600030101010101" pitchFamily="2" charset="-122"/>
              <a:ea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标题 1"/>
          <p:cNvSpPr>
            <a:spLocks noGrp="1"/>
          </p:cNvSpPr>
          <p:nvPr>
            <p:ph type="title" idx="4294967295"/>
          </p:nvPr>
        </p:nvSpPr>
        <p:spPr>
          <a:ln/>
        </p:spPr>
        <p:txBody>
          <a:bodyPr vert="horz" wrap="square" lIns="91440" tIns="45720" rIns="91440" bIns="45720" anchor="ctr" anchorCtr="0"/>
          <a:lstStyle/>
          <a:p>
            <a:pPr eaLnBrk="1" hangingPunct="1"/>
            <a:r>
              <a:rPr lang="en-US" altLang="zh-CN" b="1" dirty="0"/>
              <a:t>7 </a:t>
            </a:r>
            <a:r>
              <a:rPr lang="zh-CN" altLang="en-US" b="1" dirty="0"/>
              <a:t>项 </a:t>
            </a:r>
            <a:r>
              <a:rPr lang="en-US" altLang="zh-CN" b="1" dirty="0"/>
              <a:t>Web </a:t>
            </a:r>
            <a:r>
              <a:rPr lang="zh-CN" altLang="en-US" b="1" dirty="0"/>
              <a:t>开发者需要了解的新技术</a:t>
            </a:r>
            <a:endParaRPr lang="zh-CN" altLang="en-US" dirty="0"/>
          </a:p>
        </p:txBody>
      </p:sp>
      <p:sp>
        <p:nvSpPr>
          <p:cNvPr id="180226" name="内容占位符 2"/>
          <p:cNvSpPr>
            <a:spLocks noGrp="1"/>
          </p:cNvSpPr>
          <p:nvPr>
            <p:ph idx="4294967295"/>
          </p:nvPr>
        </p:nvSpPr>
        <p:spPr>
          <a:ln/>
        </p:spPr>
        <p:txBody>
          <a:bodyPr vert="horz" wrap="square" lIns="91440" tIns="45720" rIns="91440" bIns="45720" anchor="t" anchorCtr="0"/>
          <a:lstStyle/>
          <a:p>
            <a:pPr eaLnBrk="1" hangingPunct="1"/>
            <a:r>
              <a:rPr lang="en-US" altLang="zh-CN" b="1" dirty="0"/>
              <a:t>HTML5 drag &amp; drop</a:t>
            </a:r>
          </a:p>
          <a:p>
            <a:pPr eaLnBrk="1" hangingPunct="1"/>
            <a:r>
              <a:rPr lang="en-US" altLang="zh-CN" dirty="0"/>
              <a:t>HTML5 </a:t>
            </a:r>
            <a:r>
              <a:rPr lang="zh-CN" altLang="en-US" dirty="0"/>
              <a:t>让网页上的拖放变得非常简单，我们只需要简单的定义 </a:t>
            </a:r>
            <a:r>
              <a:rPr lang="en-US" altLang="zh-CN" dirty="0"/>
              <a:t>draggable="true" </a:t>
            </a:r>
            <a:r>
              <a:rPr lang="zh-CN" altLang="en-US" dirty="0"/>
              <a:t>属性即可，</a:t>
            </a:r>
          </a:p>
          <a:p>
            <a:pPr eaLnBrk="1" hangingPunct="1"/>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标题 1"/>
          <p:cNvSpPr>
            <a:spLocks noGrp="1"/>
          </p:cNvSpPr>
          <p:nvPr>
            <p:ph type="title" idx="4294967295"/>
          </p:nvPr>
        </p:nvSpPr>
        <p:spPr>
          <a:ln/>
        </p:spPr>
        <p:txBody>
          <a:bodyPr vert="horz" wrap="square" lIns="91440" tIns="45720" rIns="91440" bIns="45720" anchor="ctr" anchorCtr="0"/>
          <a:lstStyle/>
          <a:p>
            <a:pPr eaLnBrk="1" hangingPunct="1"/>
            <a:r>
              <a:rPr lang="en-US" altLang="zh-CN" b="1" dirty="0"/>
              <a:t>7 </a:t>
            </a:r>
            <a:r>
              <a:rPr lang="zh-CN" altLang="en-US" b="1" dirty="0"/>
              <a:t>项 </a:t>
            </a:r>
            <a:r>
              <a:rPr lang="en-US" altLang="zh-CN" b="1" dirty="0"/>
              <a:t>Web </a:t>
            </a:r>
            <a:r>
              <a:rPr lang="zh-CN" altLang="en-US" b="1" dirty="0"/>
              <a:t>开发者需要了解的新技术</a:t>
            </a:r>
            <a:endParaRPr lang="zh-CN" altLang="en-US" dirty="0"/>
          </a:p>
        </p:txBody>
      </p:sp>
      <p:sp>
        <p:nvSpPr>
          <p:cNvPr id="181250" name="内容占位符 2"/>
          <p:cNvSpPr>
            <a:spLocks noGrp="1"/>
          </p:cNvSpPr>
          <p:nvPr>
            <p:ph idx="4294967295"/>
          </p:nvPr>
        </p:nvSpPr>
        <p:spPr>
          <a:ln/>
        </p:spPr>
        <p:txBody>
          <a:bodyPr vert="horz" wrap="square" lIns="91440" tIns="45720" rIns="91440" bIns="45720" anchor="t" anchorCtr="0"/>
          <a:lstStyle/>
          <a:p>
            <a:pPr eaLnBrk="1" hangingPunct="1"/>
            <a:r>
              <a:rPr lang="en-US" altLang="zh-CN" b="1" dirty="0"/>
              <a:t>Forms, the HTML5 way</a:t>
            </a:r>
          </a:p>
          <a:p>
            <a:pPr eaLnBrk="1" hangingPunct="1"/>
            <a:r>
              <a:rPr lang="en-US" altLang="zh-CN" dirty="0"/>
              <a:t>HTML5 </a:t>
            </a:r>
            <a:r>
              <a:rPr lang="zh-CN" altLang="en-US" dirty="0"/>
              <a:t>规范在表单定义方面引入很多新特性，包含很多新的表单组件，例如日期选择、数字调整、使用正则表达式对输入框进行验证等等（</a:t>
            </a:r>
            <a:r>
              <a:rPr lang="en-US" altLang="zh-CN" dirty="0"/>
              <a:t>email</a:t>
            </a:r>
            <a:r>
              <a:rPr lang="zh-CN" altLang="en-US" dirty="0"/>
              <a:t>、</a:t>
            </a:r>
            <a:r>
              <a:rPr lang="en-US" altLang="zh-CN" dirty="0"/>
              <a:t>tel</a:t>
            </a:r>
            <a:r>
              <a:rPr lang="zh-CN" altLang="en-US" dirty="0"/>
              <a:t>、</a:t>
            </a:r>
            <a:r>
              <a:rPr lang="en-US" altLang="zh-CN" dirty="0"/>
              <a:t>link</a:t>
            </a:r>
            <a:r>
              <a:rPr lang="zh-CN" altLang="en-US" dirty="0"/>
              <a:t>）</a:t>
            </a:r>
          </a:p>
          <a:p>
            <a:pPr eaLnBrk="1" hangingPunct="1"/>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标题 1"/>
          <p:cNvSpPr>
            <a:spLocks noGrp="1"/>
          </p:cNvSpPr>
          <p:nvPr>
            <p:ph type="title" idx="4294967295"/>
          </p:nvPr>
        </p:nvSpPr>
        <p:spPr>
          <a:ln/>
        </p:spPr>
        <p:txBody>
          <a:bodyPr vert="horz" wrap="square" lIns="91440" tIns="45720" rIns="91440" bIns="45720" anchor="ctr" anchorCtr="0"/>
          <a:lstStyle/>
          <a:p>
            <a:pPr eaLnBrk="1" hangingPunct="1"/>
            <a:r>
              <a:rPr lang="en-US" altLang="zh-CN" b="1" dirty="0"/>
              <a:t>7 </a:t>
            </a:r>
            <a:r>
              <a:rPr lang="zh-CN" altLang="en-US" b="1" dirty="0"/>
              <a:t>项 </a:t>
            </a:r>
            <a:r>
              <a:rPr lang="en-US" altLang="zh-CN" b="1" dirty="0"/>
              <a:t>Web </a:t>
            </a:r>
            <a:r>
              <a:rPr lang="zh-CN" altLang="en-US" b="1" dirty="0"/>
              <a:t>开发者需要了解的新技术</a:t>
            </a:r>
            <a:endParaRPr lang="zh-CN" altLang="en-US" dirty="0"/>
          </a:p>
        </p:txBody>
      </p:sp>
      <p:sp>
        <p:nvSpPr>
          <p:cNvPr id="182274" name="内容占位符 2"/>
          <p:cNvSpPr>
            <a:spLocks noGrp="1"/>
          </p:cNvSpPr>
          <p:nvPr>
            <p:ph idx="4294967295"/>
          </p:nvPr>
        </p:nvSpPr>
        <p:spPr>
          <a:ln/>
        </p:spPr>
        <p:txBody>
          <a:bodyPr vert="horz" wrap="square" lIns="91440" tIns="45720" rIns="91440" bIns="45720" anchor="t" anchorCtr="0"/>
          <a:lstStyle/>
          <a:p>
            <a:pPr eaLnBrk="1" hangingPunct="1"/>
            <a:r>
              <a:rPr lang="en-US" altLang="zh-CN" b="1" dirty="0"/>
              <a:t>CSS animations</a:t>
            </a:r>
          </a:p>
          <a:p>
            <a:pPr eaLnBrk="1" hangingPunct="1"/>
            <a:r>
              <a:rPr lang="zh-CN" altLang="en-US" dirty="0"/>
              <a:t>很多现在的浏览器都支持 </a:t>
            </a:r>
            <a:r>
              <a:rPr lang="en-US" altLang="zh-CN" dirty="0"/>
              <a:t>CSS </a:t>
            </a:r>
            <a:r>
              <a:rPr lang="zh-CN" altLang="en-US" dirty="0"/>
              <a:t>动画，是的，</a:t>
            </a:r>
            <a:r>
              <a:rPr lang="en-US" altLang="zh-CN" dirty="0"/>
              <a:t>CSS </a:t>
            </a:r>
            <a:r>
              <a:rPr lang="zh-CN" altLang="en-US" dirty="0"/>
              <a:t>已经允许你创建一些简单的动画，而无需 </a:t>
            </a:r>
            <a:r>
              <a:rPr lang="en-US" altLang="zh-CN" dirty="0"/>
              <a:t>JavaScript </a:t>
            </a:r>
            <a:r>
              <a:rPr lang="zh-CN" altLang="en-US" dirty="0"/>
              <a:t>的支持。</a:t>
            </a:r>
          </a:p>
          <a:p>
            <a:pPr eaLnBrk="1" hangingPunct="1"/>
            <a:endParaRPr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标题 1"/>
          <p:cNvSpPr>
            <a:spLocks noGrp="1"/>
          </p:cNvSpPr>
          <p:nvPr>
            <p:ph type="title" idx="4294967295"/>
          </p:nvPr>
        </p:nvSpPr>
        <p:spPr>
          <a:ln/>
        </p:spPr>
        <p:txBody>
          <a:bodyPr vert="horz" wrap="square" lIns="91440" tIns="45720" rIns="91440" bIns="45720" anchor="ctr" anchorCtr="0"/>
          <a:lstStyle/>
          <a:p>
            <a:pPr eaLnBrk="1" hangingPunct="1"/>
            <a:r>
              <a:rPr lang="en-US" altLang="zh-CN" dirty="0"/>
              <a:t>30</a:t>
            </a:r>
            <a:r>
              <a:rPr lang="zh-CN" altLang="en-US" dirty="0"/>
              <a:t>几个</a:t>
            </a:r>
            <a:r>
              <a:rPr lang="en-US" altLang="zh-CN" dirty="0"/>
              <a:t>HTML5</a:t>
            </a:r>
            <a:r>
              <a:rPr lang="zh-CN" altLang="en-US" dirty="0"/>
              <a:t>经典动画应用</a:t>
            </a:r>
          </a:p>
        </p:txBody>
      </p:sp>
      <p:sp>
        <p:nvSpPr>
          <p:cNvPr id="183298" name="内容占位符 2"/>
          <p:cNvSpPr>
            <a:spLocks noGrp="1"/>
          </p:cNvSpPr>
          <p:nvPr>
            <p:ph idx="4294967295"/>
          </p:nvPr>
        </p:nvSpPr>
        <p:spPr>
          <a:ln/>
        </p:spPr>
        <p:txBody>
          <a:bodyPr vert="horz" wrap="square" lIns="91440" tIns="45720" rIns="91440" bIns="45720" anchor="t" anchorCtr="0"/>
          <a:lstStyle/>
          <a:p>
            <a:pPr eaLnBrk="1" hangingPunct="1"/>
            <a:r>
              <a:rPr lang="en-US" altLang="zh-CN" dirty="0"/>
              <a:t>http://www.html5tricks.com/30-more-html5-apps.html</a:t>
            </a:r>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2944E2F-2EB2-7E43-833D-1CB336444426}"/>
              </a:ext>
            </a:extLst>
          </p:cNvPr>
          <p:cNvSpPr txBox="1"/>
          <p:nvPr/>
        </p:nvSpPr>
        <p:spPr>
          <a:xfrm>
            <a:off x="1619672" y="404664"/>
            <a:ext cx="2751074" cy="584775"/>
          </a:xfrm>
          <a:prstGeom prst="rect">
            <a:avLst/>
          </a:prstGeom>
          <a:noFill/>
        </p:spPr>
        <p:txBody>
          <a:bodyPr wrap="none" rtlCol="0">
            <a:spAutoFit/>
          </a:bodyPr>
          <a:lstStyle/>
          <a:p>
            <a:r>
              <a:rPr lang="en-US" altLang="zh-CN" sz="3200" b="1" dirty="0">
                <a:solidFill>
                  <a:srgbClr val="3077B5"/>
                </a:solidFill>
                <a:latin typeface="汉仪雅酷黑 65W" panose="020B0604020202020204" charset="-122"/>
                <a:ea typeface="汉仪雅酷黑 65W" panose="020B0604020202020204" charset="-122"/>
              </a:rPr>
              <a:t>CSS Guidebook</a:t>
            </a:r>
            <a:endParaRPr kumimoji="1" lang="zh-CN" altLang="en-US" dirty="0"/>
          </a:p>
        </p:txBody>
      </p:sp>
      <p:sp>
        <p:nvSpPr>
          <p:cNvPr id="4" name="文本框 3">
            <a:extLst>
              <a:ext uri="{FF2B5EF4-FFF2-40B4-BE49-F238E27FC236}">
                <a16:creationId xmlns:a16="http://schemas.microsoft.com/office/drawing/2014/main" id="{D6B9F2BD-D100-6348-A81D-6F876D095ED3}"/>
              </a:ext>
            </a:extLst>
          </p:cNvPr>
          <p:cNvSpPr txBox="1"/>
          <p:nvPr/>
        </p:nvSpPr>
        <p:spPr>
          <a:xfrm>
            <a:off x="709208" y="1166842"/>
            <a:ext cx="8111263" cy="3046988"/>
          </a:xfrm>
          <a:prstGeom prst="rect">
            <a:avLst/>
          </a:prstGeom>
          <a:noFill/>
        </p:spPr>
        <p:txBody>
          <a:bodyPr wrap="square">
            <a:spAutoFit/>
          </a:bodyPr>
          <a:lstStyle/>
          <a:p>
            <a:pPr marL="457200" indent="-457200">
              <a:buFont typeface="Arial" panose="020B0604020202020204" pitchFamily="34" charset="0"/>
              <a:buChar char="•"/>
            </a:pPr>
            <a:r>
              <a:rPr kumimoji="1" lang="zh-CN" altLang="en-US" dirty="0"/>
              <a:t>响应式布局 </a:t>
            </a:r>
            <a:r>
              <a:rPr kumimoji="1" lang="en-US" altLang="zh-CN" dirty="0">
                <a:hlinkClick r:id="rId2"/>
              </a:rPr>
              <a:t>https://juejin.cn/post/6844903814332432397</a:t>
            </a:r>
            <a:endParaRPr kumimoji="1" lang="en-US" altLang="zh-CN" dirty="0"/>
          </a:p>
          <a:p>
            <a:pPr marL="457200" indent="-457200">
              <a:buFont typeface="Arial" panose="020B0604020202020204" pitchFamily="34" charset="0"/>
              <a:buChar char="•"/>
            </a:pPr>
            <a:r>
              <a:rPr kumimoji="1" lang="zh-CN" altLang="en-US" dirty="0"/>
              <a:t>盒模型：</a:t>
            </a:r>
            <a:r>
              <a:rPr kumimoji="1" lang="en-US" altLang="zh-CN" dirty="0">
                <a:hlinkClick r:id="rId3"/>
              </a:rPr>
              <a:t>https://tsejx.github.io/css-guidebook/layout/box-model</a:t>
            </a:r>
            <a:endParaRPr kumimoji="1" lang="en-US" altLang="zh-CN" dirty="0"/>
          </a:p>
          <a:p>
            <a:pPr marL="457200" indent="-457200">
              <a:buFont typeface="Arial" panose="020B0604020202020204" pitchFamily="34" charset="0"/>
              <a:buChar char="•"/>
            </a:pPr>
            <a:r>
              <a:rPr kumimoji="1" lang="en-US" altLang="zh-CN" dirty="0"/>
              <a:t>Tailwind</a:t>
            </a:r>
            <a:r>
              <a:rPr kumimoji="1" lang="zh-CN" altLang="en-US" dirty="0"/>
              <a:t> </a:t>
            </a:r>
            <a:r>
              <a:rPr kumimoji="1" lang="en-US" altLang="zh-CN" dirty="0"/>
              <a:t>CSS</a:t>
            </a:r>
            <a:endParaRPr kumimoji="1" lang="zh-CN" altLang="en-US" dirty="0"/>
          </a:p>
        </p:txBody>
      </p:sp>
    </p:spTree>
    <p:extLst>
      <p:ext uri="{BB962C8B-B14F-4D97-AF65-F5344CB8AC3E}">
        <p14:creationId xmlns:p14="http://schemas.microsoft.com/office/powerpoint/2010/main" val="32541005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p:cNvSpPr>
          <p:nvPr>
            <p:ph type="title"/>
          </p:nvPr>
        </p:nvSpPr>
        <p:spPr>
          <a:ln/>
        </p:spPr>
        <p:txBody>
          <a:bodyPr vert="horz" wrap="square" lIns="91440" tIns="45720" rIns="91440" bIns="45720" anchor="ctr" anchorCtr="0"/>
          <a:lstStyle/>
          <a:p>
            <a:pPr eaLnBrk="1" hangingPunct="1"/>
            <a:r>
              <a:rPr lang="zh-CN" altLang="en-US" dirty="0"/>
              <a:t>练  习</a:t>
            </a:r>
          </a:p>
        </p:txBody>
      </p:sp>
      <p:sp>
        <p:nvSpPr>
          <p:cNvPr id="184322" name="Rectangle 3"/>
          <p:cNvSpPr>
            <a:spLocks noGrp="1"/>
          </p:cNvSpPr>
          <p:nvPr>
            <p:ph idx="1"/>
          </p:nvPr>
        </p:nvSpPr>
        <p:spPr>
          <a:ln/>
        </p:spPr>
        <p:txBody>
          <a:bodyPr vert="horz" wrap="square" lIns="91440" tIns="45720" rIns="91440" bIns="45720" anchor="t" anchorCtr="0"/>
          <a:lstStyle/>
          <a:p>
            <a:pPr eaLnBrk="1" hangingPunct="1"/>
            <a:r>
              <a:rPr lang="en-US" altLang="zh-CN" dirty="0"/>
              <a:t>1. </a:t>
            </a:r>
            <a:r>
              <a:rPr lang="zh-CN" altLang="en-US" dirty="0"/>
              <a:t>名词解释</a:t>
            </a:r>
          </a:p>
          <a:p>
            <a:pPr lvl="1" eaLnBrk="1" hangingPunct="1"/>
            <a:r>
              <a:rPr lang="en-US" altLang="zh-CN" dirty="0">
                <a:solidFill>
                  <a:srgbClr val="CC0000"/>
                </a:solidFill>
              </a:rPr>
              <a:t>HTML</a:t>
            </a:r>
          </a:p>
          <a:p>
            <a:pPr lvl="1" eaLnBrk="1" hangingPunct="1"/>
            <a:r>
              <a:rPr lang="en-US" altLang="zh-CN" dirty="0">
                <a:solidFill>
                  <a:srgbClr val="0000FF"/>
                </a:solidFill>
              </a:rPr>
              <a:t>CSS</a:t>
            </a:r>
          </a:p>
          <a:p>
            <a:pPr eaLnBrk="1" hangingPunct="1"/>
            <a:r>
              <a:rPr lang="en-US" altLang="zh-CN" dirty="0"/>
              <a:t>2. </a:t>
            </a:r>
            <a:r>
              <a:rPr lang="zh-CN" altLang="en-US" dirty="0"/>
              <a:t>利用</a:t>
            </a:r>
            <a:r>
              <a:rPr lang="en-US" altLang="zh-CN" dirty="0"/>
              <a:t>HTML</a:t>
            </a:r>
            <a:r>
              <a:rPr lang="zh-CN" altLang="en-US" dirty="0"/>
              <a:t>创建一个静态网站。</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WordArt 2"/>
          <p:cNvSpPr>
            <a:spLocks noTextEdit="1"/>
          </p:cNvSpPr>
          <p:nvPr/>
        </p:nvSpPr>
        <p:spPr>
          <a:xfrm>
            <a:off x="3779838" y="2708275"/>
            <a:ext cx="3384550" cy="1100138"/>
          </a:xfrm>
          <a:prstGeom prst="rect">
            <a:avLst/>
          </a:prstGeom>
        </p:spPr>
        <p:txBody>
          <a:bodyPr wrap="none" fromWordArt="1">
            <a:prstTxWarp prst="textPlain">
              <a:avLst>
                <a:gd name="adj" fmla="val 50000"/>
              </a:avLst>
            </a:prstTxWarp>
            <a:normAutofit/>
          </a:bodyPr>
          <a:lstStyle/>
          <a:p>
            <a:pPr algn="ctr"/>
            <a:r>
              <a:rPr lang="zh-CN" altLang="en-US" sz="3600">
                <a:ln w="19050" cap="sq" cmpd="sng">
                  <a:solidFill>
                    <a:srgbClr val="99CCFF"/>
                  </a:solidFill>
                  <a:prstDash val="solid"/>
                  <a:miter/>
                  <a:headEnd type="none" w="sm" len="sm"/>
                  <a:tailEnd type="none" w="sm" len="sm"/>
                </a:ln>
                <a:solidFill>
                  <a:srgbClr val="0066CC"/>
                </a:solidFill>
                <a:effectLst>
                  <a:outerShdw dist="35921" dir="2699999" algn="ctr" rotWithShape="0">
                    <a:srgbClr val="990000"/>
                  </a:outerShdw>
                </a:effectLst>
                <a:latin typeface="华文行楷" charset="0"/>
                <a:ea typeface="华文行楷" charset="0"/>
              </a:rPr>
              <a:t>谢谢！</a:t>
            </a:r>
          </a:p>
        </p:txBody>
      </p:sp>
      <p:graphicFrame>
        <p:nvGraphicFramePr>
          <p:cNvPr id="185346" name="Object 3"/>
          <p:cNvGraphicFramePr>
            <a:graphicFrameLocks noChangeAspect="1"/>
          </p:cNvGraphicFramePr>
          <p:nvPr/>
        </p:nvGraphicFramePr>
        <p:xfrm>
          <a:off x="584200" y="2060575"/>
          <a:ext cx="4419600" cy="3781425"/>
        </p:xfrm>
        <a:graphic>
          <a:graphicData uri="http://schemas.openxmlformats.org/presentationml/2006/ole">
            <mc:AlternateContent xmlns:mc="http://schemas.openxmlformats.org/markup-compatibility/2006">
              <mc:Choice xmlns:v="urn:schemas-microsoft-com:vml" Requires="v">
                <p:oleObj spid="_x0000_s3078" r:id="rId4" imgW="685800" imgH="586740" progId="MS_ClipArt_Gallery.2">
                  <p:embed/>
                </p:oleObj>
              </mc:Choice>
              <mc:Fallback>
                <p:oleObj r:id="rId4" imgW="685800" imgH="586740" progId="MS_ClipArt_Gallery.2">
                  <p:embed/>
                  <p:pic>
                    <p:nvPicPr>
                      <p:cNvPr id="0" name="图片 3075"/>
                      <p:cNvPicPr/>
                      <p:nvPr/>
                    </p:nvPicPr>
                    <p:blipFill>
                      <a:blip r:embed="rId5"/>
                      <a:stretch>
                        <a:fillRect/>
                      </a:stretch>
                    </p:blipFill>
                    <p:spPr>
                      <a:xfrm>
                        <a:off x="584200" y="2060575"/>
                        <a:ext cx="4419600" cy="37814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strVal val="(6*min(max(#ppt_w*#ppt_h,.3),1)-7.4)/-.7*#ppt_w"/>
                                          </p:val>
                                        </p:tav>
                                        <p:tav tm="100000">
                                          <p:val>
                                            <p:strVal val="#ppt_w"/>
                                          </p:val>
                                        </p:tav>
                                      </p:tavLst>
                                    </p:anim>
                                    <p:anim calcmode="lin" valueType="num">
                                      <p:cBhvr>
                                        <p:cTn id="8" dur="500" fill="hold"/>
                                        <p:tgtEl>
                                          <p:spTgt spid="1027"/>
                                        </p:tgtEl>
                                        <p:attrNameLst>
                                          <p:attrName>ppt_h</p:attrName>
                                        </p:attrNameLst>
                                      </p:cBhvr>
                                      <p:tavLst>
                                        <p:tav tm="0">
                                          <p:val>
                                            <p:strVal val="(6*min(max(#ppt_w*#ppt_h,.3),1)-7.4)/-.7*#ppt_h"/>
                                          </p:val>
                                        </p:tav>
                                        <p:tav tm="100000">
                                          <p:val>
                                            <p:strVal val="#ppt_h"/>
                                          </p:val>
                                        </p:tav>
                                      </p:tavLst>
                                    </p:anim>
                                    <p:anim calcmode="lin" valueType="num">
                                      <p:cBhvr>
                                        <p:cTn id="9" dur="500" fill="hold"/>
                                        <p:tgtEl>
                                          <p:spTgt spid="1027"/>
                                        </p:tgtEl>
                                        <p:attrNameLst>
                                          <p:attrName>ppt_x</p:attrName>
                                        </p:attrNameLst>
                                      </p:cBhvr>
                                      <p:tavLst>
                                        <p:tav tm="0">
                                          <p:val>
                                            <p:fltVal val="0.5"/>
                                          </p:val>
                                        </p:tav>
                                        <p:tav tm="100000">
                                          <p:val>
                                            <p:strVal val="#ppt_x"/>
                                          </p:val>
                                        </p:tav>
                                      </p:tavLst>
                                    </p:anim>
                                    <p:anim calcmode="lin" valueType="num">
                                      <p:cBhvr>
                                        <p:cTn id="10" dur="500" fill="hold"/>
                                        <p:tgtEl>
                                          <p:spTgt spid="1027"/>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18434" name="Rectangle 3"/>
          <p:cNvSpPr>
            <a:spLocks noGrp="1"/>
          </p:cNvSpPr>
          <p:nvPr>
            <p:ph idx="1"/>
          </p:nvPr>
        </p:nvSpPr>
        <p:spPr>
          <a:ln/>
        </p:spPr>
        <p:txBody>
          <a:bodyPr vert="horz" wrap="square" lIns="91440" tIns="45720" rIns="91440" bIns="45720" anchor="t" anchorCtr="0"/>
          <a:lstStyle/>
          <a:p>
            <a:pPr marL="457200" indent="-457200" eaLnBrk="1" hangingPunct="1"/>
            <a:r>
              <a:rPr lang="en-US" altLang="zh-CN" sz="2800" b="1" dirty="0"/>
              <a:t>4.1.5 </a:t>
            </a:r>
            <a:r>
              <a:rPr lang="zh-CN" altLang="en-US" sz="2800" b="1" dirty="0"/>
              <a:t>表格制作</a:t>
            </a:r>
          </a:p>
          <a:p>
            <a:pPr marL="838200" lvl="1" indent="-381000" eaLnBrk="1" hangingPunct="1"/>
            <a:r>
              <a:rPr lang="zh-CN" altLang="en-US" sz="2400" b="1" dirty="0">
                <a:latin typeface="宋体" panose="02010600030101010101" pitchFamily="2" charset="-122"/>
              </a:rPr>
              <a:t>在</a:t>
            </a:r>
            <a:r>
              <a:rPr lang="en-US" altLang="zh-CN" sz="2400" b="1" dirty="0"/>
              <a:t>HTML</a:t>
            </a:r>
            <a:r>
              <a:rPr lang="zh-CN" altLang="en-US" sz="2400" b="1" dirty="0">
                <a:latin typeface="宋体" panose="02010600030101010101" pitchFamily="2" charset="-122"/>
              </a:rPr>
              <a:t>中使用表格，应采用以</a:t>
            </a:r>
            <a:r>
              <a:rPr lang="zh-CN" altLang="en-US" sz="2400" b="1" dirty="0"/>
              <a:t>&lt;</a:t>
            </a:r>
            <a:r>
              <a:rPr lang="en-US" altLang="zh-CN" sz="2400" b="1" dirty="0"/>
              <a:t>TABLE&gt;</a:t>
            </a:r>
            <a:r>
              <a:rPr lang="zh-CN" altLang="en-US" sz="2400" b="1" dirty="0">
                <a:latin typeface="宋体" panose="02010600030101010101" pitchFamily="2" charset="-122"/>
              </a:rPr>
              <a:t>开头，</a:t>
            </a:r>
            <a:r>
              <a:rPr lang="zh-CN" altLang="en-US" sz="2400" b="1" dirty="0"/>
              <a:t>&lt;/</a:t>
            </a:r>
            <a:r>
              <a:rPr lang="en-US" altLang="zh-CN" sz="2400" b="1" dirty="0"/>
              <a:t>TABLE&gt;</a:t>
            </a:r>
            <a:r>
              <a:rPr lang="zh-CN" altLang="en-US" sz="2400" b="1" dirty="0">
                <a:latin typeface="宋体" panose="02010600030101010101" pitchFamily="2" charset="-122"/>
              </a:rPr>
              <a:t>为结尾的标记元素。</a:t>
            </a:r>
            <a:endParaRPr lang="zh-CN" altLang="en-US" sz="2400" b="1" dirty="0"/>
          </a:p>
          <a:p>
            <a:pPr marL="1257300" lvl="2" indent="-342900" eaLnBrk="1" hangingPunct="1"/>
            <a:endParaRPr lang="en-US" altLang="zh-CN" sz="2400" b="1" dirty="0"/>
          </a:p>
          <a:p>
            <a:pPr marL="838200" lvl="1" indent="-381000" eaLnBrk="1" hangingPunct="1"/>
            <a:r>
              <a:rPr lang="zh-CN" altLang="en-US" sz="2400" b="1" dirty="0">
                <a:latin typeface="宋体" panose="02010600030101010101" pitchFamily="2" charset="-122"/>
              </a:rPr>
              <a:t>表格的每一行以一个&lt;</a:t>
            </a:r>
            <a:r>
              <a:rPr lang="en-US" altLang="zh-CN" sz="2400" b="1" dirty="0">
                <a:latin typeface="宋体" panose="02010600030101010101" pitchFamily="2" charset="-122"/>
              </a:rPr>
              <a:t>TR&gt;</a:t>
            </a:r>
            <a:r>
              <a:rPr lang="zh-CN" altLang="en-US" sz="2400" b="1" dirty="0">
                <a:latin typeface="宋体" panose="02010600030101010101" pitchFamily="2" charset="-122"/>
              </a:rPr>
              <a:t>标签引出，同样以&lt;/</a:t>
            </a:r>
            <a:r>
              <a:rPr lang="en-US" altLang="zh-CN" sz="2400" b="1" dirty="0">
                <a:latin typeface="宋体" panose="02010600030101010101" pitchFamily="2" charset="-122"/>
              </a:rPr>
              <a:t>TR&gt;</a:t>
            </a:r>
            <a:r>
              <a:rPr lang="zh-CN" altLang="en-US" sz="2400" b="1" dirty="0">
                <a:latin typeface="宋体" panose="02010600030101010101" pitchFamily="2" charset="-122"/>
              </a:rPr>
              <a:t>结尾，在该行中以&lt;</a:t>
            </a:r>
            <a:r>
              <a:rPr lang="en-US" altLang="zh-CN" sz="2400" b="1" dirty="0">
                <a:latin typeface="宋体" panose="02010600030101010101" pitchFamily="2" charset="-122"/>
              </a:rPr>
              <a:t>TD&gt;</a:t>
            </a:r>
            <a:r>
              <a:rPr lang="zh-CN" altLang="en-US" sz="2400" b="1" dirty="0">
                <a:latin typeface="宋体" panose="02010600030101010101" pitchFamily="2" charset="-122"/>
              </a:rPr>
              <a:t>加上&lt;/</a:t>
            </a:r>
            <a:r>
              <a:rPr lang="en-US" altLang="zh-CN" sz="2400" b="1" dirty="0">
                <a:latin typeface="宋体" panose="02010600030101010101" pitchFamily="2" charset="-122"/>
              </a:rPr>
              <a:t>TD&gt;</a:t>
            </a:r>
            <a:r>
              <a:rPr lang="zh-CN" altLang="en-US" sz="2400" b="1" dirty="0">
                <a:latin typeface="宋体" panose="02010600030101010101" pitchFamily="2" charset="-122"/>
              </a:rPr>
              <a:t>分割出一个个的栏位来，即一栏对应一对&lt;</a:t>
            </a:r>
            <a:r>
              <a:rPr lang="en-US" altLang="zh-CN" sz="2400" b="1" dirty="0">
                <a:latin typeface="宋体" panose="02010600030101010101" pitchFamily="2" charset="-122"/>
              </a:rPr>
              <a:t>TD&gt;</a:t>
            </a:r>
            <a:r>
              <a:rPr lang="zh-CN" altLang="en-US" sz="2400" b="1" dirty="0">
                <a:latin typeface="宋体" panose="02010600030101010101" pitchFamily="2" charset="-122"/>
              </a:rPr>
              <a:t>标签。</a:t>
            </a:r>
          </a:p>
          <a:p>
            <a:pPr marL="838200" lvl="1" indent="-381000" eaLnBrk="1" hangingPunct="1"/>
            <a:endParaRPr lang="zh-CN" altLang="en-US" sz="2400" b="1" dirty="0">
              <a:latin typeface="宋体" panose="02010600030101010101" pitchFamily="2" charset="-122"/>
            </a:endParaRPr>
          </a:p>
          <a:p>
            <a:pPr marL="838200" lvl="1" indent="-381000" eaLnBrk="1" hangingPunct="1"/>
            <a:r>
              <a:rPr lang="zh-CN" altLang="en-US" sz="2400" b="1" dirty="0">
                <a:latin typeface="宋体" panose="02010600030101010101" pitchFamily="2" charset="-122"/>
              </a:rPr>
              <a:t>最简单的表格例子(</a:t>
            </a:r>
            <a:r>
              <a:rPr lang="en-US" altLang="zh-CN" sz="2400" b="1" dirty="0">
                <a:latin typeface="宋体" panose="02010600030101010101" pitchFamily="2" charset="-122"/>
                <a:hlinkClick r:id="rId2" action="ppaction://hlinkfile"/>
              </a:rPr>
              <a:t>test3.html</a:t>
            </a:r>
            <a:r>
              <a:rPr lang="en-US" altLang="zh-CN" sz="2400" b="1" dirty="0">
                <a:latin typeface="宋体" panose="02010600030101010101" pitchFamily="2" charset="-122"/>
              </a:rPr>
              <a:t>)</a:t>
            </a:r>
          </a:p>
          <a:p>
            <a:pPr marL="1257300" lvl="2" indent="-342900" eaLnBrk="1" hangingPunct="1"/>
            <a:r>
              <a:rPr lang="zh-CN" altLang="en-US" sz="2000" b="1" dirty="0">
                <a:latin typeface="宋体" panose="02010600030101010101" pitchFamily="2" charset="-122"/>
              </a:rPr>
              <a:t>见</a:t>
            </a:r>
            <a:r>
              <a:rPr lang="en-US" altLang="zh-CN" sz="2000" b="1" dirty="0">
                <a:latin typeface="宋体" panose="02010600030101010101" pitchFamily="2" charset="-122"/>
              </a:rPr>
              <a:t>P24</a:t>
            </a:r>
            <a:endParaRPr lang="en-US" altLang="zh-CN" sz="2000" b="1" dirty="0">
              <a:latin typeface="宋体" panose="02010600030101010101" pitchFamily="2" charset="-122"/>
              <a:ea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19458" name="Rectangle 3"/>
          <p:cNvSpPr>
            <a:spLocks noGrp="1"/>
          </p:cNvSpPr>
          <p:nvPr>
            <p:ph idx="1"/>
          </p:nvPr>
        </p:nvSpPr>
        <p:spPr>
          <a:ln/>
        </p:spPr>
        <p:txBody>
          <a:bodyPr vert="horz" wrap="square" lIns="91440" tIns="45720" rIns="91440" bIns="45720" anchor="t" anchorCtr="0"/>
          <a:lstStyle/>
          <a:p>
            <a:pPr marL="457200" indent="-457200" eaLnBrk="1" hangingPunct="1"/>
            <a:r>
              <a:rPr lang="en-US" altLang="zh-CN" sz="2800" b="1" dirty="0"/>
              <a:t>4.1.6 </a:t>
            </a:r>
            <a:r>
              <a:rPr lang="zh-CN" altLang="en-US" sz="2800" b="1" dirty="0"/>
              <a:t>框架</a:t>
            </a:r>
            <a:r>
              <a:rPr lang="en-US" altLang="zh-CN" sz="2800" b="1" dirty="0"/>
              <a:t>(FRAME)</a:t>
            </a:r>
            <a:r>
              <a:rPr lang="en-US" altLang="zh-CN" sz="2800" dirty="0"/>
              <a:t> </a:t>
            </a:r>
            <a:endParaRPr lang="zh-CN" altLang="en-US" sz="2800" dirty="0"/>
          </a:p>
          <a:p>
            <a:pPr marL="838200" lvl="1" indent="-381000" eaLnBrk="1" hangingPunct="1"/>
            <a:r>
              <a:rPr lang="zh-CN" altLang="en-US" sz="2400" b="1" dirty="0">
                <a:latin typeface="宋体" panose="02010600030101010101" pitchFamily="2" charset="-122"/>
              </a:rPr>
              <a:t>框架：即将屏幕分割成几块，每块对应着一个</a:t>
            </a:r>
            <a:r>
              <a:rPr lang="en-US" altLang="zh-CN" sz="2400" b="1" dirty="0"/>
              <a:t>HTML</a:t>
            </a:r>
            <a:r>
              <a:rPr lang="zh-CN" altLang="en-US" sz="2400" b="1" dirty="0">
                <a:latin typeface="宋体" panose="02010600030101010101" pitchFamily="2" charset="-122"/>
              </a:rPr>
              <a:t>文件。</a:t>
            </a:r>
            <a:endParaRPr lang="zh-CN" altLang="en-US" sz="2400" b="1" dirty="0"/>
          </a:p>
          <a:p>
            <a:pPr marL="1257300" lvl="2" indent="-342900" eaLnBrk="1" hangingPunct="1"/>
            <a:endParaRPr lang="en-US" altLang="zh-CN" sz="2400" b="1" dirty="0"/>
          </a:p>
          <a:p>
            <a:pPr marL="838200" lvl="1" indent="-381000" eaLnBrk="1" hangingPunct="1"/>
            <a:r>
              <a:rPr lang="zh-CN" altLang="en-US" sz="2400" b="1" dirty="0"/>
              <a:t>框架是通过&lt;</a:t>
            </a:r>
            <a:r>
              <a:rPr lang="en-US" altLang="zh-CN" sz="2400" b="1" dirty="0"/>
              <a:t>FRAMESET&gt;</a:t>
            </a:r>
            <a:r>
              <a:rPr lang="zh-CN" altLang="en-US" sz="2400" b="1" dirty="0"/>
              <a:t>标志元素定义的。</a:t>
            </a:r>
            <a:endParaRPr lang="zh-CN" altLang="en-US" sz="2400" b="1" dirty="0">
              <a:latin typeface="宋体" panose="02010600030101010101" pitchFamily="2" charset="-122"/>
            </a:endParaRPr>
          </a:p>
          <a:p>
            <a:pPr marL="838200" lvl="1" indent="-381000" eaLnBrk="1" hangingPunct="1"/>
            <a:endParaRPr lang="zh-CN" altLang="en-US" sz="2400" b="1" dirty="0">
              <a:latin typeface="宋体" panose="02010600030101010101" pitchFamily="2" charset="-122"/>
            </a:endParaRPr>
          </a:p>
          <a:p>
            <a:pPr marL="838200" lvl="1" indent="-381000" eaLnBrk="1" hangingPunct="1"/>
            <a:r>
              <a:rPr lang="zh-CN" altLang="en-US" sz="2400" b="1" dirty="0">
                <a:latin typeface="宋体" panose="02010600030101010101" pitchFamily="2" charset="-122"/>
              </a:rPr>
              <a:t>最简单的框架例子(</a:t>
            </a:r>
            <a:r>
              <a:rPr lang="en-US" altLang="zh-CN" sz="2400" b="1" dirty="0">
                <a:hlinkClick r:id="rId2" action="ppaction://hlinkfile"/>
              </a:rPr>
              <a:t>test4.html</a:t>
            </a:r>
            <a:r>
              <a:rPr lang="en-US" altLang="zh-CN" sz="2400" dirty="0">
                <a:latin typeface="宋体" panose="02010600030101010101" pitchFamily="2" charset="-122"/>
              </a:rPr>
              <a:t>)</a:t>
            </a:r>
          </a:p>
          <a:p>
            <a:pPr marL="1257300" lvl="2" indent="-342900" eaLnBrk="1" hangingPunct="1"/>
            <a:r>
              <a:rPr lang="zh-CN" altLang="en-US" sz="2000" dirty="0">
                <a:latin typeface="宋体" panose="02010600030101010101" pitchFamily="2" charset="-122"/>
              </a:rPr>
              <a:t>注意：</a:t>
            </a:r>
            <a:r>
              <a:rPr lang="en-US" altLang="zh-CN" sz="2000" dirty="0">
                <a:latin typeface="宋体" panose="02010600030101010101" pitchFamily="2" charset="-122"/>
              </a:rPr>
              <a:t> </a:t>
            </a:r>
            <a:r>
              <a:rPr lang="en-US" altLang="zh-CN" sz="2000" b="1" dirty="0"/>
              <a:t>&lt;FRAME&gt;</a:t>
            </a:r>
            <a:r>
              <a:rPr lang="zh-CN" altLang="en-US" sz="2000" dirty="0">
                <a:latin typeface="宋体" panose="02010600030101010101" pitchFamily="2" charset="-122"/>
              </a:rPr>
              <a:t>是单个标记，它必须放在</a:t>
            </a:r>
            <a:r>
              <a:rPr lang="zh-CN" altLang="en-US" sz="2000" b="1" dirty="0"/>
              <a:t>框架集&lt;</a:t>
            </a:r>
            <a:r>
              <a:rPr lang="en-US" altLang="zh-CN" sz="2000" b="1" dirty="0"/>
              <a:t>FRAMESET&gt;</a:t>
            </a:r>
            <a:r>
              <a:rPr lang="zh-CN" altLang="en-US" sz="2000" b="1" dirty="0"/>
              <a:t>中， &lt;</a:t>
            </a:r>
            <a:r>
              <a:rPr lang="en-US" altLang="zh-CN" sz="2000" b="1" dirty="0"/>
              <a:t>FRAMESET&gt;</a:t>
            </a:r>
            <a:r>
              <a:rPr lang="zh-CN" altLang="en-US" sz="2000" b="1" dirty="0"/>
              <a:t>分割了几个窗口就必须对应几个</a:t>
            </a:r>
            <a:r>
              <a:rPr lang="en-US" altLang="zh-CN" sz="2000" b="1" dirty="0"/>
              <a:t>&lt;FRAME&gt;</a:t>
            </a:r>
            <a:r>
              <a:rPr lang="zh-CN" altLang="en-US" sz="2000" b="1" dirty="0"/>
              <a:t>标记。</a:t>
            </a:r>
            <a:endParaRPr lang="en-US" altLang="zh-CN" sz="2000" dirty="0">
              <a:latin typeface="宋体" panose="02010600030101010101" pitchFamily="2" charset="-122"/>
              <a:ea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15363" name="Rectangle 3"/>
          <p:cNvSpPr>
            <a:spLocks noGrp="1" noChangeArrowheads="1"/>
          </p:cNvSpPr>
          <p:nvPr>
            <p:ph idx="1"/>
          </p:nvPr>
        </p:nvSpPr>
        <p:spPr>
          <a:xfrm>
            <a:off x="179388" y="1125538"/>
            <a:ext cx="8785225" cy="5472113"/>
          </a:xfrm>
        </p:spPr>
        <p:txBody>
          <a:bodyPr vert="horz" wrap="square" lIns="91440" tIns="45720" rIns="91440" bIns="45720" numCol="1" anchor="t" anchorCtr="0" compatLnSpc="1"/>
          <a:lstStyle/>
          <a:p>
            <a:pPr marL="457200" marR="0" lvl="0" indent="-457200" algn="l" defTabSz="914400" rtl="0" eaLnBrk="1" fontAlgn="base" latinLnBrk="0" hangingPunct="1">
              <a:lnSpc>
                <a:spcPct val="100000"/>
              </a:lnSpc>
              <a:spcBef>
                <a:spcPct val="20000"/>
              </a:spcBef>
              <a:spcAft>
                <a:spcPct val="0"/>
              </a:spcAft>
              <a:buClrTx/>
              <a:buSzTx/>
              <a:buFont typeface="Wingdings" panose="05000000000000000000" pitchFamily="2" charset="2"/>
              <a:buChar char="n"/>
              <a:defRPr/>
            </a:pPr>
            <a:r>
              <a:rPr kumimoji="0" lang="en-US" altLang="zh-CN" sz="2800" b="1" i="0" u="none" strike="noStrike" kern="0" cap="none" spc="0" normalizeH="0" baseline="0" noProof="0" dirty="0">
                <a:ln>
                  <a:noFill/>
                </a:ln>
                <a:solidFill>
                  <a:schemeClr val="tx1"/>
                </a:solidFill>
                <a:effectLst/>
                <a:uLnTx/>
                <a:uFillTx/>
                <a:latin typeface="+mn-lt"/>
                <a:ea typeface="+mn-ea"/>
                <a:cs typeface="+mn-cs"/>
              </a:rPr>
              <a:t>4.1.7  </a:t>
            </a:r>
            <a:r>
              <a:rPr kumimoji="0" lang="zh-CN" altLang="en-US" sz="2800" b="1" i="0" u="none" strike="noStrike" kern="0" cap="none" spc="0" normalizeH="0" baseline="0" noProof="0" dirty="0">
                <a:ln>
                  <a:noFill/>
                </a:ln>
                <a:solidFill>
                  <a:schemeClr val="tx1"/>
                </a:solidFill>
                <a:effectLst/>
                <a:uLnTx/>
                <a:uFillTx/>
                <a:latin typeface="+mn-lt"/>
                <a:ea typeface="+mn-ea"/>
                <a:cs typeface="+mn-cs"/>
              </a:rPr>
              <a:t>在网页中创建表单</a:t>
            </a:r>
            <a:r>
              <a:rPr kumimoji="0" lang="en-US" altLang="zh-CN" sz="2800" b="1" i="0" u="none" strike="noStrike" kern="0" cap="none" spc="0" normalizeH="0" baseline="0" noProof="0" dirty="0">
                <a:ln>
                  <a:noFill/>
                </a:ln>
                <a:solidFill>
                  <a:schemeClr val="tx1"/>
                </a:solidFill>
                <a:effectLst/>
                <a:uLnTx/>
                <a:uFillTx/>
                <a:latin typeface="+mn-lt"/>
                <a:ea typeface="+mn-ea"/>
                <a:cs typeface="+mn-cs"/>
              </a:rPr>
              <a:t>(FORM)</a:t>
            </a:r>
            <a:endParaRPr kumimoji="0" lang="en-US" altLang="zh-CN" sz="2800" b="0" i="0" u="none" strike="noStrike" kern="0" cap="none" spc="0" normalizeH="0" baseline="0" noProof="0" dirty="0">
              <a:ln>
                <a:noFill/>
              </a:ln>
              <a:solidFill>
                <a:schemeClr val="tx1"/>
              </a:solidFill>
              <a:effectLst/>
              <a:uLnTx/>
              <a:uFillTx/>
              <a:latin typeface="+mn-lt"/>
              <a:ea typeface="+mn-ea"/>
              <a:cs typeface="+mn-cs"/>
            </a:endParaRPr>
          </a:p>
          <a:p>
            <a:pPr marL="1257300" marR="0" lvl="2"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u"/>
              <a:defRPr/>
            </a:pPr>
            <a:r>
              <a:rPr kumimoji="0" lang="zh-CN" altLang="en-US" sz="3200" b="1" i="0" u="none" strike="noStrike" kern="0" cap="none" spc="0" normalizeH="0" baseline="0" noProof="0" dirty="0">
                <a:ln>
                  <a:noFill/>
                </a:ln>
                <a:solidFill>
                  <a:schemeClr val="tx1"/>
                </a:solidFill>
                <a:effectLst/>
                <a:uLnTx/>
                <a:uFillTx/>
                <a:latin typeface="+mn-lt"/>
                <a:ea typeface="仿宋_GB2312" pitchFamily="49" charset="-122"/>
                <a:cs typeface="+mn-ea"/>
              </a:rPr>
              <a:t>学习目标</a:t>
            </a:r>
            <a:endParaRPr kumimoji="0" lang="en-US" altLang="zh-CN" sz="3200" b="1" i="0" u="none" strike="noStrike" kern="0" cap="none" spc="0" normalizeH="0" baseline="0" noProof="0" dirty="0">
              <a:ln>
                <a:noFill/>
              </a:ln>
              <a:solidFill>
                <a:schemeClr val="tx1"/>
              </a:solidFill>
              <a:effectLst/>
              <a:uLnTx/>
              <a:uFillTx/>
              <a:latin typeface="+mn-lt"/>
              <a:ea typeface="仿宋_GB2312" pitchFamily="49" charset="-122"/>
              <a:cs typeface="+mn-ea"/>
            </a:endParaRPr>
          </a:p>
          <a:p>
            <a:pPr marL="838200" marR="0" lvl="1" indent="-3810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理解表单的相关概念。</a:t>
            </a:r>
            <a:endParaRPr kumimoji="0" lang="en-US" altLang="zh-CN"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endParaRPr>
          </a:p>
          <a:p>
            <a:pPr marL="838200" marR="0" lvl="1" indent="-3810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熟练掌握</a:t>
            </a:r>
            <a:r>
              <a:rPr kumimoji="0" lang="en-US" altLang="zh-CN"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&lt;form&gt;</a:t>
            </a:r>
            <a:r>
              <a:rPr kumimoji="0" lang="zh-CN" altLang="en-US"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标记及常用属性的设置。</a:t>
            </a:r>
            <a:endParaRPr kumimoji="0" lang="en-US" altLang="zh-CN"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endParaRPr>
          </a:p>
          <a:p>
            <a:pPr marL="838200" marR="0" lvl="1" indent="-381000" algn="l" defTabSz="914400" rtl="0" eaLnBrk="1" fontAlgn="base" latinLnBrk="0" hangingPunct="1">
              <a:lnSpc>
                <a:spcPct val="100000"/>
              </a:lnSpc>
              <a:spcBef>
                <a:spcPct val="20000"/>
              </a:spcBef>
              <a:spcAft>
                <a:spcPct val="0"/>
              </a:spcAft>
              <a:buClrTx/>
              <a:buSzTx/>
              <a:buFont typeface="Wingdings" panose="05000000000000000000" pitchFamily="2" charset="2"/>
              <a:buChar char="l"/>
              <a:defRPr/>
            </a:pPr>
            <a:r>
              <a:rPr kumimoji="0" lang="zh-CN" altLang="en-US"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熟练掌握</a:t>
            </a:r>
            <a:r>
              <a:rPr kumimoji="0" lang="en-US" altLang="zh-CN"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&lt;input&gt;</a:t>
            </a:r>
            <a:r>
              <a:rPr kumimoji="0" lang="zh-CN" altLang="en-US"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a:t>
            </a:r>
            <a:r>
              <a:rPr kumimoji="0" lang="en-US" altLang="zh-CN"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&lt;select&gt;</a:t>
            </a:r>
            <a:r>
              <a:rPr kumimoji="0" lang="zh-CN" altLang="en-US"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a:t>
            </a:r>
            <a:r>
              <a:rPr kumimoji="0" lang="en-US" altLang="zh-CN"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&lt;</a:t>
            </a:r>
            <a:r>
              <a:rPr kumimoji="0" lang="en-US" altLang="zh-CN" sz="2800" b="1" i="0" u="none" strike="noStrike" kern="0" cap="none" spc="0" normalizeH="0" baseline="0" noProof="0" dirty="0" err="1">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textarea</a:t>
            </a:r>
            <a:r>
              <a:rPr kumimoji="0" lang="en-US" altLang="zh-CN"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&gt;</a:t>
            </a:r>
            <a:r>
              <a:rPr kumimoji="0" lang="zh-CN" altLang="en-US" sz="2800" b="1"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Times New Roman" panose="02020603050405020304" pitchFamily="18" charset="0"/>
              </a:rPr>
              <a:t>表单元素及常用属性的设置。</a:t>
            </a:r>
          </a:p>
          <a:p>
            <a:pPr marL="457200" marR="0" lvl="1"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endParaRPr kumimoji="0" lang="en-US" altLang="zh-CN" sz="2400" b="0" i="0" u="none" strike="noStrike" kern="0" cap="none" spc="0" normalizeH="0" baseline="0" noProof="0" dirty="0">
              <a:ln>
                <a:noFill/>
              </a:ln>
              <a:solidFill>
                <a:srgbClr val="990033"/>
              </a:solidFill>
              <a:effectLst/>
              <a:uLnTx/>
              <a:uFillTx/>
              <a:latin typeface="宋体" panose="02010600030101010101" pitchFamily="2" charset="-122"/>
              <a:ea typeface="楷体_GB2312" panose="02010609030101010101" pitchFamily="49" charset="-122"/>
              <a:cs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内容占位符 403457"/>
          <p:cNvSpPr>
            <a:spLocks noGrp="1"/>
          </p:cNvSpPr>
          <p:nvPr>
            <p:ph idx="1"/>
          </p:nvPr>
        </p:nvSpPr>
        <p:spPr>
          <a:xfrm>
            <a:off x="0" y="1268413"/>
            <a:ext cx="8991600" cy="5589587"/>
          </a:xfrm>
          <a:ln/>
        </p:spPr>
        <p:txBody>
          <a:bodyPr vert="horz" wrap="square" lIns="91440" tIns="45720" rIns="91440" bIns="45720" anchor="t" anchorCtr="0"/>
          <a:lstStyle/>
          <a:p>
            <a:pPr marL="609600" indent="-609600">
              <a:buClr>
                <a:srgbClr val="FFFF00"/>
              </a:buClr>
            </a:pPr>
            <a:r>
              <a:rPr lang="zh-CN" altLang="en-US" sz="3600" b="1" dirty="0">
                <a:solidFill>
                  <a:srgbClr val="000000"/>
                </a:solidFill>
              </a:rPr>
              <a:t>表单作用：表单是实现动态网页的一种主要的外在形式，利用表单可以收集网页访问者输入的相关信息。</a:t>
            </a:r>
          </a:p>
          <a:p>
            <a:pPr marL="609600" indent="-609600">
              <a:buClr>
                <a:srgbClr val="FFFF00"/>
              </a:buClr>
            </a:pPr>
            <a:r>
              <a:rPr lang="zh-CN" altLang="en-US" sz="3600" b="1" dirty="0">
                <a:solidFill>
                  <a:srgbClr val="000000"/>
                </a:solidFill>
              </a:rPr>
              <a:t>表单特性：</a:t>
            </a:r>
          </a:p>
          <a:p>
            <a:pPr marL="990600" lvl="1" indent="-533400">
              <a:buClr>
                <a:srgbClr val="FF0000"/>
              </a:buClr>
            </a:pPr>
            <a:r>
              <a:rPr lang="zh-CN" altLang="en-US" sz="2900" b="1" dirty="0"/>
              <a:t>表单中包含多种不同的元素，如文本框、文本域、下拉式菜单等元素</a:t>
            </a:r>
          </a:p>
          <a:p>
            <a:pPr marL="990600" lvl="1" indent="-533400">
              <a:buClr>
                <a:srgbClr val="FF0000"/>
              </a:buClr>
            </a:pPr>
            <a:r>
              <a:rPr lang="zh-CN" altLang="en-US" sz="2900" b="1" dirty="0"/>
              <a:t>访问者输入的信息需要由服务器端处理程序处理</a:t>
            </a:r>
          </a:p>
          <a:p>
            <a:pPr marL="990600" lvl="1" indent="-533400">
              <a:buClr>
                <a:srgbClr val="FF0000"/>
              </a:buClr>
            </a:pPr>
            <a:r>
              <a:rPr lang="zh-CN" altLang="en-US" sz="2900" b="1" dirty="0"/>
              <a:t>访问者输入的信息可以使用</a:t>
            </a:r>
            <a:r>
              <a:rPr lang="en-US" altLang="zh-CN" sz="2900" b="1" dirty="0"/>
              <a:t>GET</a:t>
            </a:r>
            <a:r>
              <a:rPr lang="zh-CN" altLang="en-US" sz="2900" b="1" dirty="0"/>
              <a:t>和</a:t>
            </a:r>
            <a:r>
              <a:rPr lang="en-US" altLang="zh-CN" sz="2900" b="1" dirty="0"/>
              <a:t>POST</a:t>
            </a:r>
            <a:r>
              <a:rPr lang="zh-CN" altLang="en-US" sz="2900" b="1" dirty="0"/>
              <a:t>这两种方式提交到服务器端</a:t>
            </a:r>
          </a:p>
        </p:txBody>
      </p:sp>
      <p:sp>
        <p:nvSpPr>
          <p:cNvPr id="21506" name="标题 403458"/>
          <p:cNvSpPr>
            <a:spLocks noGrp="1"/>
          </p:cNvSpPr>
          <p:nvPr>
            <p:ph type="title"/>
          </p:nvPr>
        </p:nvSpPr>
        <p:spPr>
          <a:xfrm>
            <a:off x="0" y="0"/>
            <a:ext cx="5364163" cy="620713"/>
          </a:xfrm>
          <a:ln/>
        </p:spPr>
        <p:txBody>
          <a:bodyPr vert="horz" wrap="square" lIns="91440" tIns="45720" rIns="91440" bIns="45720" anchor="ctr" anchorCtr="0"/>
          <a:lstStyle/>
          <a:p>
            <a:pPr marL="457200" indent="-457200" eaLnBrk="1" hangingPunct="1"/>
            <a:r>
              <a:rPr lang="en-US" altLang="zh-CN" sz="2800" b="1" dirty="0"/>
              <a:t>4.1.7  </a:t>
            </a:r>
            <a:r>
              <a:rPr lang="zh-CN" altLang="en-US" sz="2800" b="1" dirty="0"/>
              <a:t>在网页中创建表单</a:t>
            </a:r>
            <a:r>
              <a:rPr lang="en-US" altLang="zh-CN" sz="2800" b="1" dirty="0"/>
              <a:t>(FORM)</a:t>
            </a:r>
          </a:p>
        </p:txBody>
      </p:sp>
      <p:pic>
        <p:nvPicPr>
          <p:cNvPr id="403462" name="图片 403461"/>
          <p:cNvPicPr>
            <a:picLocks noChangeAspect="1"/>
          </p:cNvPicPr>
          <p:nvPr/>
        </p:nvPicPr>
        <p:blipFill>
          <a:blip r:embed="rId3"/>
          <a:stretch>
            <a:fillRect/>
          </a:stretch>
        </p:blipFill>
        <p:spPr>
          <a:xfrm>
            <a:off x="5435600" y="-171450"/>
            <a:ext cx="4343400" cy="19812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03462"/>
                                        </p:tgtEl>
                                        <p:attrNameLst>
                                          <p:attrName>style.visibility</p:attrName>
                                        </p:attrNameLst>
                                      </p:cBhvr>
                                      <p:to>
                                        <p:strVal val="visible"/>
                                      </p:to>
                                    </p:set>
                                    <p:animEffect transition="in" filter="blinds(vertical)">
                                      <p:cBhvr>
                                        <p:cTn id="7" dur="500"/>
                                        <p:tgtEl>
                                          <p:spTgt spid="403462"/>
                                        </p:tgtEl>
                                      </p:cBhvr>
                                    </p:animEffect>
                                  </p:childTnLst>
                                  <p:subTnLst>
                                    <p:set>
                                      <p:cBhvr override="childStyle">
                                        <p:cTn dur="1" fill="hold" display="0" masterRel="nextClick" afterEffect="1"/>
                                        <p:tgtEl>
                                          <p:spTgt spid="40346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3458">
                                            <p:txEl>
                                              <p:pRg st="0" end="0"/>
                                            </p:txEl>
                                          </p:spTgt>
                                        </p:tgtEl>
                                        <p:attrNameLst>
                                          <p:attrName>style.visibility</p:attrName>
                                        </p:attrNameLst>
                                      </p:cBhvr>
                                      <p:to>
                                        <p:strVal val="visible"/>
                                      </p:to>
                                    </p:set>
                                    <p:anim calcmode="lin" valueType="num">
                                      <p:cBhvr additive="base">
                                        <p:cTn id="12" dur="500" fill="hold"/>
                                        <p:tgtEl>
                                          <p:spTgt spid="403458">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0345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03458">
                                            <p:txEl>
                                              <p:pRg st="1" end="1"/>
                                            </p:txEl>
                                          </p:spTgt>
                                        </p:tgtEl>
                                        <p:attrNameLst>
                                          <p:attrName>style.visibility</p:attrName>
                                        </p:attrNameLst>
                                      </p:cBhvr>
                                      <p:to>
                                        <p:strVal val="visible"/>
                                      </p:to>
                                    </p:set>
                                    <p:anim calcmode="lin" valueType="num">
                                      <p:cBhvr additive="base">
                                        <p:cTn id="18" dur="500" fill="hold"/>
                                        <p:tgtEl>
                                          <p:spTgt spid="403458">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03458">
                                            <p:txEl>
                                              <p:pRg st="1" end="1"/>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403458">
                                            <p:txEl>
                                              <p:pRg st="2" end="2"/>
                                            </p:txEl>
                                          </p:spTgt>
                                        </p:tgtEl>
                                        <p:attrNameLst>
                                          <p:attrName>style.visibility</p:attrName>
                                        </p:attrNameLst>
                                      </p:cBhvr>
                                      <p:to>
                                        <p:strVal val="visible"/>
                                      </p:to>
                                    </p:set>
                                    <p:anim calcmode="lin" valueType="num">
                                      <p:cBhvr additive="base">
                                        <p:cTn id="23" dur="500" fill="hold"/>
                                        <p:tgtEl>
                                          <p:spTgt spid="403458">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03458">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8" fill="hold" nodeType="afterEffect">
                                  <p:stCondLst>
                                    <p:cond delay="0"/>
                                  </p:stCondLst>
                                  <p:childTnLst>
                                    <p:set>
                                      <p:cBhvr>
                                        <p:cTn id="27" dur="1" fill="hold">
                                          <p:stCondLst>
                                            <p:cond delay="0"/>
                                          </p:stCondLst>
                                        </p:cTn>
                                        <p:tgtEl>
                                          <p:spTgt spid="403458">
                                            <p:txEl>
                                              <p:pRg st="3" end="3"/>
                                            </p:txEl>
                                          </p:spTgt>
                                        </p:tgtEl>
                                        <p:attrNameLst>
                                          <p:attrName>style.visibility</p:attrName>
                                        </p:attrNameLst>
                                      </p:cBhvr>
                                      <p:to>
                                        <p:strVal val="visible"/>
                                      </p:to>
                                    </p:set>
                                    <p:anim calcmode="lin" valueType="num">
                                      <p:cBhvr additive="base">
                                        <p:cTn id="28" dur="500" fill="hold"/>
                                        <p:tgtEl>
                                          <p:spTgt spid="403458">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03458">
                                            <p:txEl>
                                              <p:pRg st="3" end="3"/>
                                            </p:txEl>
                                          </p:spTgt>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 presetClass="entr" presetSubtype="8" fill="hold" nodeType="afterEffect">
                                  <p:stCondLst>
                                    <p:cond delay="0"/>
                                  </p:stCondLst>
                                  <p:childTnLst>
                                    <p:set>
                                      <p:cBhvr>
                                        <p:cTn id="32" dur="1" fill="hold">
                                          <p:stCondLst>
                                            <p:cond delay="0"/>
                                          </p:stCondLst>
                                        </p:cTn>
                                        <p:tgtEl>
                                          <p:spTgt spid="403458">
                                            <p:txEl>
                                              <p:pRg st="4" end="4"/>
                                            </p:txEl>
                                          </p:spTgt>
                                        </p:tgtEl>
                                        <p:attrNameLst>
                                          <p:attrName>style.visibility</p:attrName>
                                        </p:attrNameLst>
                                      </p:cBhvr>
                                      <p:to>
                                        <p:strVal val="visible"/>
                                      </p:to>
                                    </p:set>
                                    <p:anim calcmode="lin" valueType="num">
                                      <p:cBhvr additive="base">
                                        <p:cTn id="33" dur="500" fill="hold"/>
                                        <p:tgtEl>
                                          <p:spTgt spid="403458">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0345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内容占位符 405505"/>
          <p:cNvSpPr>
            <a:spLocks noGrp="1"/>
          </p:cNvSpPr>
          <p:nvPr>
            <p:ph idx="1"/>
          </p:nvPr>
        </p:nvSpPr>
        <p:spPr>
          <a:xfrm>
            <a:off x="323850" y="981075"/>
            <a:ext cx="8640763" cy="3816350"/>
          </a:xfrm>
          <a:ln/>
        </p:spPr>
        <p:txBody>
          <a:bodyPr vert="horz" wrap="square" lIns="91440" tIns="45720" rIns="91440" bIns="45720" anchor="t" anchorCtr="0"/>
          <a:lstStyle/>
          <a:p>
            <a:pPr marL="609600" indent="-609600">
              <a:spcBef>
                <a:spcPct val="0"/>
              </a:spcBef>
              <a:buClr>
                <a:srgbClr val="FF0000"/>
              </a:buClr>
            </a:pPr>
            <a:r>
              <a:rPr lang="zh-CN" altLang="en-US" sz="3600" b="1" dirty="0"/>
              <a:t>组成部分：根据实现的功能的不同，可将表单分成以下两个部分：</a:t>
            </a:r>
          </a:p>
          <a:p>
            <a:pPr marL="990600" lvl="1" indent="-533400">
              <a:buClr>
                <a:srgbClr val="FF0000"/>
              </a:buClr>
            </a:pPr>
            <a:r>
              <a:rPr lang="zh-CN" altLang="en-US" sz="3200" b="1" dirty="0">
                <a:solidFill>
                  <a:srgbClr val="000000"/>
                </a:solidFill>
              </a:rPr>
              <a:t>描述表单元素的</a:t>
            </a:r>
            <a:r>
              <a:rPr lang="en-US" altLang="zh-CN" sz="3200" b="1" dirty="0">
                <a:solidFill>
                  <a:srgbClr val="000000"/>
                </a:solidFill>
              </a:rPr>
              <a:t>HTML</a:t>
            </a:r>
            <a:r>
              <a:rPr lang="zh-CN" altLang="en-US" sz="3200" b="1" dirty="0">
                <a:solidFill>
                  <a:srgbClr val="000000"/>
                </a:solidFill>
              </a:rPr>
              <a:t>源代码</a:t>
            </a:r>
          </a:p>
          <a:p>
            <a:pPr marL="990600" lvl="1" indent="-533400">
              <a:buClr>
                <a:srgbClr val="FF0000"/>
              </a:buClr>
            </a:pPr>
            <a:r>
              <a:rPr lang="zh-CN" altLang="en-US" sz="3200" b="1" dirty="0">
                <a:solidFill>
                  <a:srgbClr val="000000"/>
                </a:solidFill>
              </a:rPr>
              <a:t>客户端的脚本以及服务器端用于处理访问者所输入信息的程序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5506">
                                            <p:txEl>
                                              <p:pRg st="0" end="0"/>
                                            </p:txEl>
                                          </p:spTgt>
                                        </p:tgtEl>
                                        <p:attrNameLst>
                                          <p:attrName>style.visibility</p:attrName>
                                        </p:attrNameLst>
                                      </p:cBhvr>
                                      <p:to>
                                        <p:strVal val="visible"/>
                                      </p:to>
                                    </p:set>
                                    <p:anim calcmode="lin" valueType="num">
                                      <p:cBhvr additive="base">
                                        <p:cTn id="7" dur="500" fill="hold"/>
                                        <p:tgtEl>
                                          <p:spTgt spid="40550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550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05506">
                                            <p:txEl>
                                              <p:pRg st="1" end="1"/>
                                            </p:txEl>
                                          </p:spTgt>
                                        </p:tgtEl>
                                        <p:attrNameLst>
                                          <p:attrName>style.visibility</p:attrName>
                                        </p:attrNameLst>
                                      </p:cBhvr>
                                      <p:to>
                                        <p:strVal val="visible"/>
                                      </p:to>
                                    </p:set>
                                    <p:anim calcmode="lin" valueType="num">
                                      <p:cBhvr additive="base">
                                        <p:cTn id="12" dur="500" fill="hold"/>
                                        <p:tgtEl>
                                          <p:spTgt spid="405506">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05506">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05506">
                                            <p:txEl>
                                              <p:pRg st="2" end="2"/>
                                            </p:txEl>
                                          </p:spTgt>
                                        </p:tgtEl>
                                        <p:attrNameLst>
                                          <p:attrName>style.visibility</p:attrName>
                                        </p:attrNameLst>
                                      </p:cBhvr>
                                      <p:to>
                                        <p:strVal val="visible"/>
                                      </p:to>
                                    </p:set>
                                    <p:anim calcmode="lin" valueType="num">
                                      <p:cBhvr additive="base">
                                        <p:cTn id="17" dur="500" fill="hold"/>
                                        <p:tgtEl>
                                          <p:spTgt spid="405506">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0550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图片 507910"/>
          <p:cNvPicPr>
            <a:picLocks noChangeAspect="1"/>
          </p:cNvPicPr>
          <p:nvPr/>
        </p:nvPicPr>
        <p:blipFill>
          <a:blip r:embed="rId2"/>
          <a:stretch>
            <a:fillRect/>
          </a:stretch>
        </p:blipFill>
        <p:spPr>
          <a:xfrm>
            <a:off x="323850" y="1844675"/>
            <a:ext cx="8280400" cy="3240088"/>
          </a:xfrm>
          <a:prstGeom prst="rect">
            <a:avLst/>
          </a:prstGeom>
          <a:noFill/>
          <a:ln w="9525">
            <a:noFill/>
          </a:ln>
        </p:spPr>
      </p:pic>
      <p:sp>
        <p:nvSpPr>
          <p:cNvPr id="25602" name="标题 1"/>
          <p:cNvSpPr>
            <a:spLocks noGrp="1"/>
          </p:cNvSpPr>
          <p:nvPr>
            <p:ph type="title" idx="4294967295"/>
          </p:nvPr>
        </p:nvSpPr>
        <p:spPr>
          <a:ln/>
        </p:spPr>
        <p:txBody>
          <a:bodyPr vert="horz" wrap="square" lIns="91440" tIns="45720" rIns="91440" bIns="45720" anchor="ctr" anchorCtr="0"/>
          <a:lstStyle/>
          <a:p>
            <a:r>
              <a:rPr lang="" altLang="en-US" b="1" dirty="0">
                <a:solidFill>
                  <a:srgbClr val="003366"/>
                </a:solidFill>
              </a:rPr>
              <a:t>表单的基本工作原理</a:t>
            </a:r>
          </a:p>
        </p:txBody>
      </p:sp>
      <p:sp>
        <p:nvSpPr>
          <p:cNvPr id="507908" name="矩形 507907"/>
          <p:cNvSpPr>
            <a:spLocks noChangeArrowheads="1"/>
          </p:cNvSpPr>
          <p:nvPr/>
        </p:nvSpPr>
        <p:spPr bwMode="auto">
          <a:xfrm>
            <a:off x="395288" y="4149725"/>
            <a:ext cx="2160588" cy="1008063"/>
          </a:xfrm>
          <a:prstGeom prst="rect">
            <a:avLst/>
          </a:prstGeom>
          <a:noFill/>
          <a:ln w="38100" cap="sq">
            <a:solidFill>
              <a:schemeClr val="tx2"/>
            </a:solidFill>
            <a:miter lim="800000"/>
          </a:ln>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07909" name="矩形 507908"/>
          <p:cNvSpPr>
            <a:spLocks noChangeArrowheads="1"/>
          </p:cNvSpPr>
          <p:nvPr/>
        </p:nvSpPr>
        <p:spPr bwMode="auto">
          <a:xfrm>
            <a:off x="6443663" y="3860800"/>
            <a:ext cx="2160588" cy="1008063"/>
          </a:xfrm>
          <a:prstGeom prst="rect">
            <a:avLst/>
          </a:prstGeom>
          <a:noFill/>
          <a:ln w="38100" cap="sq">
            <a:solidFill>
              <a:schemeClr val="tx2"/>
            </a:solidFill>
            <a:miter lim="800000"/>
          </a:ln>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507910" name="矩形 507909"/>
          <p:cNvSpPr>
            <a:spLocks noChangeArrowheads="1"/>
          </p:cNvSpPr>
          <p:nvPr/>
        </p:nvSpPr>
        <p:spPr bwMode="auto">
          <a:xfrm>
            <a:off x="6011863" y="1989138"/>
            <a:ext cx="2376488" cy="863600"/>
          </a:xfrm>
          <a:prstGeom prst="rect">
            <a:avLst/>
          </a:prstGeom>
          <a:noFill/>
          <a:ln w="38100" cap="sq">
            <a:solidFill>
              <a:schemeClr val="tx2"/>
            </a:solidFill>
            <a:miter lim="800000"/>
          </a:ln>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7908"/>
                                        </p:tgtEl>
                                        <p:attrNameLst>
                                          <p:attrName>style.visibility</p:attrName>
                                        </p:attrNameLst>
                                      </p:cBhvr>
                                      <p:to>
                                        <p:strVal val="visible"/>
                                      </p:to>
                                    </p:set>
                                    <p:animEffect transition="in" filter="blinds(horizontal)">
                                      <p:cBhvr>
                                        <p:cTn id="7" dur="500"/>
                                        <p:tgtEl>
                                          <p:spTgt spid="5079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07909"/>
                                        </p:tgtEl>
                                        <p:attrNameLst>
                                          <p:attrName>style.visibility</p:attrName>
                                        </p:attrNameLst>
                                      </p:cBhvr>
                                      <p:to>
                                        <p:strVal val="visible"/>
                                      </p:to>
                                    </p:set>
                                    <p:animEffect transition="in" filter="blinds(horizontal)">
                                      <p:cBhvr>
                                        <p:cTn id="12" dur="500"/>
                                        <p:tgtEl>
                                          <p:spTgt spid="50790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07910"/>
                                        </p:tgtEl>
                                        <p:attrNameLst>
                                          <p:attrName>style.visibility</p:attrName>
                                        </p:attrNameLst>
                                      </p:cBhvr>
                                      <p:to>
                                        <p:strVal val="visible"/>
                                      </p:to>
                                    </p:set>
                                    <p:animEffect transition="in" filter="blinds(horizontal)">
                                      <p:cBhvr>
                                        <p:cTn id="17" dur="500"/>
                                        <p:tgtEl>
                                          <p:spTgt spid="507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409601"/>
          <p:cNvSpPr>
            <a:spLocks noGrp="1"/>
          </p:cNvSpPr>
          <p:nvPr>
            <p:ph type="title"/>
          </p:nvPr>
        </p:nvSpPr>
        <p:spPr>
          <a:xfrm>
            <a:off x="0" y="0"/>
            <a:ext cx="8229600" cy="836613"/>
          </a:xfrm>
          <a:ln/>
        </p:spPr>
        <p:txBody>
          <a:bodyPr vert="horz" wrap="square" lIns="91440" tIns="45720" rIns="91440" bIns="45720" anchor="ctr" anchorCtr="0"/>
          <a:lstStyle/>
          <a:p>
            <a:pPr algn="l"/>
            <a:r>
              <a:rPr lang="" altLang="zh-CN" sz="4500" b="1" dirty="0">
                <a:solidFill>
                  <a:srgbClr val="003366"/>
                </a:solidFill>
              </a:rPr>
              <a:t>1)    </a:t>
            </a:r>
            <a:r>
              <a:rPr lang="" altLang="en-US" sz="4500" b="1" dirty="0">
                <a:solidFill>
                  <a:srgbClr val="003366"/>
                </a:solidFill>
              </a:rPr>
              <a:t>表单组成标记</a:t>
            </a:r>
          </a:p>
        </p:txBody>
      </p:sp>
      <p:sp>
        <p:nvSpPr>
          <p:cNvPr id="409603" name="文本占位符 409602"/>
          <p:cNvSpPr>
            <a:spLocks noGrp="1"/>
          </p:cNvSpPr>
          <p:nvPr>
            <p:ph type="body" sz="half" idx="1"/>
          </p:nvPr>
        </p:nvSpPr>
        <p:spPr>
          <a:xfrm>
            <a:off x="0" y="836613"/>
            <a:ext cx="9144000" cy="1223962"/>
          </a:xfrm>
          <a:ln/>
        </p:spPr>
        <p:txBody>
          <a:bodyPr vert="horz" wrap="square" lIns="91440" tIns="45720" rIns="91440" bIns="45720" anchor="t" anchorCtr="0"/>
          <a:lstStyle/>
          <a:p>
            <a:pPr marL="609600" indent="-609600">
              <a:buClr>
                <a:srgbClr val="FFFF00"/>
              </a:buClr>
              <a:buSzTx/>
              <a:buFont typeface="Wingdings" panose="05000000000000000000" pitchFamily="2" charset="2"/>
            </a:pPr>
            <a:endParaRPr lang="en-US" altLang="zh-CN" b="1" dirty="0"/>
          </a:p>
          <a:p>
            <a:pPr marL="609600" indent="-609600">
              <a:buClr>
                <a:srgbClr val="FFFF00"/>
              </a:buClr>
              <a:buSzTx/>
              <a:buFont typeface="Wingdings" panose="05000000000000000000" pitchFamily="2" charset="2"/>
            </a:pPr>
            <a:r>
              <a:rPr lang="zh-CN" altLang="en-US" b="1" dirty="0"/>
              <a:t>表单是网页上的一个</a:t>
            </a:r>
            <a:r>
              <a:rPr lang="zh-CN" altLang="en-US" b="1" dirty="0">
                <a:solidFill>
                  <a:srgbClr val="FF0000"/>
                </a:solidFill>
              </a:rPr>
              <a:t>特定区域</a:t>
            </a:r>
            <a:r>
              <a:rPr lang="zh-CN" altLang="en-US" b="1" dirty="0"/>
              <a:t>，主要由下表所列标记构成。</a:t>
            </a:r>
            <a:endParaRPr lang="zh-CN" altLang="en-US" sz="3000" b="1" dirty="0">
              <a:solidFill>
                <a:srgbClr val="000000"/>
              </a:solidFill>
            </a:endParaRPr>
          </a:p>
        </p:txBody>
      </p:sp>
      <p:graphicFrame>
        <p:nvGraphicFramePr>
          <p:cNvPr id="409645" name="内容占位符 409644"/>
          <p:cNvGraphicFramePr>
            <a:graphicFrameLocks noGrp="1"/>
          </p:cNvGraphicFramePr>
          <p:nvPr>
            <p:ph sz="half" idx="1"/>
          </p:nvPr>
        </p:nvGraphicFramePr>
        <p:xfrm>
          <a:off x="0" y="2420938"/>
          <a:ext cx="9144000" cy="2979738"/>
        </p:xfrm>
        <a:graphic>
          <a:graphicData uri="http://schemas.openxmlformats.org/drawingml/2006/table">
            <a:tbl>
              <a:tblPr/>
              <a:tblGrid>
                <a:gridCol w="2484438">
                  <a:extLst>
                    <a:ext uri="{9D8B030D-6E8A-4147-A177-3AD203B41FA5}">
                      <a16:colId xmlns:a16="http://schemas.microsoft.com/office/drawing/2014/main" val="20000"/>
                    </a:ext>
                  </a:extLst>
                </a:gridCol>
                <a:gridCol w="6659562">
                  <a:extLst>
                    <a:ext uri="{9D8B030D-6E8A-4147-A177-3AD203B41FA5}">
                      <a16:colId xmlns:a16="http://schemas.microsoft.com/office/drawing/2014/main" val="20001"/>
                    </a:ext>
                  </a:extLst>
                </a:gridCol>
              </a:tblGrid>
              <a:tr h="48929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600" b="1" dirty="0"/>
                        <a:t>标    记  </a:t>
                      </a:r>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600" b="1" dirty="0"/>
                        <a:t>描      述</a:t>
                      </a:r>
                      <a:endParaRPr lang="zh-CN" altLang="en-US" sz="2600" b="1"/>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929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t>&lt;form&gt;</a:t>
                      </a:r>
                      <a:endParaRPr lang="zh-CN" altLang="en-US" sz="2600" b="1"/>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t>定义一个表单区域以及携带表单的相关信息</a:t>
                      </a:r>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929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dirty="0"/>
                        <a:t>&lt;input&gt;</a:t>
                      </a:r>
                      <a:endParaRPr lang="zh-CN" altLang="en-US" sz="2600" b="1" dirty="0"/>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t>设置输入表单元素</a:t>
                      </a:r>
                      <a:endParaRPr lang="zh-CN" altLang="en-US" sz="2600" b="1"/>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929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t>&lt;select&gt;</a:t>
                      </a:r>
                      <a:endParaRPr lang="zh-CN" altLang="en-US" sz="2600" b="1"/>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t>设置菜单或列表元素</a:t>
                      </a:r>
                      <a:endParaRPr lang="zh-CN" altLang="en-US" sz="2600" b="1"/>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648">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t>&lt;option&gt;</a:t>
                      </a:r>
                      <a:endParaRPr lang="zh-CN" altLang="en-US" sz="2600" b="1"/>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t>定义菜单或列表元素中的选项</a:t>
                      </a:r>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4905">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err="1"/>
                        <a:t>&lt;textarea</a:t>
                      </a:r>
                      <a:r>
                        <a:rPr lang="en-US" altLang="zh-CN" sz="2600" b="1"/>
                        <a:t>&gt;</a:t>
                      </a:r>
                      <a:endParaRPr lang="zh-CN" altLang="en-US" sz="2600" b="1"/>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t>设置表单文本域元素</a:t>
                      </a:r>
                    </a:p>
                  </a:txBody>
                  <a:tcPr marT="45872" marB="45872">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409649" name="表格 409648"/>
          <p:cNvGraphicFramePr/>
          <p:nvPr/>
        </p:nvGraphicFramePr>
        <p:xfrm>
          <a:off x="971550" y="5429250"/>
          <a:ext cx="8172450" cy="1428750"/>
        </p:xfrm>
        <a:graphic>
          <a:graphicData uri="http://schemas.openxmlformats.org/drawingml/2006/table">
            <a:tbl>
              <a:tblPr/>
              <a:tblGrid>
                <a:gridCol w="8172450">
                  <a:extLst>
                    <a:ext uri="{9D8B030D-6E8A-4147-A177-3AD203B41FA5}">
                      <a16:colId xmlns:a16="http://schemas.microsoft.com/office/drawing/2014/main" val="20000"/>
                    </a:ext>
                  </a:extLst>
                </a:gridCol>
              </a:tblGrid>
              <a:tr h="142875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l">
                        <a:buNone/>
                      </a:pPr>
                      <a:r>
                        <a:rPr lang="zh-CN" altLang="en-US" b="0" dirty="0">
                          <a:solidFill>
                            <a:schemeClr val="tx1"/>
                          </a:solidFill>
                        </a:rPr>
                        <a:t>根据表现形式的不同，可将表单元素分为三大类：输入元素、文本域元素及选择列表元素，分别对应标记</a:t>
                      </a:r>
                      <a:r>
                        <a:rPr lang="en-US" altLang="zh-CN" b="0" dirty="0">
                          <a:solidFill>
                            <a:schemeClr val="tx1"/>
                          </a:solidFill>
                        </a:rPr>
                        <a:t>&lt;input&gt;</a:t>
                      </a:r>
                      <a:r>
                        <a:rPr lang="zh-CN" altLang="en-US" b="0" dirty="0">
                          <a:solidFill>
                            <a:schemeClr val="tx1"/>
                          </a:solidFill>
                        </a:rPr>
                        <a:t>、</a:t>
                      </a:r>
                      <a:r>
                        <a:rPr lang="en-US" altLang="zh-CN" b="0" dirty="0">
                          <a:solidFill>
                            <a:schemeClr val="tx1"/>
                          </a:solidFill>
                        </a:rPr>
                        <a:t>&lt;</a:t>
                      </a:r>
                      <a:r>
                        <a:rPr lang="en-US" altLang="zh-CN" b="0" dirty="0" err="1">
                          <a:solidFill>
                            <a:schemeClr val="tx1"/>
                          </a:solidFill>
                        </a:rPr>
                        <a:t>textarea</a:t>
                      </a:r>
                      <a:r>
                        <a:rPr lang="en-US" altLang="zh-CN" b="0" dirty="0">
                          <a:solidFill>
                            <a:schemeClr val="tx1"/>
                          </a:solidFill>
                        </a:rPr>
                        <a:t>&gt;</a:t>
                      </a:r>
                      <a:r>
                        <a:rPr lang="zh-CN" altLang="en-US" b="0" dirty="0">
                          <a:solidFill>
                            <a:schemeClr val="tx1"/>
                          </a:solidFill>
                        </a:rPr>
                        <a:t>和</a:t>
                      </a:r>
                      <a:r>
                        <a:rPr lang="en-US" altLang="zh-CN" b="0" dirty="0">
                          <a:solidFill>
                            <a:schemeClr val="tx1"/>
                          </a:solidFill>
                        </a:rPr>
                        <a:t>&lt;select&gt;</a:t>
                      </a:r>
                      <a:endParaRPr lang="zh-CN" altLang="en-US" b="0" dirty="0">
                        <a:solidFill>
                          <a:schemeClr val="tx1"/>
                        </a:solidFill>
                      </a:endParaRPr>
                    </a:p>
                  </a:txBody>
                  <a:tcPr>
                    <a:lnL cap="flat">
                      <a:noFill/>
                    </a:lnL>
                    <a:lnR cap="flat">
                      <a:noFill/>
                    </a:lnR>
                    <a:lnT cap="flat">
                      <a:noFill/>
                    </a:lnT>
                    <a:lnB cap="flat">
                      <a:noFill/>
                    </a:lnB>
                    <a:lnTlToBr>
                      <a:noFill/>
                    </a:lnTlToBr>
                    <a:lnBlToTr>
                      <a:noFill/>
                    </a:lnBlToTr>
                    <a:solidFill>
                      <a:schemeClr val="folHlink"/>
                    </a:solidFill>
                  </a:tcPr>
                </a:tc>
                <a:extLst>
                  <a:ext uri="{0D108BD9-81ED-4DB2-BD59-A6C34878D82A}">
                    <a16:rowId xmlns:a16="http://schemas.microsoft.com/office/drawing/2014/main" val="10000"/>
                  </a:ext>
                </a:extLst>
              </a:tr>
            </a:tbl>
          </a:graphicData>
        </a:graphic>
      </p:graphicFrame>
      <p:graphicFrame>
        <p:nvGraphicFramePr>
          <p:cNvPr id="409648" name="表格 409647"/>
          <p:cNvGraphicFramePr/>
          <p:nvPr/>
        </p:nvGraphicFramePr>
        <p:xfrm>
          <a:off x="1042988" y="1844675"/>
          <a:ext cx="6119813" cy="520700"/>
        </p:xfrm>
        <a:graphic>
          <a:graphicData uri="http://schemas.openxmlformats.org/drawingml/2006/table">
            <a:tbl>
              <a:tblPr/>
              <a:tblGrid>
                <a:gridCol w="6119812">
                  <a:extLst>
                    <a:ext uri="{9D8B030D-6E8A-4147-A177-3AD203B41FA5}">
                      <a16:colId xmlns:a16="http://schemas.microsoft.com/office/drawing/2014/main" val="20000"/>
                    </a:ext>
                  </a:extLst>
                </a:gridCol>
              </a:tblGrid>
              <a:tr h="5207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800" dirty="0">
                          <a:solidFill>
                            <a:srgbClr val="000000"/>
                          </a:solidFill>
                        </a:rPr>
                        <a:t>表</a:t>
                      </a:r>
                      <a:r>
                        <a:rPr lang="en-US" altLang="zh-CN" sz="2800" dirty="0">
                          <a:solidFill>
                            <a:srgbClr val="000000"/>
                          </a:solidFill>
                        </a:rPr>
                        <a:t>6-1  </a:t>
                      </a:r>
                      <a:r>
                        <a:rPr lang="zh-CN" altLang="en-US" sz="2800" dirty="0">
                          <a:solidFill>
                            <a:srgbClr val="000000"/>
                          </a:solidFill>
                        </a:rPr>
                        <a:t>如</a:t>
                      </a:r>
                      <a:r>
                        <a:rPr lang="en-US" altLang="zh-CN" sz="2800" dirty="0">
                          <a:solidFill>
                            <a:srgbClr val="000000"/>
                          </a:solidFill>
                        </a:rPr>
                        <a:t> ex5-4.html</a:t>
                      </a:r>
                      <a:endParaRPr lang="zh-CN" altLang="en-US" sz="2800" dirty="0">
                        <a:solidFill>
                          <a:srgbClr val="000000"/>
                        </a:solidFill>
                      </a:endParaRPr>
                    </a:p>
                  </a:txBody>
                  <a:tcPr marT="45944" marB="45944">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9603"/>
                                        </p:tgtEl>
                                        <p:attrNameLst>
                                          <p:attrName>style.visibility</p:attrName>
                                        </p:attrNameLst>
                                      </p:cBhvr>
                                      <p:to>
                                        <p:strVal val="visible"/>
                                      </p:to>
                                    </p:set>
                                    <p:anim calcmode="lin" valueType="num">
                                      <p:cBhvr additive="base">
                                        <p:cTn id="7" dur="500" fill="hold"/>
                                        <p:tgtEl>
                                          <p:spTgt spid="409603"/>
                                        </p:tgtEl>
                                        <p:attrNameLst>
                                          <p:attrName>ppt_x</p:attrName>
                                        </p:attrNameLst>
                                      </p:cBhvr>
                                      <p:tavLst>
                                        <p:tav tm="0">
                                          <p:val>
                                            <p:strVal val="0-#ppt_w/2"/>
                                          </p:val>
                                        </p:tav>
                                        <p:tav tm="100000">
                                          <p:val>
                                            <p:strVal val="#ppt_x"/>
                                          </p:val>
                                        </p:tav>
                                      </p:tavLst>
                                    </p:anim>
                                    <p:anim calcmode="lin" valueType="num">
                                      <p:cBhvr additive="base">
                                        <p:cTn id="8" dur="500" fill="hold"/>
                                        <p:tgtEl>
                                          <p:spTgt spid="40960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09648"/>
                                        </p:tgtEl>
                                        <p:attrNameLst>
                                          <p:attrName>style.visibility</p:attrName>
                                        </p:attrNameLst>
                                      </p:cBhvr>
                                      <p:to>
                                        <p:strVal val="visible"/>
                                      </p:to>
                                    </p:set>
                                    <p:anim calcmode="lin" valueType="num">
                                      <p:cBhvr additive="base">
                                        <p:cTn id="13" dur="500" fill="hold"/>
                                        <p:tgtEl>
                                          <p:spTgt spid="409648"/>
                                        </p:tgtEl>
                                        <p:attrNameLst>
                                          <p:attrName>ppt_x</p:attrName>
                                        </p:attrNameLst>
                                      </p:cBhvr>
                                      <p:tavLst>
                                        <p:tav tm="0">
                                          <p:val>
                                            <p:strVal val="0-#ppt_w/2"/>
                                          </p:val>
                                        </p:tav>
                                        <p:tav tm="100000">
                                          <p:val>
                                            <p:strVal val="#ppt_x"/>
                                          </p:val>
                                        </p:tav>
                                      </p:tavLst>
                                    </p:anim>
                                    <p:anim calcmode="lin" valueType="num">
                                      <p:cBhvr additive="base">
                                        <p:cTn id="14" dur="500" fill="hold"/>
                                        <p:tgtEl>
                                          <p:spTgt spid="409648"/>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 presetClass="entr" presetSubtype="5" fill="hold" nodeType="afterEffect">
                                  <p:stCondLst>
                                    <p:cond delay="0"/>
                                  </p:stCondLst>
                                  <p:childTnLst>
                                    <p:set>
                                      <p:cBhvr>
                                        <p:cTn id="17" dur="1" fill="hold">
                                          <p:stCondLst>
                                            <p:cond delay="0"/>
                                          </p:stCondLst>
                                        </p:cTn>
                                        <p:tgtEl>
                                          <p:spTgt spid="409645"/>
                                        </p:tgtEl>
                                        <p:attrNameLst>
                                          <p:attrName>style.visibility</p:attrName>
                                        </p:attrNameLst>
                                      </p:cBhvr>
                                      <p:to>
                                        <p:strVal val="visible"/>
                                      </p:to>
                                    </p:set>
                                    <p:animEffect transition="in" filter="blinds(vertical)">
                                      <p:cBhvr>
                                        <p:cTn id="18" dur="500"/>
                                        <p:tgtEl>
                                          <p:spTgt spid="40964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09649"/>
                                        </p:tgtEl>
                                        <p:attrNameLst>
                                          <p:attrName>style.visibility</p:attrName>
                                        </p:attrNameLst>
                                      </p:cBhvr>
                                      <p:to>
                                        <p:strVal val="visible"/>
                                      </p:to>
                                    </p:set>
                                    <p:animEffect transition="in" filter="blinds(horizontal)">
                                      <p:cBhvr>
                                        <p:cTn id="23" dur="500"/>
                                        <p:tgtEl>
                                          <p:spTgt spid="409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ph type="title"/>
          </p:nvPr>
        </p:nvSpPr>
        <p:spPr>
          <a:ln/>
        </p:spPr>
        <p:txBody>
          <a:bodyPr vert="horz" wrap="square" lIns="91440" tIns="45720" rIns="91440" bIns="45720" anchor="ctr" anchorCtr="0"/>
          <a:lstStyle/>
          <a:p>
            <a:pPr eaLnBrk="1" hangingPunct="1"/>
            <a:r>
              <a:rPr lang="zh-CN" altLang="en-US" b="1" dirty="0"/>
              <a:t>第</a:t>
            </a:r>
            <a:r>
              <a:rPr lang="en-US" altLang="zh-CN" b="1" dirty="0"/>
              <a:t>4</a:t>
            </a:r>
            <a:r>
              <a:rPr lang="zh-CN" altLang="en-US" b="1" dirty="0"/>
              <a:t>章 简单的静态</a:t>
            </a:r>
            <a:r>
              <a:rPr lang="en-US" altLang="zh-CN" b="1" dirty="0"/>
              <a:t>Web</a:t>
            </a:r>
            <a:r>
              <a:rPr lang="zh-CN" altLang="en-US" b="1" dirty="0"/>
              <a:t>文档</a:t>
            </a:r>
            <a:r>
              <a:rPr lang="en-US" altLang="zh-CN" b="1" dirty="0"/>
              <a:t>(HTML/CSS)</a:t>
            </a:r>
            <a:r>
              <a:rPr lang="en-US" altLang="zh-CN" dirty="0"/>
              <a:t> </a:t>
            </a:r>
            <a:endParaRPr lang="zh-CN" altLang="en-US" dirty="0"/>
          </a:p>
        </p:txBody>
      </p:sp>
      <p:sp>
        <p:nvSpPr>
          <p:cNvPr id="7170" name="Rectangle 3"/>
          <p:cNvSpPr>
            <a:spLocks noGrp="1"/>
          </p:cNvSpPr>
          <p:nvPr>
            <p:ph idx="1"/>
          </p:nvPr>
        </p:nvSpPr>
        <p:spPr>
          <a:xfrm>
            <a:off x="33338" y="1393825"/>
            <a:ext cx="8785225" cy="5472113"/>
          </a:xfrm>
          <a:ln/>
        </p:spPr>
        <p:txBody>
          <a:bodyPr vert="horz" wrap="square" lIns="91440" tIns="45720" rIns="91440" bIns="45720" anchor="t" anchorCtr="0"/>
          <a:lstStyle/>
          <a:p>
            <a:pPr eaLnBrk="1" hangingPunct="1"/>
            <a:r>
              <a:rPr lang="en-US" altLang="zh-CN" b="1" dirty="0"/>
              <a:t>4.l   HTML</a:t>
            </a:r>
            <a:r>
              <a:rPr lang="zh-CN" altLang="en-US" b="1" dirty="0"/>
              <a:t>语言</a:t>
            </a:r>
            <a:endParaRPr lang="en-US" altLang="zh-CN" b="1" dirty="0"/>
          </a:p>
          <a:p>
            <a:pPr eaLnBrk="1" hangingPunct="1"/>
            <a:r>
              <a:rPr lang="en-US" altLang="zh-CN" b="1" dirty="0"/>
              <a:t>4.2  CSS</a:t>
            </a:r>
            <a:endParaRPr lang="zh-CN" altLang="en-US" b="1" dirty="0"/>
          </a:p>
          <a:p>
            <a:pPr eaLnBrk="1" hangingPunct="1"/>
            <a:r>
              <a:rPr lang="en-US" altLang="zh-CN" b="1" dirty="0"/>
              <a:t>4.3  HTML5 </a:t>
            </a:r>
            <a:r>
              <a:rPr lang="zh-CN" altLang="en-US" b="1" dirty="0"/>
              <a:t>概述</a:t>
            </a:r>
            <a:endParaRPr lang="en-US" altLang="zh-CN" b="1" dirty="0"/>
          </a:p>
          <a:p>
            <a:pPr eaLnBrk="1" hangingPunct="1"/>
            <a:endParaRPr lang="en-US" altLang="zh-CN" b="1" dirty="0"/>
          </a:p>
          <a:p>
            <a:pPr eaLnBrk="1" hangingPunct="1"/>
            <a:endParaRPr lang="en-US" altLang="zh-CN" b="1" dirty="0"/>
          </a:p>
          <a:p>
            <a:pPr eaLnBrk="1" hangingPunct="1"/>
            <a:r>
              <a:rPr lang="zh-CN" altLang="en-US" b="1" dirty="0"/>
              <a:t>复习</a:t>
            </a:r>
            <a:r>
              <a:rPr lang="en-US" altLang="zh-CN" b="1" dirty="0"/>
              <a:t>:</a:t>
            </a:r>
            <a:r>
              <a:rPr lang="zh-CN" altLang="en-US" b="1" dirty="0"/>
              <a:t>  网络程序开发两种体系结构</a:t>
            </a:r>
            <a:r>
              <a:rPr lang="en-US" altLang="zh-CN" b="1" dirty="0"/>
              <a:t>:C/S  ,B/S</a:t>
            </a:r>
            <a:r>
              <a:rPr lang="zh-CN" altLang="en-US" b="1" dirty="0"/>
              <a:t>。</a:t>
            </a:r>
            <a:endParaRPr lang="en-US" altLang="zh-CN" b="1" dirty="0"/>
          </a:p>
          <a:p>
            <a:pPr eaLnBrk="1" hangingPunct="1"/>
            <a:r>
              <a:rPr lang="en-US" altLang="zh-CN" b="1" dirty="0"/>
              <a:t>           </a:t>
            </a:r>
            <a:r>
              <a:rPr lang="zh-CN" altLang="en-US" b="1" dirty="0"/>
              <a:t>什么是</a:t>
            </a:r>
            <a:r>
              <a:rPr lang="en-US" altLang="zh-CN" b="1" dirty="0"/>
              <a:t>Web</a:t>
            </a:r>
            <a:r>
              <a:rPr lang="zh-CN" altLang="en-US" b="1" dirty="0"/>
              <a:t>。</a:t>
            </a:r>
            <a:endParaRPr lang="en-US" altLang="zh-CN" b="1" dirty="0"/>
          </a:p>
          <a:p>
            <a:pPr eaLnBrk="1" hangingPunct="1"/>
            <a:r>
              <a:rPr lang="en-US" altLang="zh-CN" b="1" dirty="0"/>
              <a:t>           Web</a:t>
            </a:r>
            <a:r>
              <a:rPr lang="zh-CN" altLang="en-US" b="1" dirty="0"/>
              <a:t>开发技术：客户端应用技术</a:t>
            </a:r>
            <a:endParaRPr lang="en-US" altLang="zh-CN" b="1" dirty="0"/>
          </a:p>
          <a:p>
            <a:pPr eaLnBrk="1" hangingPunct="1"/>
            <a:r>
              <a:rPr lang="en-US" altLang="zh-CN" b="1" dirty="0"/>
              <a:t>                                     </a:t>
            </a:r>
            <a:r>
              <a:rPr lang="zh-CN" altLang="en-US" b="1" dirty="0"/>
              <a:t>服务器端应用技术</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内容占位符 411649"/>
          <p:cNvSpPr>
            <a:spLocks noGrp="1"/>
          </p:cNvSpPr>
          <p:nvPr>
            <p:ph idx="1"/>
          </p:nvPr>
        </p:nvSpPr>
        <p:spPr>
          <a:xfrm>
            <a:off x="179388" y="1125538"/>
            <a:ext cx="8640762" cy="4175125"/>
          </a:xfrm>
          <a:ln/>
        </p:spPr>
        <p:txBody>
          <a:bodyPr vert="horz" wrap="square" lIns="91440" tIns="45720" rIns="91440" bIns="45720" anchor="t" anchorCtr="0"/>
          <a:lstStyle/>
          <a:p>
            <a:pPr marL="609600" indent="-609600">
              <a:spcBef>
                <a:spcPct val="0"/>
              </a:spcBef>
              <a:buClr>
                <a:srgbClr val="FF0000"/>
              </a:buClr>
            </a:pPr>
            <a:r>
              <a:rPr lang="en-US" altLang="zh-CN" sz="4400" b="1" dirty="0"/>
              <a:t>&lt;form&gt;</a:t>
            </a:r>
            <a:r>
              <a:rPr lang="zh-CN" altLang="en-US" sz="4400" b="1" dirty="0"/>
              <a:t>标记作用：</a:t>
            </a:r>
          </a:p>
          <a:p>
            <a:pPr marL="990600" lvl="1" indent="-533400">
              <a:lnSpc>
                <a:spcPct val="110000"/>
              </a:lnSpc>
              <a:buClr>
                <a:srgbClr val="FF0000"/>
              </a:buClr>
            </a:pPr>
            <a:r>
              <a:rPr lang="zh-CN" altLang="en-US" sz="3200" b="1" dirty="0">
                <a:solidFill>
                  <a:srgbClr val="FF0000"/>
                </a:solidFill>
              </a:rPr>
              <a:t>限定表单的范围</a:t>
            </a:r>
            <a:r>
              <a:rPr lang="zh-CN" altLang="en-US" sz="3200" b="1" dirty="0">
                <a:solidFill>
                  <a:srgbClr val="000000"/>
                </a:solidFill>
              </a:rPr>
              <a:t>，即定义一个区域，表单各元素都要设置在这个区域内，单击提交按钮时，提交的也是这个区域内的数据</a:t>
            </a:r>
          </a:p>
          <a:p>
            <a:pPr marL="990600" lvl="1" indent="-533400">
              <a:lnSpc>
                <a:spcPct val="110000"/>
              </a:lnSpc>
              <a:buClr>
                <a:srgbClr val="FF0000"/>
              </a:buClr>
            </a:pPr>
            <a:r>
              <a:rPr lang="zh-CN" altLang="en-US" sz="3200" b="1" dirty="0">
                <a:solidFill>
                  <a:srgbClr val="FF0000"/>
                </a:solidFill>
              </a:rPr>
              <a:t>携带表单的相关信息</a:t>
            </a:r>
            <a:r>
              <a:rPr lang="zh-CN" altLang="en-US" sz="3200" b="1" dirty="0">
                <a:solidFill>
                  <a:srgbClr val="000000"/>
                </a:solidFill>
              </a:rPr>
              <a:t>，如处理表单的脚本程序的位置、提交表单的方法等</a:t>
            </a:r>
          </a:p>
        </p:txBody>
      </p:sp>
      <p:sp>
        <p:nvSpPr>
          <p:cNvPr id="28674" name="标题 411650"/>
          <p:cNvSpPr>
            <a:spLocks noGrp="1"/>
          </p:cNvSpPr>
          <p:nvPr>
            <p:ph type="title"/>
          </p:nvPr>
        </p:nvSpPr>
        <p:spPr>
          <a:xfrm>
            <a:off x="0" y="188913"/>
            <a:ext cx="8291513" cy="615950"/>
          </a:xfrm>
          <a:ln/>
        </p:spPr>
        <p:txBody>
          <a:bodyPr vert="horz" wrap="square" lIns="91440" tIns="45720" rIns="91440" bIns="45720" anchor="ctr" anchorCtr="0"/>
          <a:lstStyle/>
          <a:p>
            <a:pPr algn="l"/>
            <a:r>
              <a:rPr lang="" altLang="zh-CN" sz="4500" b="1" dirty="0">
                <a:solidFill>
                  <a:srgbClr val="003366"/>
                </a:solidFill>
              </a:rPr>
              <a:t>2)   </a:t>
            </a:r>
            <a:r>
              <a:rPr lang="" altLang="en-US" sz="4500" b="1" dirty="0">
                <a:solidFill>
                  <a:srgbClr val="003366"/>
                </a:solidFill>
              </a:rPr>
              <a:t>表单标记</a:t>
            </a:r>
            <a:r>
              <a:rPr lang="" altLang="zh-CN" sz="4500" b="1" dirty="0">
                <a:solidFill>
                  <a:srgbClr val="003366"/>
                </a:solidFill>
              </a:rPr>
              <a:t>&lt;form&gt;</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1650">
                                            <p:txEl>
                                              <p:pRg st="0" end="0"/>
                                            </p:txEl>
                                          </p:spTgt>
                                        </p:tgtEl>
                                        <p:attrNameLst>
                                          <p:attrName>style.visibility</p:attrName>
                                        </p:attrNameLst>
                                      </p:cBhvr>
                                      <p:to>
                                        <p:strVal val="visible"/>
                                      </p:to>
                                    </p:set>
                                    <p:anim calcmode="lin" valueType="num">
                                      <p:cBhvr additive="base">
                                        <p:cTn id="7" dur="500" fill="hold"/>
                                        <p:tgtEl>
                                          <p:spTgt spid="41165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1650">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11650">
                                            <p:txEl>
                                              <p:pRg st="1" end="1"/>
                                            </p:txEl>
                                          </p:spTgt>
                                        </p:tgtEl>
                                        <p:attrNameLst>
                                          <p:attrName>style.visibility</p:attrName>
                                        </p:attrNameLst>
                                      </p:cBhvr>
                                      <p:to>
                                        <p:strVal val="visible"/>
                                      </p:to>
                                    </p:set>
                                    <p:anim calcmode="lin" valueType="num">
                                      <p:cBhvr additive="base">
                                        <p:cTn id="12" dur="500" fill="hold"/>
                                        <p:tgtEl>
                                          <p:spTgt spid="41165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1165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11650">
                                            <p:txEl>
                                              <p:pRg st="2" end="2"/>
                                            </p:txEl>
                                          </p:spTgt>
                                        </p:tgtEl>
                                        <p:attrNameLst>
                                          <p:attrName>style.visibility</p:attrName>
                                        </p:attrNameLst>
                                      </p:cBhvr>
                                      <p:to>
                                        <p:strVal val="visible"/>
                                      </p:to>
                                    </p:set>
                                    <p:anim calcmode="lin" valueType="num">
                                      <p:cBhvr additive="base">
                                        <p:cTn id="18" dur="500" fill="hold"/>
                                        <p:tgtEl>
                                          <p:spTgt spid="411650">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1165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内容占位符 413697"/>
          <p:cNvSpPr>
            <a:spLocks noGrp="1"/>
          </p:cNvSpPr>
          <p:nvPr>
            <p:ph idx="1"/>
          </p:nvPr>
        </p:nvSpPr>
        <p:spPr>
          <a:xfrm>
            <a:off x="323850" y="1341438"/>
            <a:ext cx="8640763" cy="5516562"/>
          </a:xfrm>
          <a:ln/>
        </p:spPr>
        <p:txBody>
          <a:bodyPr vert="horz" wrap="square" lIns="91440" tIns="45720" rIns="91440" bIns="45720" anchor="t" anchorCtr="0"/>
          <a:lstStyle/>
          <a:p>
            <a:pPr marL="609600" indent="-609600">
              <a:spcAft>
                <a:spcPct val="25000"/>
              </a:spcAft>
              <a:buClr>
                <a:srgbClr val="FF0000"/>
              </a:buClr>
            </a:pPr>
            <a:r>
              <a:rPr lang="zh-CN" altLang="en-US" sz="4400" b="1" dirty="0"/>
              <a:t>基本语法</a:t>
            </a:r>
          </a:p>
          <a:p>
            <a:pPr marL="990600" lvl="1" indent="-533400">
              <a:spcBef>
                <a:spcPct val="25000"/>
              </a:spcBef>
              <a:buClr>
                <a:srgbClr val="FFFFCC"/>
              </a:buClr>
              <a:buFont typeface="Arial" panose="020B0604020202020204" pitchFamily="34" charset="0"/>
              <a:buNone/>
            </a:pPr>
            <a:r>
              <a:rPr lang="zh-CN" altLang="en-US" sz="3200" b="1" dirty="0"/>
              <a:t>  </a:t>
            </a:r>
            <a:r>
              <a:rPr lang="en-US" altLang="zh-CN" sz="3600" b="1" dirty="0">
                <a:solidFill>
                  <a:srgbClr val="000000"/>
                </a:solidFill>
              </a:rPr>
              <a:t>&lt;form name=“form_name” method=“get/post” action|onsubmit=“url”&gt;</a:t>
            </a:r>
          </a:p>
          <a:p>
            <a:pPr marL="990600" lvl="1" indent="-533400">
              <a:spcBef>
                <a:spcPct val="25000"/>
              </a:spcBef>
              <a:buClr>
                <a:srgbClr val="FFFFCC"/>
              </a:buClr>
              <a:buFont typeface="Arial" panose="020B0604020202020204" pitchFamily="34" charset="0"/>
              <a:buNone/>
            </a:pPr>
            <a:r>
              <a:rPr lang="en-US" altLang="zh-CN" sz="3600" b="1" dirty="0">
                <a:solidFill>
                  <a:srgbClr val="000000"/>
                </a:solidFill>
              </a:rPr>
              <a:t>    …</a:t>
            </a:r>
          </a:p>
          <a:p>
            <a:pPr marL="990600" lvl="1" indent="-533400">
              <a:spcBef>
                <a:spcPct val="25000"/>
              </a:spcBef>
              <a:buClr>
                <a:srgbClr val="FFFFCC"/>
              </a:buClr>
              <a:buFont typeface="Arial" panose="020B0604020202020204" pitchFamily="34" charset="0"/>
              <a:buNone/>
            </a:pPr>
            <a:r>
              <a:rPr lang="en-US" altLang="zh-CN" sz="3600" b="1" dirty="0">
                <a:solidFill>
                  <a:srgbClr val="000000"/>
                </a:solidFill>
              </a:rPr>
              <a:t> &lt;/form&gt;</a:t>
            </a:r>
          </a:p>
          <a:p>
            <a:pPr marL="990600" lvl="1" indent="-533400">
              <a:spcBef>
                <a:spcPct val="25000"/>
              </a:spcBef>
              <a:buClr>
                <a:srgbClr val="FFFFCC"/>
              </a:buClr>
              <a:buFont typeface="Arial" panose="020B0604020202020204" pitchFamily="34" charset="0"/>
              <a:buNone/>
            </a:pPr>
            <a:r>
              <a:rPr lang="zh-CN" altLang="en-US" sz="3600" b="1" dirty="0">
                <a:solidFill>
                  <a:srgbClr val="000000"/>
                </a:solidFill>
              </a:rPr>
              <a:t>例如：</a:t>
            </a:r>
            <a:r>
              <a:rPr lang="en-US" altLang="zh-CN" sz="3600" b="1" dirty="0">
                <a:solidFill>
                  <a:srgbClr val="000000"/>
                </a:solidFill>
              </a:rPr>
              <a:t>sample\request.jsp</a:t>
            </a:r>
          </a:p>
          <a:p>
            <a:pPr marL="609600" indent="-609600">
              <a:spcBef>
                <a:spcPct val="25000"/>
              </a:spcBef>
              <a:buClr>
                <a:srgbClr val="FFFF00"/>
              </a:buClr>
            </a:pPr>
            <a:endParaRPr lang="en-US" altLang="zh-CN" sz="3600" b="1" dirty="0">
              <a:solidFill>
                <a:srgbClr val="0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3698">
                                            <p:txEl>
                                              <p:pRg st="0" end="0"/>
                                            </p:txEl>
                                          </p:spTgt>
                                        </p:tgtEl>
                                        <p:attrNameLst>
                                          <p:attrName>style.visibility</p:attrName>
                                        </p:attrNameLst>
                                      </p:cBhvr>
                                      <p:to>
                                        <p:strVal val="visible"/>
                                      </p:to>
                                    </p:set>
                                    <p:anim calcmode="lin" valueType="num">
                                      <p:cBhvr additive="base">
                                        <p:cTn id="7" dur="500" fill="hold"/>
                                        <p:tgtEl>
                                          <p:spTgt spid="4136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369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13698">
                                            <p:txEl>
                                              <p:pRg st="1" end="1"/>
                                            </p:txEl>
                                          </p:spTgt>
                                        </p:tgtEl>
                                        <p:attrNameLst>
                                          <p:attrName>style.visibility</p:attrName>
                                        </p:attrNameLst>
                                      </p:cBhvr>
                                      <p:to>
                                        <p:strVal val="visible"/>
                                      </p:to>
                                    </p:set>
                                    <p:anim calcmode="lin" valueType="num">
                                      <p:cBhvr additive="base">
                                        <p:cTn id="12" dur="500" fill="hold"/>
                                        <p:tgtEl>
                                          <p:spTgt spid="413698">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1369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13698">
                                            <p:txEl>
                                              <p:pRg st="2" end="2"/>
                                            </p:txEl>
                                          </p:spTgt>
                                        </p:tgtEl>
                                        <p:attrNameLst>
                                          <p:attrName>style.visibility</p:attrName>
                                        </p:attrNameLst>
                                      </p:cBhvr>
                                      <p:to>
                                        <p:strVal val="visible"/>
                                      </p:to>
                                    </p:set>
                                    <p:anim calcmode="lin" valueType="num">
                                      <p:cBhvr additive="base">
                                        <p:cTn id="17" dur="500" fill="hold"/>
                                        <p:tgtEl>
                                          <p:spTgt spid="413698">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13698">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13698">
                                            <p:txEl>
                                              <p:pRg st="3" end="3"/>
                                            </p:txEl>
                                          </p:spTgt>
                                        </p:tgtEl>
                                        <p:attrNameLst>
                                          <p:attrName>style.visibility</p:attrName>
                                        </p:attrNameLst>
                                      </p:cBhvr>
                                      <p:to>
                                        <p:strVal val="visible"/>
                                      </p:to>
                                    </p:set>
                                    <p:anim calcmode="lin" valueType="num">
                                      <p:cBhvr additive="base">
                                        <p:cTn id="22" dur="500" fill="hold"/>
                                        <p:tgtEl>
                                          <p:spTgt spid="413698">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13698">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413698">
                                            <p:txEl>
                                              <p:pRg st="4" end="4"/>
                                            </p:txEl>
                                          </p:spTgt>
                                        </p:tgtEl>
                                        <p:attrNameLst>
                                          <p:attrName>style.visibility</p:attrName>
                                        </p:attrNameLst>
                                      </p:cBhvr>
                                      <p:to>
                                        <p:strVal val="visible"/>
                                      </p:to>
                                    </p:set>
                                    <p:anim calcmode="lin" valueType="num">
                                      <p:cBhvr additive="base">
                                        <p:cTn id="27" dur="500" fill="hold"/>
                                        <p:tgtEl>
                                          <p:spTgt spid="413698">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1369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7" name="内容占位符 415746"/>
          <p:cNvSpPr>
            <a:spLocks noGrp="1"/>
          </p:cNvSpPr>
          <p:nvPr>
            <p:ph idx="1"/>
          </p:nvPr>
        </p:nvSpPr>
        <p:spPr>
          <a:xfrm>
            <a:off x="250825" y="304800"/>
            <a:ext cx="8205788" cy="747713"/>
          </a:xfrm>
          <a:ln/>
        </p:spPr>
        <p:txBody>
          <a:bodyPr vert="horz" wrap="square" lIns="91440" tIns="45720" rIns="91440" bIns="45720" anchor="t" anchorCtr="0"/>
          <a:lstStyle/>
          <a:p>
            <a:pPr lvl="1" algn="ctr">
              <a:spcBef>
                <a:spcPct val="30000"/>
              </a:spcBef>
              <a:buClr>
                <a:srgbClr val="FFFFCC"/>
              </a:buClr>
              <a:buFont typeface="Arial" panose="020B0604020202020204" pitchFamily="34" charset="0"/>
              <a:buNone/>
            </a:pPr>
            <a:r>
              <a:rPr lang="zh-CN" altLang="en-US" sz="3800" b="1" dirty="0">
                <a:solidFill>
                  <a:srgbClr val="000000"/>
                </a:solidFill>
              </a:rPr>
              <a:t>表</a:t>
            </a:r>
            <a:r>
              <a:rPr lang="en-US" altLang="zh-CN" sz="3800" b="1" dirty="0">
                <a:solidFill>
                  <a:srgbClr val="000000"/>
                </a:solidFill>
              </a:rPr>
              <a:t>6-2  &lt;form&gt;</a:t>
            </a:r>
            <a:r>
              <a:rPr lang="zh-CN" altLang="en-US" sz="3800" b="1" dirty="0">
                <a:solidFill>
                  <a:srgbClr val="000000"/>
                </a:solidFill>
              </a:rPr>
              <a:t>标记常用属性</a:t>
            </a:r>
          </a:p>
          <a:p>
            <a:endParaRPr lang="zh-CN" altLang="en-US" dirty="0"/>
          </a:p>
        </p:txBody>
      </p:sp>
      <p:graphicFrame>
        <p:nvGraphicFramePr>
          <p:cNvPr id="415789" name="表格 415788"/>
          <p:cNvGraphicFramePr/>
          <p:nvPr/>
        </p:nvGraphicFramePr>
        <p:xfrm>
          <a:off x="0" y="981075"/>
          <a:ext cx="9144000" cy="5405438"/>
        </p:xfrm>
        <a:graphic>
          <a:graphicData uri="http://schemas.openxmlformats.org/drawingml/2006/table">
            <a:tbl>
              <a:tblPr/>
              <a:tblGrid>
                <a:gridCol w="2268538">
                  <a:extLst>
                    <a:ext uri="{9D8B030D-6E8A-4147-A177-3AD203B41FA5}">
                      <a16:colId xmlns:a16="http://schemas.microsoft.com/office/drawing/2014/main" val="20000"/>
                    </a:ext>
                  </a:extLst>
                </a:gridCol>
                <a:gridCol w="6875462">
                  <a:extLst>
                    <a:ext uri="{9D8B030D-6E8A-4147-A177-3AD203B41FA5}">
                      <a16:colId xmlns:a16="http://schemas.microsoft.com/office/drawing/2014/main" val="20001"/>
                    </a:ext>
                  </a:extLst>
                </a:gridCol>
              </a:tblGrid>
              <a:tr h="558964">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600" b="1" dirty="0"/>
                        <a:t>属    性  </a:t>
                      </a: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600" b="1" dirty="0"/>
                        <a:t>描      述</a:t>
                      </a: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574844">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dirty="0">
                          <a:solidFill>
                            <a:srgbClr val="000000"/>
                          </a:solidFill>
                        </a:rPr>
                        <a:t>name</a:t>
                      </a:r>
                      <a:endParaRPr lang="zh-CN" altLang="en-US" sz="2600" b="1" dirty="0">
                        <a:solidFill>
                          <a:srgbClr val="000000"/>
                        </a:solidFill>
                      </a:endParaRP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设置表单名称，用于脚本引用</a:t>
                      </a: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1510157">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dirty="0">
                          <a:solidFill>
                            <a:srgbClr val="000000"/>
                          </a:solidFill>
                        </a:rPr>
                        <a:t>method</a:t>
                      </a:r>
                      <a:endParaRPr lang="zh-CN" altLang="en-US" sz="2600" b="1" dirty="0">
                        <a:solidFill>
                          <a:srgbClr val="000000"/>
                        </a:solidFill>
                      </a:endParaRP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定义表单内容从客户端传送到服务器的方法，包括两种方法：</a:t>
                      </a:r>
                      <a:r>
                        <a:rPr lang="en-US" altLang="zh-CN" sz="2600" b="1" dirty="0">
                          <a:solidFill>
                            <a:srgbClr val="FF0000"/>
                          </a:solidFill>
                        </a:rPr>
                        <a:t>get</a:t>
                      </a:r>
                      <a:r>
                        <a:rPr lang="zh-CN" altLang="en-US" sz="2600" b="1" dirty="0">
                          <a:solidFill>
                            <a:srgbClr val="000000"/>
                          </a:solidFill>
                        </a:rPr>
                        <a:t>和</a:t>
                      </a:r>
                      <a:r>
                        <a:rPr lang="en-US" altLang="zh-CN" sz="2600" b="1" dirty="0">
                          <a:solidFill>
                            <a:srgbClr val="FF0000"/>
                          </a:solidFill>
                        </a:rPr>
                        <a:t>post</a:t>
                      </a:r>
                      <a:r>
                        <a:rPr lang="zh-CN" altLang="en-US" sz="2600" b="1" dirty="0">
                          <a:solidFill>
                            <a:srgbClr val="000000"/>
                          </a:solidFill>
                        </a:rPr>
                        <a:t>；</a:t>
                      </a:r>
                      <a:r>
                        <a:rPr lang="zh-CN" altLang="en-US" sz="2600" b="1" dirty="0">
                          <a:solidFill>
                            <a:srgbClr val="FF0000"/>
                          </a:solidFill>
                        </a:rPr>
                        <a:t>默认时使用</a:t>
                      </a:r>
                      <a:r>
                        <a:rPr lang="en-US" altLang="zh-CN" sz="2600" b="1" dirty="0">
                          <a:solidFill>
                            <a:srgbClr val="FF0000"/>
                          </a:solidFill>
                        </a:rPr>
                        <a:t>get</a:t>
                      </a:r>
                      <a:r>
                        <a:rPr lang="zh-CN" altLang="en-US" sz="2600" b="1" dirty="0">
                          <a:solidFill>
                            <a:srgbClr val="FF0000"/>
                          </a:solidFill>
                        </a:rPr>
                        <a:t>方法</a:t>
                      </a: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49862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action</a:t>
                      </a:r>
                      <a:endParaRPr lang="zh-CN" altLang="en-US" sz="2600" b="1">
                        <a:solidFill>
                          <a:srgbClr val="000000"/>
                        </a:solidFill>
                      </a:endParaRP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用于定义表单处理程序的位置</a:t>
                      </a: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584372">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err="1">
                          <a:solidFill>
                            <a:srgbClr val="000000"/>
                          </a:solidFill>
                        </a:rPr>
                        <a:t>onsubmit</a:t>
                      </a:r>
                      <a:endParaRPr lang="zh-CN" altLang="en-US" sz="2600" b="1">
                        <a:solidFill>
                          <a:srgbClr val="000000"/>
                        </a:solidFill>
                      </a:endParaRP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sm" len="sm"/>
                      <a:tailEnd type="none" w="sm" len="sm"/>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用于定义表单处理脚本的位置</a:t>
                      </a: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sm" len="sm"/>
                      <a:tailEnd type="none" w="sm" len="sm"/>
                    </a:lnB>
                    <a:lnTlToBr>
                      <a:noFill/>
                    </a:lnTlToBr>
                    <a:lnBlToTr>
                      <a:noFill/>
                    </a:lnBlToTr>
                    <a:solidFill>
                      <a:schemeClr val="folHlink"/>
                    </a:solidFill>
                  </a:tcPr>
                </a:tc>
                <a:extLst>
                  <a:ext uri="{0D108BD9-81ED-4DB2-BD59-A6C34878D82A}">
                    <a16:rowId xmlns:a16="http://schemas.microsoft.com/office/drawing/2014/main" val="10004"/>
                  </a:ext>
                </a:extLst>
              </a:tr>
              <a:tr h="167848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err="1">
                          <a:solidFill>
                            <a:srgbClr val="000000"/>
                          </a:solidFill>
                        </a:rPr>
                        <a:t>enctype</a:t>
                      </a:r>
                      <a:r>
                        <a:rPr lang="en-US" altLang="zh-CN" sz="2600">
                          <a:solidFill>
                            <a:srgbClr val="000000"/>
                          </a:solidFill>
                        </a:rPr>
                        <a:t> </a:t>
                      </a:r>
                      <a:endParaRPr lang="zh-CN" altLang="en-US" sz="2600">
                        <a:solidFill>
                          <a:srgbClr val="000000"/>
                        </a:solidFill>
                      </a:endParaRP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sm" len="sm"/>
                      <a:tailEnd type="none" w="sm" len="sm"/>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a:t>
                      </a:r>
                      <a:r>
                        <a:rPr lang="en-US" altLang="zh-CN" sz="2600" b="1" dirty="0">
                          <a:solidFill>
                            <a:srgbClr val="000000"/>
                          </a:solidFill>
                        </a:rPr>
                        <a:t>MIME</a:t>
                      </a:r>
                      <a:r>
                        <a:rPr lang="zh-CN" altLang="en-US" sz="2600" b="1" dirty="0">
                          <a:solidFill>
                            <a:srgbClr val="000000"/>
                          </a:solidFill>
                        </a:rPr>
                        <a:t>类型，默认值为 </a:t>
                      </a:r>
                      <a:r>
                        <a:rPr lang="en-US" altLang="zh-CN" sz="2600" b="1" dirty="0">
                          <a:solidFill>
                            <a:srgbClr val="000000"/>
                          </a:solidFill>
                        </a:rPr>
                        <a:t>application/x-www-form-</a:t>
                      </a:r>
                      <a:r>
                        <a:rPr lang="en-US" altLang="zh-CN" sz="2600" b="1" dirty="0" err="1">
                          <a:solidFill>
                            <a:srgbClr val="000000"/>
                          </a:solidFill>
                        </a:rPr>
                        <a:t>urlencoded</a:t>
                      </a:r>
                      <a:r>
                        <a:rPr lang="zh-CN" altLang="en-US" sz="2600" b="1" dirty="0">
                          <a:solidFill>
                            <a:srgbClr val="000000"/>
                          </a:solidFill>
                        </a:rPr>
                        <a:t>。需要上传文件到服务器时，应将该属性设置为</a:t>
                      </a:r>
                      <a:r>
                        <a:rPr lang="en-US" altLang="zh-CN" sz="2600" b="1" dirty="0">
                          <a:solidFill>
                            <a:srgbClr val="FF0000"/>
                          </a:solidFill>
                        </a:rPr>
                        <a:t>multipart/form-data</a:t>
                      </a:r>
                      <a:r>
                        <a:rPr lang="en-US" altLang="zh-CN" sz="2600" dirty="0">
                          <a:solidFill>
                            <a:srgbClr val="FF0000"/>
                          </a:solidFill>
                        </a:rPr>
                        <a:t> </a:t>
                      </a:r>
                      <a:endParaRPr lang="zh-CN" altLang="en-US" sz="2600" dirty="0">
                        <a:solidFill>
                          <a:srgbClr val="FF0000"/>
                        </a:solidFill>
                      </a:endParaRPr>
                    </a:p>
                  </a:txBody>
                  <a:tcPr marT="45733" marB="45733">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sm" len="sm"/>
                      <a:tailEnd type="none" w="sm" len="sm"/>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bl>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15747">
                                            <p:txEl>
                                              <p:pRg st="0" end="0"/>
                                            </p:txEl>
                                          </p:spTgt>
                                        </p:tgtEl>
                                        <p:attrNameLst>
                                          <p:attrName>style.visibility</p:attrName>
                                        </p:attrNameLst>
                                      </p:cBhvr>
                                      <p:to>
                                        <p:strVal val="visible"/>
                                      </p:to>
                                    </p:set>
                                  </p:childTnLst>
                                </p:cTn>
                              </p:par>
                            </p:childTnLst>
                          </p:cTn>
                        </p:par>
                        <p:par>
                          <p:cTn id="7" fill="hold">
                            <p:stCondLst>
                              <p:cond delay="500"/>
                            </p:stCondLst>
                            <p:childTnLst>
                              <p:par>
                                <p:cTn id="8" presetID="3" presetClass="entr" presetSubtype="5" fill="hold" nodeType="afterEffect">
                                  <p:stCondLst>
                                    <p:cond delay="0"/>
                                  </p:stCondLst>
                                  <p:childTnLst>
                                    <p:set>
                                      <p:cBhvr>
                                        <p:cTn id="9" dur="1" fill="hold">
                                          <p:stCondLst>
                                            <p:cond delay="0"/>
                                          </p:stCondLst>
                                        </p:cTn>
                                        <p:tgtEl>
                                          <p:spTgt spid="415789"/>
                                        </p:tgtEl>
                                        <p:attrNameLst>
                                          <p:attrName>style.visibility</p:attrName>
                                        </p:attrNameLst>
                                      </p:cBhvr>
                                      <p:to>
                                        <p:strVal val="visible"/>
                                      </p:to>
                                    </p:set>
                                    <p:animEffect transition="in" filter="blinds(vertical)">
                                      <p:cBhvr>
                                        <p:cTn id="10" dur="500"/>
                                        <p:tgtEl>
                                          <p:spTgt spid="415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build="p" advAuto="100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417793"/>
          <p:cNvSpPr>
            <a:spLocks noGrp="1"/>
          </p:cNvSpPr>
          <p:nvPr>
            <p:ph type="title"/>
          </p:nvPr>
        </p:nvSpPr>
        <p:spPr>
          <a:xfrm>
            <a:off x="442913" y="103188"/>
            <a:ext cx="8243887" cy="858837"/>
          </a:xfrm>
          <a:ln/>
        </p:spPr>
        <p:txBody>
          <a:bodyPr vert="horz" wrap="square" lIns="91440" tIns="45720" rIns="91440" bIns="45720" anchor="ctr" anchorCtr="0"/>
          <a:lstStyle/>
          <a:p>
            <a:r>
              <a:rPr lang="" altLang="en-US" sz="5000" b="1" dirty="0">
                <a:solidFill>
                  <a:srgbClr val="003366"/>
                </a:solidFill>
              </a:rPr>
              <a:t>数据发送形式</a:t>
            </a:r>
          </a:p>
        </p:txBody>
      </p:sp>
      <p:sp>
        <p:nvSpPr>
          <p:cNvPr id="417795" name="文本占位符 417794"/>
          <p:cNvSpPr>
            <a:spLocks noGrp="1" noChangeArrowheads="1"/>
          </p:cNvSpPr>
          <p:nvPr>
            <p:ph idx="1"/>
          </p:nvPr>
        </p:nvSpPr>
        <p:spPr>
          <a:xfrm>
            <a:off x="457200" y="1412875"/>
            <a:ext cx="8229600" cy="4606925"/>
          </a:xfrm>
        </p:spPr>
        <p:txBody>
          <a:bodyPr vert="horz" wrap="square" lIns="91440" tIns="45720" rIns="91440" bIns="45720" numCol="1" anchor="t" anchorCtr="0" compatLnSpc="1"/>
          <a:lstStyle/>
          <a:p>
            <a:pPr marL="342900" marR="0" lvl="0" indent="-342900" algn="l" defTabSz="914400" rtl="0" eaLnBrk="0" fontAlgn="base" latinLnBrk="0" hangingPunct="0">
              <a:lnSpc>
                <a:spcPct val="110000"/>
              </a:lnSpc>
              <a:spcBef>
                <a:spcPct val="20000"/>
              </a:spcBef>
              <a:spcAft>
                <a:spcPct val="0"/>
              </a:spcAft>
              <a:buClr>
                <a:srgbClr val="FF0000"/>
              </a:buClr>
              <a:buSzTx/>
              <a:buFont typeface="Arial" panose="020B0604020202020204" pitchFamily="34" charset="0"/>
              <a:buChar char="•"/>
              <a:defRPr/>
            </a:pPr>
            <a:r>
              <a:rPr kumimoji="0" lang="zh-CN" altLang="en-US" sz="3200" b="1" i="0" u="none" strike="noStrike" kern="1200" cap="none" spc="0" normalizeH="0" baseline="0" noProof="0" dirty="0">
                <a:ln>
                  <a:noFill/>
                </a:ln>
                <a:solidFill>
                  <a:srgbClr val="000000"/>
                </a:solidFill>
                <a:effectLst/>
                <a:uLnTx/>
                <a:uFillTx/>
                <a:latin typeface="+mn-lt"/>
                <a:ea typeface="+mn-ea"/>
                <a:cs typeface="+mn-cs"/>
              </a:rPr>
              <a:t>数据从浏览器向服务器发送时，会分成</a:t>
            </a:r>
            <a:r>
              <a:rPr kumimoji="0" lang="en-US" altLang="zh-CN" sz="3200" b="1" i="0" u="none" strike="noStrike" kern="1200" cap="none" spc="0" normalizeH="0" baseline="0" noProof="0" dirty="0">
                <a:ln>
                  <a:noFill/>
                </a:ln>
                <a:solidFill>
                  <a:srgbClr val="000000"/>
                </a:solidFill>
                <a:effectLst/>
                <a:uLnTx/>
                <a:uFillTx/>
                <a:latin typeface="+mn-lt"/>
                <a:ea typeface="+mn-ea"/>
                <a:cs typeface="+mn-cs"/>
              </a:rPr>
              <a:t>HTTP</a:t>
            </a:r>
            <a:r>
              <a:rPr kumimoji="0" lang="zh-CN" altLang="en-US" sz="3200" b="1" i="0" u="none" strike="noStrike" kern="1200" cap="none" spc="0" normalizeH="0" baseline="0" noProof="0" dirty="0">
                <a:ln>
                  <a:noFill/>
                </a:ln>
                <a:solidFill>
                  <a:srgbClr val="000000"/>
                </a:solidFill>
                <a:effectLst/>
                <a:uLnTx/>
                <a:uFillTx/>
                <a:latin typeface="+mn-lt"/>
                <a:ea typeface="+mn-ea"/>
                <a:cs typeface="+mn-cs"/>
              </a:rPr>
              <a:t>头和</a:t>
            </a:r>
            <a:r>
              <a:rPr kumimoji="0" lang="en-US" altLang="zh-CN" sz="3200" b="1" i="0" u="none" strike="noStrike" kern="1200" cap="none" spc="0" normalizeH="0" baseline="0" noProof="0" dirty="0">
                <a:ln>
                  <a:noFill/>
                </a:ln>
                <a:solidFill>
                  <a:srgbClr val="000000"/>
                </a:solidFill>
                <a:effectLst/>
                <a:uLnTx/>
                <a:uFillTx/>
                <a:latin typeface="+mn-lt"/>
                <a:ea typeface="+mn-ea"/>
                <a:cs typeface="+mn-cs"/>
              </a:rPr>
              <a:t>HTTP</a:t>
            </a:r>
            <a:r>
              <a:rPr kumimoji="0" lang="zh-CN" altLang="en-US" sz="3200" b="1" i="0" u="none" strike="noStrike" kern="1200" cap="none" spc="0" normalizeH="0" baseline="0" noProof="0" dirty="0">
                <a:ln>
                  <a:noFill/>
                </a:ln>
                <a:solidFill>
                  <a:srgbClr val="000000"/>
                </a:solidFill>
                <a:effectLst/>
                <a:uLnTx/>
                <a:uFillTx/>
                <a:latin typeface="+mn-lt"/>
                <a:ea typeface="+mn-ea"/>
                <a:cs typeface="+mn-cs"/>
              </a:rPr>
              <a:t>正文体两部分来发送。其中头包含有关用户代理、服务器信息、内容类型等信息，这些信息通常以纯文本发送，因而不安全；而</a:t>
            </a:r>
            <a:r>
              <a:rPr kumimoji="0" lang="en-US" altLang="zh-CN" sz="3200" b="1" i="0" u="none" strike="noStrike" kern="1200" cap="none" spc="0" normalizeH="0" baseline="0" noProof="0" dirty="0">
                <a:ln>
                  <a:noFill/>
                </a:ln>
                <a:solidFill>
                  <a:srgbClr val="000000"/>
                </a:solidFill>
                <a:effectLst/>
                <a:uLnTx/>
                <a:uFillTx/>
                <a:latin typeface="+mn-lt"/>
                <a:ea typeface="+mn-ea"/>
                <a:cs typeface="+mn-cs"/>
              </a:rPr>
              <a:t>HTTP</a:t>
            </a:r>
            <a:r>
              <a:rPr kumimoji="0" lang="zh-CN" altLang="en-US" sz="3200" b="1" i="0" u="none" strike="noStrike" kern="1200" cap="none" spc="0" normalizeH="0" baseline="0" noProof="0" dirty="0">
                <a:ln>
                  <a:noFill/>
                </a:ln>
                <a:solidFill>
                  <a:srgbClr val="000000"/>
                </a:solidFill>
                <a:effectLst/>
                <a:uLnTx/>
                <a:uFillTx/>
                <a:latin typeface="+mn-lt"/>
                <a:ea typeface="+mn-ea"/>
                <a:cs typeface="+mn-cs"/>
              </a:rPr>
              <a:t>正文体包含正文实体，这些信息是编码后再发送的，所以比</a:t>
            </a:r>
            <a:r>
              <a:rPr kumimoji="0" lang="en-US" altLang="zh-CN" sz="3200" b="1" i="0" u="none" strike="noStrike" kern="1200" cap="none" spc="0" normalizeH="0" baseline="0" noProof="0" dirty="0">
                <a:ln>
                  <a:noFill/>
                </a:ln>
                <a:solidFill>
                  <a:srgbClr val="000000"/>
                </a:solidFill>
                <a:effectLst/>
                <a:uLnTx/>
                <a:uFillTx/>
                <a:latin typeface="+mn-lt"/>
                <a:ea typeface="+mn-ea"/>
                <a:cs typeface="+mn-cs"/>
              </a:rPr>
              <a:t>HTTP</a:t>
            </a:r>
            <a:r>
              <a:rPr kumimoji="0" lang="zh-CN" altLang="en-US" sz="3200" b="1" i="0" u="none" strike="noStrike" kern="1200" cap="none" spc="0" normalizeH="0" baseline="0" noProof="0" dirty="0">
                <a:ln>
                  <a:noFill/>
                </a:ln>
                <a:solidFill>
                  <a:srgbClr val="000000"/>
                </a:solidFill>
                <a:effectLst/>
                <a:uLnTx/>
                <a:uFillTx/>
                <a:latin typeface="+mn-lt"/>
                <a:ea typeface="+mn-ea"/>
                <a:cs typeface="+mn-cs"/>
              </a:rPr>
              <a:t>头发送的信息更安全。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 calcmode="lin" valueType="num">
                                      <p:cBhvr additive="base">
                                        <p:cTn id="7" dur="500" fill="hold"/>
                                        <p:tgtEl>
                                          <p:spTgt spid="4177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779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419841"/>
          <p:cNvSpPr>
            <a:spLocks noGrp="1"/>
          </p:cNvSpPr>
          <p:nvPr>
            <p:ph type="title"/>
          </p:nvPr>
        </p:nvSpPr>
        <p:spPr>
          <a:xfrm>
            <a:off x="395288" y="0"/>
            <a:ext cx="8229600" cy="904875"/>
          </a:xfrm>
          <a:ln/>
        </p:spPr>
        <p:txBody>
          <a:bodyPr vert="horz" wrap="square" lIns="91440" tIns="45720" rIns="91440" bIns="45720" anchor="ctr" anchorCtr="0"/>
          <a:lstStyle/>
          <a:p>
            <a:r>
              <a:rPr lang="" altLang="zh-CN" b="1" dirty="0">
                <a:solidFill>
                  <a:srgbClr val="003366"/>
                </a:solidFill>
              </a:rPr>
              <a:t>POST</a:t>
            </a:r>
            <a:r>
              <a:rPr lang="" altLang="en-US" b="1" dirty="0">
                <a:solidFill>
                  <a:srgbClr val="003366"/>
                </a:solidFill>
              </a:rPr>
              <a:t>和</a:t>
            </a:r>
            <a:r>
              <a:rPr lang="" altLang="zh-CN" b="1" dirty="0">
                <a:solidFill>
                  <a:srgbClr val="003366"/>
                </a:solidFill>
              </a:rPr>
              <a:t>GET</a:t>
            </a:r>
            <a:r>
              <a:rPr lang="" altLang="en-US" b="1" dirty="0">
                <a:solidFill>
                  <a:srgbClr val="003366"/>
                </a:solidFill>
              </a:rPr>
              <a:t>提交方法的比较</a:t>
            </a:r>
          </a:p>
        </p:txBody>
      </p:sp>
      <p:sp>
        <p:nvSpPr>
          <p:cNvPr id="419843" name="内容占位符 419842"/>
          <p:cNvSpPr>
            <a:spLocks noGrp="1"/>
          </p:cNvSpPr>
          <p:nvPr>
            <p:ph idx="1"/>
          </p:nvPr>
        </p:nvSpPr>
        <p:spPr>
          <a:xfrm>
            <a:off x="0" y="1125538"/>
            <a:ext cx="9144000" cy="5732462"/>
          </a:xfrm>
          <a:ln/>
        </p:spPr>
        <p:txBody>
          <a:bodyPr vert="horz" wrap="square" lIns="91440" tIns="45720" rIns="91440" bIns="45720" anchor="t" anchorCtr="0"/>
          <a:lstStyle/>
          <a:p>
            <a:pPr>
              <a:lnSpc>
                <a:spcPct val="110000"/>
              </a:lnSpc>
              <a:spcBef>
                <a:spcPct val="0"/>
              </a:spcBef>
              <a:buClr>
                <a:srgbClr val="FF0000"/>
              </a:buClr>
            </a:pPr>
            <a:r>
              <a:rPr lang="en-US" altLang="zh-CN" sz="2800" b="1" dirty="0">
                <a:solidFill>
                  <a:srgbClr val="000000"/>
                </a:solidFill>
              </a:rPr>
              <a:t>GET</a:t>
            </a:r>
            <a:r>
              <a:rPr lang="zh-CN" altLang="en-US" sz="2800" b="1" dirty="0">
                <a:solidFill>
                  <a:srgbClr val="000000"/>
                </a:solidFill>
              </a:rPr>
              <a:t>方法是将表单数据</a:t>
            </a:r>
            <a:r>
              <a:rPr lang="zh-CN" altLang="en-US" sz="2800" b="1" dirty="0">
                <a:solidFill>
                  <a:srgbClr val="FF0000"/>
                </a:solidFill>
              </a:rPr>
              <a:t>以</a:t>
            </a:r>
            <a:r>
              <a:rPr lang="en-US" altLang="zh-CN" sz="2800" b="1" dirty="0">
                <a:solidFill>
                  <a:srgbClr val="FF0000"/>
                </a:solidFill>
              </a:rPr>
              <a:t>HTTP</a:t>
            </a:r>
            <a:r>
              <a:rPr lang="zh-CN" altLang="en-US" sz="2800" b="1" dirty="0">
                <a:solidFill>
                  <a:srgbClr val="FF0000"/>
                </a:solidFill>
              </a:rPr>
              <a:t>头的形式附加到</a:t>
            </a:r>
            <a:r>
              <a:rPr lang="en-US" altLang="zh-CN" sz="2800" b="1" dirty="0">
                <a:solidFill>
                  <a:srgbClr val="FF0000"/>
                </a:solidFill>
              </a:rPr>
              <a:t>URL</a:t>
            </a:r>
            <a:r>
              <a:rPr lang="zh-CN" altLang="en-US" sz="2800" b="1" dirty="0">
                <a:solidFill>
                  <a:srgbClr val="FF0000"/>
                </a:solidFill>
              </a:rPr>
              <a:t>地址后面</a:t>
            </a:r>
            <a:r>
              <a:rPr lang="zh-CN" altLang="en-US" sz="2800" b="1" dirty="0">
                <a:solidFill>
                  <a:srgbClr val="000000"/>
                </a:solidFill>
              </a:rPr>
              <a:t>，因而不安全；而</a:t>
            </a:r>
            <a:r>
              <a:rPr lang="en-US" altLang="zh-CN" sz="2800" b="1" dirty="0">
                <a:solidFill>
                  <a:srgbClr val="000000"/>
                </a:solidFill>
              </a:rPr>
              <a:t>POST</a:t>
            </a:r>
            <a:r>
              <a:rPr lang="zh-CN" altLang="en-US" sz="2800" b="1" dirty="0">
                <a:solidFill>
                  <a:srgbClr val="000000"/>
                </a:solidFill>
              </a:rPr>
              <a:t>方法则是</a:t>
            </a:r>
            <a:r>
              <a:rPr lang="zh-CN" altLang="en-US" sz="2800" b="1" dirty="0">
                <a:solidFill>
                  <a:srgbClr val="FF0000"/>
                </a:solidFill>
              </a:rPr>
              <a:t>以</a:t>
            </a:r>
            <a:r>
              <a:rPr lang="en-US" altLang="zh-CN" sz="2800" b="1" dirty="0">
                <a:solidFill>
                  <a:srgbClr val="FF0000"/>
                </a:solidFill>
              </a:rPr>
              <a:t>HTTP</a:t>
            </a:r>
            <a:r>
              <a:rPr lang="zh-CN" altLang="en-US" sz="2800" b="1" dirty="0">
                <a:solidFill>
                  <a:srgbClr val="FF0000"/>
                </a:solidFill>
              </a:rPr>
              <a:t>正文体形式发送</a:t>
            </a:r>
            <a:r>
              <a:rPr lang="zh-CN" altLang="en-US" sz="2800" b="1" dirty="0">
                <a:solidFill>
                  <a:srgbClr val="000000"/>
                </a:solidFill>
              </a:rPr>
              <a:t>，因而相对比较安全。</a:t>
            </a:r>
          </a:p>
          <a:p>
            <a:pPr>
              <a:lnSpc>
                <a:spcPct val="110000"/>
              </a:lnSpc>
              <a:spcBef>
                <a:spcPct val="0"/>
              </a:spcBef>
              <a:buClr>
                <a:srgbClr val="FF0000"/>
              </a:buClr>
            </a:pPr>
            <a:r>
              <a:rPr lang="en-US" altLang="zh-CN" sz="2800" b="1" dirty="0">
                <a:solidFill>
                  <a:srgbClr val="000000"/>
                </a:solidFill>
              </a:rPr>
              <a:t>GET</a:t>
            </a:r>
            <a:r>
              <a:rPr lang="zh-CN" altLang="en-US" sz="2800" b="1" dirty="0">
                <a:solidFill>
                  <a:srgbClr val="000000"/>
                </a:solidFill>
              </a:rPr>
              <a:t>方法对传送数据的长度有限制，不能超过</a:t>
            </a:r>
            <a:r>
              <a:rPr lang="en-US" altLang="zh-CN" sz="2800" b="1" dirty="0">
                <a:solidFill>
                  <a:srgbClr val="000000"/>
                </a:solidFill>
              </a:rPr>
              <a:t>8K</a:t>
            </a:r>
            <a:r>
              <a:rPr lang="zh-CN" altLang="en-US" sz="2800" b="1" dirty="0">
                <a:solidFill>
                  <a:srgbClr val="000000"/>
                </a:solidFill>
              </a:rPr>
              <a:t>个字符；而</a:t>
            </a:r>
            <a:r>
              <a:rPr lang="en-US" altLang="zh-CN" sz="2800" b="1" dirty="0">
                <a:solidFill>
                  <a:srgbClr val="000000"/>
                </a:solidFill>
              </a:rPr>
              <a:t>POST</a:t>
            </a:r>
            <a:r>
              <a:rPr lang="zh-CN" altLang="en-US" sz="2800" b="1" dirty="0">
                <a:solidFill>
                  <a:srgbClr val="000000"/>
                </a:solidFill>
              </a:rPr>
              <a:t>方法无此限制。</a:t>
            </a:r>
          </a:p>
          <a:p>
            <a:pPr>
              <a:lnSpc>
                <a:spcPct val="110000"/>
              </a:lnSpc>
              <a:spcBef>
                <a:spcPct val="0"/>
              </a:spcBef>
              <a:buClr>
                <a:srgbClr val="FF0000"/>
              </a:buClr>
            </a:pPr>
            <a:r>
              <a:rPr lang="en-US" altLang="zh-CN" sz="2800" b="1" dirty="0">
                <a:solidFill>
                  <a:srgbClr val="000000"/>
                </a:solidFill>
              </a:rPr>
              <a:t>GET</a:t>
            </a:r>
            <a:r>
              <a:rPr lang="zh-CN" altLang="en-US" sz="2800" b="1" dirty="0">
                <a:solidFill>
                  <a:srgbClr val="000000"/>
                </a:solidFill>
              </a:rPr>
              <a:t>方法只能传送</a:t>
            </a:r>
            <a:r>
              <a:rPr lang="en-US" altLang="zh-CN" sz="2800" b="1" dirty="0">
                <a:solidFill>
                  <a:srgbClr val="000000"/>
                </a:solidFill>
              </a:rPr>
              <a:t>ASCII</a:t>
            </a:r>
            <a:r>
              <a:rPr lang="zh-CN" altLang="en-US" sz="2800" b="1" dirty="0">
                <a:solidFill>
                  <a:srgbClr val="000000"/>
                </a:solidFill>
              </a:rPr>
              <a:t>码的字符；而</a:t>
            </a:r>
            <a:r>
              <a:rPr lang="en-US" altLang="zh-CN" sz="2800" b="1" dirty="0">
                <a:solidFill>
                  <a:srgbClr val="000000"/>
                </a:solidFill>
              </a:rPr>
              <a:t>POST</a:t>
            </a:r>
            <a:r>
              <a:rPr lang="zh-CN" altLang="en-US" sz="2800" b="1" dirty="0">
                <a:solidFill>
                  <a:srgbClr val="000000"/>
                </a:solidFill>
              </a:rPr>
              <a:t>方法没有字符码的限制，它可以传送包含在</a:t>
            </a:r>
            <a:r>
              <a:rPr lang="en-US" altLang="zh-CN" sz="2800" b="1" dirty="0">
                <a:solidFill>
                  <a:srgbClr val="000000"/>
                </a:solidFill>
              </a:rPr>
              <a:t>ISO10646</a:t>
            </a:r>
            <a:r>
              <a:rPr lang="zh-CN" altLang="en-US" sz="2800" b="1" dirty="0">
                <a:solidFill>
                  <a:srgbClr val="000000"/>
                </a:solidFill>
              </a:rPr>
              <a:t>中的所有字符。</a:t>
            </a:r>
          </a:p>
          <a:p>
            <a:pPr>
              <a:lnSpc>
                <a:spcPct val="110000"/>
              </a:lnSpc>
              <a:spcBef>
                <a:spcPct val="0"/>
              </a:spcBef>
              <a:buClr>
                <a:srgbClr val="FF0000"/>
              </a:buClr>
            </a:pPr>
            <a:r>
              <a:rPr lang="zh-CN" altLang="en-US" sz="2800" b="1" dirty="0">
                <a:solidFill>
                  <a:srgbClr val="000000"/>
                </a:solidFill>
              </a:rPr>
              <a:t>表单默认的提交方法是</a:t>
            </a:r>
            <a:r>
              <a:rPr lang="en-US" altLang="zh-CN" sz="2800" b="1" dirty="0">
                <a:solidFill>
                  <a:srgbClr val="000000"/>
                </a:solidFill>
              </a:rPr>
              <a:t>GET</a:t>
            </a:r>
            <a:r>
              <a:rPr lang="zh-CN" altLang="en-US" sz="2800" b="1" dirty="0">
                <a:solidFill>
                  <a:srgbClr val="000000"/>
                </a:solidFill>
              </a:rPr>
              <a:t>，当数据涉及到保密问题或所传送的数据是用于执行插入或更新数据库操作时，必须使用</a:t>
            </a:r>
            <a:r>
              <a:rPr lang="en-US" altLang="zh-CN" sz="2800" b="1" dirty="0">
                <a:solidFill>
                  <a:srgbClr val="000000"/>
                </a:solidFill>
              </a:rPr>
              <a:t>POST</a:t>
            </a:r>
            <a:r>
              <a:rPr lang="zh-CN" altLang="en-US" sz="2800" b="1" dirty="0">
                <a:solidFill>
                  <a:srgbClr val="000000"/>
                </a:solidFill>
              </a:rPr>
              <a:t>方法；否则可以使用</a:t>
            </a:r>
            <a:r>
              <a:rPr lang="en-US" altLang="zh-CN" sz="2800" b="1" dirty="0">
                <a:solidFill>
                  <a:srgbClr val="000000"/>
                </a:solidFill>
              </a:rPr>
              <a:t>GET</a:t>
            </a:r>
            <a:r>
              <a:rPr lang="zh-CN" altLang="en-US" sz="2800" b="1" dirty="0">
                <a:solidFill>
                  <a:srgbClr val="000000"/>
                </a:solidFill>
              </a:rPr>
              <a:t>方法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9843">
                                            <p:txEl>
                                              <p:pRg st="0" end="0"/>
                                            </p:txEl>
                                          </p:spTgt>
                                        </p:tgtEl>
                                        <p:attrNameLst>
                                          <p:attrName>style.visibility</p:attrName>
                                        </p:attrNameLst>
                                      </p:cBhvr>
                                      <p:to>
                                        <p:strVal val="visible"/>
                                      </p:to>
                                    </p:set>
                                    <p:anim calcmode="lin" valueType="num">
                                      <p:cBhvr additive="base">
                                        <p:cTn id="7" dur="500" fill="hold"/>
                                        <p:tgtEl>
                                          <p:spTgt spid="4198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19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19843">
                                            <p:txEl>
                                              <p:pRg st="1" end="1"/>
                                            </p:txEl>
                                          </p:spTgt>
                                        </p:tgtEl>
                                        <p:attrNameLst>
                                          <p:attrName>style.visibility</p:attrName>
                                        </p:attrNameLst>
                                      </p:cBhvr>
                                      <p:to>
                                        <p:strVal val="visible"/>
                                      </p:to>
                                    </p:set>
                                    <p:anim calcmode="lin" valueType="num">
                                      <p:cBhvr additive="base">
                                        <p:cTn id="13" dur="500" fill="hold"/>
                                        <p:tgtEl>
                                          <p:spTgt spid="4198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198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19843">
                                            <p:txEl>
                                              <p:pRg st="2" end="2"/>
                                            </p:txEl>
                                          </p:spTgt>
                                        </p:tgtEl>
                                        <p:attrNameLst>
                                          <p:attrName>style.visibility</p:attrName>
                                        </p:attrNameLst>
                                      </p:cBhvr>
                                      <p:to>
                                        <p:strVal val="visible"/>
                                      </p:to>
                                    </p:set>
                                    <p:anim calcmode="lin" valueType="num">
                                      <p:cBhvr additive="base">
                                        <p:cTn id="19" dur="500" fill="hold"/>
                                        <p:tgtEl>
                                          <p:spTgt spid="4198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198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19843">
                                            <p:txEl>
                                              <p:pRg st="3" end="3"/>
                                            </p:txEl>
                                          </p:spTgt>
                                        </p:tgtEl>
                                        <p:attrNameLst>
                                          <p:attrName>style.visibility</p:attrName>
                                        </p:attrNameLst>
                                      </p:cBhvr>
                                      <p:to>
                                        <p:strVal val="visible"/>
                                      </p:to>
                                    </p:set>
                                    <p:anim calcmode="lin" valueType="num">
                                      <p:cBhvr additive="base">
                                        <p:cTn id="25" dur="500" fill="hold"/>
                                        <p:tgtEl>
                                          <p:spTgt spid="4198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1984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内容占位符 421889"/>
          <p:cNvSpPr>
            <a:spLocks noGrp="1"/>
          </p:cNvSpPr>
          <p:nvPr>
            <p:ph idx="1"/>
          </p:nvPr>
        </p:nvSpPr>
        <p:spPr>
          <a:xfrm>
            <a:off x="323850" y="1341438"/>
            <a:ext cx="8640763" cy="5516562"/>
          </a:xfrm>
          <a:ln/>
        </p:spPr>
        <p:txBody>
          <a:bodyPr vert="horz" wrap="square" lIns="91440" tIns="45720" rIns="91440" bIns="45720" anchor="t" anchorCtr="0"/>
          <a:lstStyle/>
          <a:p>
            <a:pPr marL="609600" indent="-609600">
              <a:lnSpc>
                <a:spcPct val="80000"/>
              </a:lnSpc>
              <a:spcBef>
                <a:spcPct val="30000"/>
              </a:spcBef>
              <a:spcAft>
                <a:spcPct val="20000"/>
              </a:spcAft>
              <a:buClr>
                <a:srgbClr val="FF0000"/>
              </a:buClr>
            </a:pPr>
            <a:r>
              <a:rPr lang="zh-CN" altLang="en-US" sz="4000" b="1" dirty="0"/>
              <a:t>基本语法</a:t>
            </a:r>
          </a:p>
          <a:p>
            <a:pPr marL="990600" lvl="1" indent="-533400">
              <a:lnSpc>
                <a:spcPct val="110000"/>
              </a:lnSpc>
              <a:spcBef>
                <a:spcPct val="15000"/>
              </a:spcBef>
              <a:buClr>
                <a:srgbClr val="FFFFCC"/>
              </a:buClr>
              <a:buFont typeface="Arial" panose="020B0604020202020204" pitchFamily="34" charset="0"/>
              <a:buNone/>
            </a:pPr>
            <a:r>
              <a:rPr lang="en-US" altLang="zh-CN" sz="3600" b="1" dirty="0">
                <a:solidFill>
                  <a:srgbClr val="000000"/>
                </a:solidFill>
              </a:rPr>
              <a:t>&lt;input  type=“type_name” name=“field_name” &gt;</a:t>
            </a:r>
          </a:p>
          <a:p>
            <a:pPr marL="609600" indent="-609600">
              <a:buClr>
                <a:srgbClr val="FF0000"/>
              </a:buClr>
            </a:pPr>
            <a:r>
              <a:rPr lang="zh-CN" altLang="en-US" sz="4000" b="1" dirty="0"/>
              <a:t>语法解释</a:t>
            </a:r>
          </a:p>
          <a:p>
            <a:pPr marL="609600" indent="-609600">
              <a:lnSpc>
                <a:spcPct val="110000"/>
              </a:lnSpc>
              <a:buClr>
                <a:srgbClr val="FFFF00"/>
              </a:buClr>
              <a:buFont typeface="Arial" panose="020B0604020202020204" pitchFamily="34" charset="0"/>
              <a:buNone/>
            </a:pPr>
            <a:r>
              <a:rPr lang="zh-CN" altLang="en-US" sz="3600" b="1" dirty="0">
                <a:solidFill>
                  <a:srgbClr val="F3F9A5"/>
                </a:solidFill>
              </a:rPr>
              <a:t>     </a:t>
            </a:r>
            <a:r>
              <a:rPr lang="en-US" altLang="zh-CN" sz="3600" b="1" dirty="0">
                <a:solidFill>
                  <a:srgbClr val="000000"/>
                </a:solidFill>
              </a:rPr>
              <a:t>type</a:t>
            </a:r>
            <a:r>
              <a:rPr lang="zh-CN" altLang="en-US" sz="3600" b="1" dirty="0">
                <a:solidFill>
                  <a:srgbClr val="000000"/>
                </a:solidFill>
              </a:rPr>
              <a:t>属性用于设置不同类型的输入域，可设置的域的类型请参见表</a:t>
            </a:r>
            <a:r>
              <a:rPr lang="en-US" altLang="zh-CN" sz="3600" b="1" dirty="0">
                <a:solidFill>
                  <a:srgbClr val="000000"/>
                </a:solidFill>
              </a:rPr>
              <a:t>6-3</a:t>
            </a:r>
            <a:r>
              <a:rPr lang="zh-CN" altLang="en-US" sz="3600" b="1" dirty="0">
                <a:solidFill>
                  <a:srgbClr val="000000"/>
                </a:solidFill>
              </a:rPr>
              <a:t>；</a:t>
            </a:r>
            <a:r>
              <a:rPr lang="en-US" altLang="zh-CN" sz="3600" b="1" dirty="0">
                <a:solidFill>
                  <a:srgbClr val="000000"/>
                </a:solidFill>
              </a:rPr>
              <a:t>name</a:t>
            </a:r>
            <a:r>
              <a:rPr lang="zh-CN" altLang="en-US" sz="3600" b="1" dirty="0">
                <a:solidFill>
                  <a:srgbClr val="000000"/>
                </a:solidFill>
              </a:rPr>
              <a:t>属性指定域的名称。</a:t>
            </a:r>
          </a:p>
        </p:txBody>
      </p:sp>
      <p:sp>
        <p:nvSpPr>
          <p:cNvPr id="38914" name="标题 421890"/>
          <p:cNvSpPr>
            <a:spLocks noGrp="1"/>
          </p:cNvSpPr>
          <p:nvPr>
            <p:ph type="title"/>
          </p:nvPr>
        </p:nvSpPr>
        <p:spPr>
          <a:xfrm>
            <a:off x="179388" y="188913"/>
            <a:ext cx="8291512" cy="615950"/>
          </a:xfrm>
          <a:ln/>
        </p:spPr>
        <p:txBody>
          <a:bodyPr vert="horz" wrap="square" lIns="91440" tIns="45720" rIns="91440" bIns="45720" anchor="ctr" anchorCtr="0"/>
          <a:lstStyle/>
          <a:p>
            <a:pPr algn="l"/>
            <a:r>
              <a:rPr lang="" altLang="zh-CN" sz="4500" b="1" dirty="0">
                <a:solidFill>
                  <a:srgbClr val="003366"/>
                </a:solidFill>
              </a:rPr>
              <a:t>3)  </a:t>
            </a:r>
            <a:r>
              <a:rPr lang="" altLang="en-US" sz="4500" b="1" dirty="0">
                <a:solidFill>
                  <a:srgbClr val="003366"/>
                </a:solidFill>
              </a:rPr>
              <a:t>输入标记</a:t>
            </a:r>
            <a:r>
              <a:rPr lang="" altLang="zh-CN" sz="4500" b="1" dirty="0">
                <a:solidFill>
                  <a:srgbClr val="003366"/>
                </a:solidFill>
              </a:rPr>
              <a:t>&lt;input&gt;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1890">
                                            <p:txEl>
                                              <p:pRg st="0" end="0"/>
                                            </p:txEl>
                                          </p:spTgt>
                                        </p:tgtEl>
                                        <p:attrNameLst>
                                          <p:attrName>style.visibility</p:attrName>
                                        </p:attrNameLst>
                                      </p:cBhvr>
                                      <p:to>
                                        <p:strVal val="visible"/>
                                      </p:to>
                                    </p:set>
                                    <p:anim calcmode="lin" valueType="num">
                                      <p:cBhvr additive="base">
                                        <p:cTn id="7" dur="500" fill="hold"/>
                                        <p:tgtEl>
                                          <p:spTgt spid="42189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21890">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21890">
                                            <p:txEl>
                                              <p:pRg st="1" end="1"/>
                                            </p:txEl>
                                          </p:spTgt>
                                        </p:tgtEl>
                                        <p:attrNameLst>
                                          <p:attrName>style.visibility</p:attrName>
                                        </p:attrNameLst>
                                      </p:cBhvr>
                                      <p:to>
                                        <p:strVal val="visible"/>
                                      </p:to>
                                    </p:set>
                                    <p:anim calcmode="lin" valueType="num">
                                      <p:cBhvr additive="base">
                                        <p:cTn id="12" dur="500" fill="hold"/>
                                        <p:tgtEl>
                                          <p:spTgt spid="42189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2189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421890">
                                            <p:txEl>
                                              <p:pRg st="2" end="2"/>
                                            </p:txEl>
                                          </p:spTgt>
                                        </p:tgtEl>
                                        <p:attrNameLst>
                                          <p:attrName>style.visibility</p:attrName>
                                        </p:attrNameLst>
                                      </p:cBhvr>
                                      <p:to>
                                        <p:strVal val="visible"/>
                                      </p:to>
                                    </p:set>
                                    <p:anim calcmode="lin" valueType="num">
                                      <p:cBhvr additive="base">
                                        <p:cTn id="18" dur="500" fill="hold"/>
                                        <p:tgtEl>
                                          <p:spTgt spid="421890">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21890">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421890">
                                            <p:txEl>
                                              <p:pRg st="3" end="3"/>
                                            </p:txEl>
                                          </p:spTgt>
                                        </p:tgtEl>
                                        <p:attrNameLst>
                                          <p:attrName>style.visibility</p:attrName>
                                        </p:attrNameLst>
                                      </p:cBhvr>
                                      <p:to>
                                        <p:strVal val="visible"/>
                                      </p:to>
                                    </p:set>
                                    <p:anim calcmode="lin" valueType="num">
                                      <p:cBhvr additive="base">
                                        <p:cTn id="23" dur="500" fill="hold"/>
                                        <p:tgtEl>
                                          <p:spTgt spid="421890">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2189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423937"/>
          <p:cNvSpPr>
            <a:spLocks noGrp="1"/>
          </p:cNvSpPr>
          <p:nvPr>
            <p:ph type="title"/>
          </p:nvPr>
        </p:nvSpPr>
        <p:spPr>
          <a:xfrm>
            <a:off x="1219200" y="0"/>
            <a:ext cx="7772400" cy="76200"/>
          </a:xfrm>
          <a:ln/>
        </p:spPr>
        <p:txBody>
          <a:bodyPr vert="horz" wrap="square" lIns="91440" tIns="45720" rIns="91440" bIns="45720" anchor="ctr" anchorCtr="0"/>
          <a:lstStyle/>
          <a:p>
            <a:endParaRPr lang="" altLang="zh-CN" dirty="0"/>
          </a:p>
        </p:txBody>
      </p:sp>
      <p:sp>
        <p:nvSpPr>
          <p:cNvPr id="423939" name="内容占位符 423938"/>
          <p:cNvSpPr>
            <a:spLocks noGrp="1"/>
          </p:cNvSpPr>
          <p:nvPr>
            <p:ph idx="1"/>
          </p:nvPr>
        </p:nvSpPr>
        <p:spPr>
          <a:xfrm>
            <a:off x="755650" y="188913"/>
            <a:ext cx="7772400" cy="5791200"/>
          </a:xfrm>
          <a:ln/>
        </p:spPr>
        <p:txBody>
          <a:bodyPr vert="horz" wrap="square" lIns="91440" tIns="45720" rIns="91440" bIns="45720" anchor="t" anchorCtr="0"/>
          <a:lstStyle/>
          <a:p>
            <a:pPr lvl="1" algn="ctr">
              <a:buClr>
                <a:srgbClr val="FFFFCC"/>
              </a:buClr>
              <a:buFont typeface="Arial" panose="020B0604020202020204" pitchFamily="34" charset="0"/>
              <a:buNone/>
            </a:pPr>
            <a:r>
              <a:rPr lang="zh-CN" altLang="en-US" sz="3600" b="1" dirty="0">
                <a:solidFill>
                  <a:srgbClr val="000000"/>
                </a:solidFill>
              </a:rPr>
              <a:t>表</a:t>
            </a:r>
            <a:r>
              <a:rPr lang="en-US" altLang="zh-CN" sz="3600" b="1" dirty="0">
                <a:solidFill>
                  <a:srgbClr val="000000"/>
                </a:solidFill>
              </a:rPr>
              <a:t>6-3 type</a:t>
            </a:r>
            <a:r>
              <a:rPr lang="zh-CN" altLang="en-US" sz="3600" b="1" dirty="0">
                <a:solidFill>
                  <a:srgbClr val="000000"/>
                </a:solidFill>
              </a:rPr>
              <a:t>属性值</a:t>
            </a:r>
            <a:endParaRPr lang="zh-CN" altLang="en-US" sz="3200" dirty="0">
              <a:solidFill>
                <a:srgbClr val="000000"/>
              </a:solidFill>
            </a:endParaRPr>
          </a:p>
        </p:txBody>
      </p:sp>
      <p:graphicFrame>
        <p:nvGraphicFramePr>
          <p:cNvPr id="423978" name="表格 423977"/>
          <p:cNvGraphicFramePr/>
          <p:nvPr/>
        </p:nvGraphicFramePr>
        <p:xfrm>
          <a:off x="684213" y="969963"/>
          <a:ext cx="7924800" cy="5624513"/>
        </p:xfrm>
        <a:graphic>
          <a:graphicData uri="http://schemas.openxmlformats.org/drawingml/2006/table">
            <a:tbl>
              <a:tblPr/>
              <a:tblGrid>
                <a:gridCol w="2735263">
                  <a:extLst>
                    <a:ext uri="{9D8B030D-6E8A-4147-A177-3AD203B41FA5}">
                      <a16:colId xmlns:a16="http://schemas.microsoft.com/office/drawing/2014/main" val="20000"/>
                    </a:ext>
                  </a:extLst>
                </a:gridCol>
                <a:gridCol w="5189537">
                  <a:extLst>
                    <a:ext uri="{9D8B030D-6E8A-4147-A177-3AD203B41FA5}">
                      <a16:colId xmlns:a16="http://schemas.microsoft.com/office/drawing/2014/main" val="20001"/>
                    </a:ext>
                  </a:extLst>
                </a:gridCol>
              </a:tblGrid>
              <a:tr h="572498">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en-US" altLang="zh-CN" sz="2700" b="1" dirty="0"/>
                        <a:t>type</a:t>
                      </a:r>
                      <a:r>
                        <a:rPr lang="zh-CN" altLang="en-US" sz="2700" b="1" dirty="0"/>
                        <a:t>属性值  </a:t>
                      </a: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700" b="1" dirty="0"/>
                        <a:t>描      述</a:t>
                      </a:r>
                      <a:endParaRPr lang="zh-CN" altLang="en-US" sz="2700" b="1"/>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50520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700" b="1">
                          <a:solidFill>
                            <a:srgbClr val="000000"/>
                          </a:solidFill>
                        </a:rPr>
                        <a:t>text</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700" b="1" dirty="0">
                          <a:solidFill>
                            <a:srgbClr val="000000"/>
                          </a:solidFill>
                        </a:rPr>
                        <a:t>设置文字域</a:t>
                      </a: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50520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700" b="1">
                          <a:solidFill>
                            <a:srgbClr val="000000"/>
                          </a:solidFill>
                        </a:rPr>
                        <a:t>password</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700" b="1" dirty="0">
                          <a:solidFill>
                            <a:srgbClr val="000000"/>
                          </a:solidFill>
                        </a:rPr>
                        <a:t>设置密码域</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50520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700" b="1" dirty="0">
                          <a:solidFill>
                            <a:srgbClr val="000000"/>
                          </a:solidFill>
                        </a:rPr>
                        <a:t>file</a:t>
                      </a:r>
                      <a:endParaRPr lang="zh-CN" altLang="en-US" sz="2700" b="1" dirty="0">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700" b="1" dirty="0">
                          <a:solidFill>
                            <a:srgbClr val="000000"/>
                          </a:solidFill>
                        </a:rPr>
                        <a:t>设置文件域</a:t>
                      </a: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50520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700" b="1">
                          <a:solidFill>
                            <a:srgbClr val="000000"/>
                          </a:solidFill>
                        </a:rPr>
                        <a:t>hidden</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700" b="1" dirty="0">
                          <a:solidFill>
                            <a:srgbClr val="000000"/>
                          </a:solidFill>
                        </a:rPr>
                        <a:t>设置隐藏域</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50520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700" b="1">
                          <a:solidFill>
                            <a:srgbClr val="000000"/>
                          </a:solidFill>
                        </a:rPr>
                        <a:t>radio</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700" b="1" dirty="0">
                          <a:solidFill>
                            <a:srgbClr val="000000"/>
                          </a:solidFill>
                        </a:rPr>
                        <a:t>设置单选框</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r h="50520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700" b="1">
                          <a:solidFill>
                            <a:srgbClr val="000000"/>
                          </a:solidFill>
                        </a:rPr>
                        <a:t>checkbox</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700" b="1" dirty="0">
                          <a:solidFill>
                            <a:srgbClr val="000000"/>
                          </a:solidFill>
                        </a:rPr>
                        <a:t>设置复选框</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6"/>
                  </a:ext>
                </a:extLst>
              </a:tr>
              <a:tr h="50520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700" b="1">
                          <a:solidFill>
                            <a:srgbClr val="000000"/>
                          </a:solidFill>
                        </a:rPr>
                        <a:t>button</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700" b="1" dirty="0">
                          <a:solidFill>
                            <a:srgbClr val="000000"/>
                          </a:solidFill>
                        </a:rPr>
                        <a:t>设置普通按钮</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r h="50520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700" b="1">
                          <a:solidFill>
                            <a:srgbClr val="000000"/>
                          </a:solidFill>
                        </a:rPr>
                        <a:t>submit</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700" b="1" dirty="0">
                          <a:solidFill>
                            <a:srgbClr val="000000"/>
                          </a:solidFill>
                        </a:rPr>
                        <a:t>设置提交按钮</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8"/>
                  </a:ext>
                </a:extLst>
              </a:tr>
              <a:tr h="50520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700" b="1">
                          <a:solidFill>
                            <a:srgbClr val="000000"/>
                          </a:solidFill>
                        </a:rPr>
                        <a:t>reset</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700" b="1" dirty="0">
                          <a:solidFill>
                            <a:srgbClr val="000000"/>
                          </a:solidFill>
                        </a:rPr>
                        <a:t>设置重置按钮</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9"/>
                  </a:ext>
                </a:extLst>
              </a:tr>
              <a:tr h="50520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700" b="1">
                          <a:solidFill>
                            <a:srgbClr val="000000"/>
                          </a:solidFill>
                        </a:rPr>
                        <a:t>image</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700" b="1" dirty="0">
                          <a:solidFill>
                            <a:srgbClr val="000000"/>
                          </a:solidFill>
                        </a:rPr>
                        <a:t>设置图像域</a:t>
                      </a:r>
                      <a:r>
                        <a:rPr lang="en-US" altLang="zh-CN" sz="2700" b="1" dirty="0">
                          <a:solidFill>
                            <a:srgbClr val="000000"/>
                          </a:solidFill>
                        </a:rPr>
                        <a:t>(</a:t>
                      </a:r>
                      <a:r>
                        <a:rPr lang="zh-CN" altLang="en-US" sz="2700" b="1" dirty="0">
                          <a:solidFill>
                            <a:srgbClr val="000000"/>
                          </a:solidFill>
                        </a:rPr>
                        <a:t>图像提交按钮</a:t>
                      </a:r>
                      <a:r>
                        <a:rPr lang="en-US" altLang="zh-CN" sz="2700" b="1">
                          <a:solidFill>
                            <a:srgbClr val="000000"/>
                          </a:solidFill>
                        </a:rPr>
                        <a:t>)</a:t>
                      </a:r>
                      <a:endParaRPr lang="zh-CN" altLang="en-US" sz="2700" b="1">
                        <a:solidFill>
                          <a:srgbClr val="000000"/>
                        </a:solidFill>
                      </a:endParaRPr>
                    </a:p>
                  </a:txBody>
                  <a:tcPr marT="45927" marB="45927">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10"/>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3939"/>
                                        </p:tgtEl>
                                        <p:attrNameLst>
                                          <p:attrName>style.visibility</p:attrName>
                                        </p:attrNameLst>
                                      </p:cBhvr>
                                      <p:to>
                                        <p:strVal val="visible"/>
                                      </p:to>
                                    </p:set>
                                    <p:anim calcmode="lin" valueType="num">
                                      <p:cBhvr additive="base">
                                        <p:cTn id="7" dur="500" fill="hold"/>
                                        <p:tgtEl>
                                          <p:spTgt spid="423939"/>
                                        </p:tgtEl>
                                        <p:attrNameLst>
                                          <p:attrName>ppt_x</p:attrName>
                                        </p:attrNameLst>
                                      </p:cBhvr>
                                      <p:tavLst>
                                        <p:tav tm="0">
                                          <p:val>
                                            <p:strVal val="0-#ppt_w/2"/>
                                          </p:val>
                                        </p:tav>
                                        <p:tav tm="100000">
                                          <p:val>
                                            <p:strVal val="#ppt_x"/>
                                          </p:val>
                                        </p:tav>
                                      </p:tavLst>
                                    </p:anim>
                                    <p:anim calcmode="lin" valueType="num">
                                      <p:cBhvr additive="base">
                                        <p:cTn id="8" dur="500" fill="hold"/>
                                        <p:tgtEl>
                                          <p:spTgt spid="4239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5" fill="hold" nodeType="afterEffect">
                                  <p:stCondLst>
                                    <p:cond delay="0"/>
                                  </p:stCondLst>
                                  <p:childTnLst>
                                    <p:set>
                                      <p:cBhvr>
                                        <p:cTn id="11" dur="1" fill="hold">
                                          <p:stCondLst>
                                            <p:cond delay="0"/>
                                          </p:stCondLst>
                                        </p:cTn>
                                        <p:tgtEl>
                                          <p:spTgt spid="423978"/>
                                        </p:tgtEl>
                                        <p:attrNameLst>
                                          <p:attrName>style.visibility</p:attrName>
                                        </p:attrNameLst>
                                      </p:cBhvr>
                                      <p:to>
                                        <p:strVal val="visible"/>
                                      </p:to>
                                    </p:set>
                                    <p:animEffect transition="in" filter="blinds(vertical)">
                                      <p:cBhvr>
                                        <p:cTn id="12" dur="500"/>
                                        <p:tgtEl>
                                          <p:spTgt spid="423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425985"/>
          <p:cNvSpPr>
            <a:spLocks noGrp="1"/>
          </p:cNvSpPr>
          <p:nvPr>
            <p:ph type="title"/>
          </p:nvPr>
        </p:nvSpPr>
        <p:spPr>
          <a:xfrm>
            <a:off x="468313" y="0"/>
            <a:ext cx="8229600" cy="836613"/>
          </a:xfrm>
          <a:ln/>
        </p:spPr>
        <p:txBody>
          <a:bodyPr vert="horz" wrap="square" lIns="91440" tIns="45720" rIns="91440" bIns="45720" anchor="ctr" anchorCtr="0"/>
          <a:lstStyle/>
          <a:p>
            <a:r>
              <a:rPr lang="" altLang="en-US" sz="5000" b="1" dirty="0">
                <a:solidFill>
                  <a:srgbClr val="003366"/>
                </a:solidFill>
              </a:rPr>
              <a:t>文本框</a:t>
            </a:r>
            <a:r>
              <a:rPr lang="" altLang="zh-CN" sz="5000" b="1" dirty="0">
                <a:solidFill>
                  <a:srgbClr val="003366"/>
                </a:solidFill>
              </a:rPr>
              <a:t>text</a:t>
            </a:r>
          </a:p>
        </p:txBody>
      </p:sp>
      <p:sp>
        <p:nvSpPr>
          <p:cNvPr id="425987" name="文本占位符 425986"/>
          <p:cNvSpPr>
            <a:spLocks noGrp="1"/>
          </p:cNvSpPr>
          <p:nvPr>
            <p:ph type="body" sz="half" idx="1"/>
          </p:nvPr>
        </p:nvSpPr>
        <p:spPr>
          <a:xfrm>
            <a:off x="179388" y="908050"/>
            <a:ext cx="8964612" cy="5761038"/>
          </a:xfrm>
          <a:ln/>
        </p:spPr>
        <p:txBody>
          <a:bodyPr vert="horz" wrap="square" lIns="91440" tIns="45720" rIns="91440" bIns="45720" anchor="t" anchorCtr="0"/>
          <a:lstStyle/>
          <a:p>
            <a:pPr marL="609600" indent="-609600">
              <a:buClr>
                <a:srgbClr val="FF0000"/>
              </a:buClr>
              <a:buSzTx/>
              <a:buFont typeface="Wingdings" panose="05000000000000000000" pitchFamily="2" charset="2"/>
            </a:pPr>
            <a:r>
              <a:rPr lang="zh-CN" altLang="en-US" sz="3600" b="1" dirty="0"/>
              <a:t>作用</a:t>
            </a:r>
          </a:p>
          <a:p>
            <a:pPr marL="609600" indent="-609600">
              <a:spcBef>
                <a:spcPct val="30000"/>
              </a:spcBef>
              <a:spcAft>
                <a:spcPct val="20000"/>
              </a:spcAft>
              <a:buClr>
                <a:srgbClr val="FFFFCC"/>
              </a:buClr>
              <a:buSzTx/>
              <a:buFont typeface="Arial" panose="020B0604020202020204" pitchFamily="34" charset="0"/>
              <a:buNone/>
            </a:pPr>
            <a:r>
              <a:rPr lang="zh-CN" altLang="en-US" sz="3600" b="1" dirty="0"/>
              <a:t>	</a:t>
            </a:r>
            <a:r>
              <a:rPr lang="zh-CN" altLang="en-US" b="1" dirty="0">
                <a:solidFill>
                  <a:srgbClr val="000000"/>
                </a:solidFill>
              </a:rPr>
              <a:t>设置</a:t>
            </a:r>
            <a:r>
              <a:rPr lang="zh-CN" altLang="en-US" b="1" dirty="0">
                <a:solidFill>
                  <a:srgbClr val="FF0000"/>
                </a:solidFill>
              </a:rPr>
              <a:t>单行</a:t>
            </a:r>
            <a:r>
              <a:rPr lang="zh-CN" altLang="en-US" b="1" dirty="0">
                <a:solidFill>
                  <a:srgbClr val="000000"/>
                </a:solidFill>
              </a:rPr>
              <a:t>输入文本框，用于访问者在其中输入文本信息，输入的信息将以明文显示</a:t>
            </a:r>
          </a:p>
          <a:p>
            <a:pPr marL="609600" indent="-609600">
              <a:spcBef>
                <a:spcPct val="30000"/>
              </a:spcBef>
              <a:spcAft>
                <a:spcPct val="20000"/>
              </a:spcAft>
              <a:buClr>
                <a:srgbClr val="FF0000"/>
              </a:buClr>
              <a:buSzTx/>
              <a:buFont typeface="Wingdings" panose="05000000000000000000" pitchFamily="2" charset="2"/>
            </a:pPr>
            <a:r>
              <a:rPr lang="zh-CN" altLang="en-US" sz="3600" b="1" dirty="0"/>
              <a:t>语法格式</a:t>
            </a:r>
          </a:p>
          <a:p>
            <a:pPr marL="990600" lvl="1" indent="-533400">
              <a:spcBef>
                <a:spcPct val="0"/>
              </a:spcBef>
              <a:buClr>
                <a:srgbClr val="FFFFCC"/>
              </a:buClr>
              <a:buFont typeface="Arial" panose="020B0604020202020204" pitchFamily="34" charset="0"/>
              <a:buNone/>
            </a:pPr>
            <a:r>
              <a:rPr lang="en-US" altLang="zh-CN" sz="3200" b="1" dirty="0">
                <a:solidFill>
                  <a:srgbClr val="000000"/>
                </a:solidFill>
              </a:rPr>
              <a:t>&lt;input  type=“</a:t>
            </a:r>
            <a:r>
              <a:rPr lang="en-US" altLang="zh-CN" sz="3200" b="1" dirty="0">
                <a:solidFill>
                  <a:srgbClr val="FF0000"/>
                </a:solidFill>
              </a:rPr>
              <a:t>text</a:t>
            </a:r>
            <a:r>
              <a:rPr lang="en-US" altLang="zh-CN" sz="3200" b="1" dirty="0">
                <a:solidFill>
                  <a:srgbClr val="000000"/>
                </a:solidFill>
              </a:rPr>
              <a:t>” name=“field_name” maxlength=“value” size=“value” value=“field_value” &gt;</a:t>
            </a:r>
            <a:endParaRPr lang="en-US" altLang="zh-CN" sz="3700" b="1" dirty="0">
              <a:solidFill>
                <a:srgbClr val="000000"/>
              </a:solidFill>
            </a:endParaRPr>
          </a:p>
        </p:txBody>
      </p:sp>
      <p:graphicFrame>
        <p:nvGraphicFramePr>
          <p:cNvPr id="426011" name="内容占位符 426010"/>
          <p:cNvGraphicFramePr>
            <a:graphicFrameLocks noGrp="1"/>
          </p:cNvGraphicFramePr>
          <p:nvPr>
            <p:ph sz="half" idx="1"/>
          </p:nvPr>
        </p:nvGraphicFramePr>
        <p:xfrm>
          <a:off x="0" y="2924175"/>
          <a:ext cx="9144000" cy="3819525"/>
        </p:xfrm>
        <a:graphic>
          <a:graphicData uri="http://schemas.openxmlformats.org/drawingml/2006/table">
            <a:tbl>
              <a:tblPr/>
              <a:tblGrid>
                <a:gridCol w="2443163">
                  <a:extLst>
                    <a:ext uri="{9D8B030D-6E8A-4147-A177-3AD203B41FA5}">
                      <a16:colId xmlns:a16="http://schemas.microsoft.com/office/drawing/2014/main" val="20000"/>
                    </a:ext>
                  </a:extLst>
                </a:gridCol>
                <a:gridCol w="6700837">
                  <a:extLst>
                    <a:ext uri="{9D8B030D-6E8A-4147-A177-3AD203B41FA5}">
                      <a16:colId xmlns:a16="http://schemas.microsoft.com/office/drawing/2014/main" val="20001"/>
                    </a:ext>
                  </a:extLst>
                </a:gridCol>
              </a:tblGrid>
              <a:tr h="737567">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600" b="1" dirty="0"/>
                        <a:t>属 性  </a:t>
                      </a:r>
                      <a:endParaRPr lang="zh-CN" altLang="en-US" sz="2600" b="1"/>
                    </a:p>
                  </a:txBody>
                  <a:tcPr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600" b="1" dirty="0"/>
                        <a:t>描 述</a:t>
                      </a:r>
                      <a:endParaRPr lang="zh-CN" altLang="en-US" sz="2600" b="1"/>
                    </a:p>
                  </a:txBody>
                  <a:tcPr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88441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name</a:t>
                      </a:r>
                      <a:endParaRPr lang="zh-CN" altLang="en-US" sz="2600" b="1">
                        <a:solidFill>
                          <a:srgbClr val="000000"/>
                        </a:solidFill>
                      </a:endParaRPr>
                    </a:p>
                  </a:txBody>
                  <a:tcPr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设置文字域的名称，在脚本中用于获取域的数据</a:t>
                      </a:r>
                    </a:p>
                  </a:txBody>
                  <a:tcPr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622425">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err="1">
                          <a:solidFill>
                            <a:srgbClr val="000000"/>
                          </a:solidFill>
                        </a:rPr>
                        <a:t>maxlength</a:t>
                      </a:r>
                      <a:endParaRPr lang="zh-CN" altLang="en-US" sz="2600" b="1">
                        <a:solidFill>
                          <a:srgbClr val="000000"/>
                        </a:solidFill>
                      </a:endParaRPr>
                    </a:p>
                  </a:txBody>
                  <a:tcPr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设置在文字域中最多</a:t>
                      </a:r>
                      <a:r>
                        <a:rPr lang="zh-CN" altLang="en-US" sz="2600" b="1" dirty="0">
                          <a:solidFill>
                            <a:srgbClr val="FF0000"/>
                          </a:solidFill>
                        </a:rPr>
                        <a:t>可输入</a:t>
                      </a:r>
                      <a:r>
                        <a:rPr lang="zh-CN" altLang="en-US" sz="2600" b="1" dirty="0">
                          <a:solidFill>
                            <a:srgbClr val="000000"/>
                          </a:solidFill>
                        </a:rPr>
                        <a:t>的字符数</a:t>
                      </a:r>
                      <a:endParaRPr lang="zh-CN" altLang="en-US" sz="2600" b="1">
                        <a:solidFill>
                          <a:srgbClr val="000000"/>
                        </a:solidFill>
                      </a:endParaRPr>
                    </a:p>
                  </a:txBody>
                  <a:tcPr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884415">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size</a:t>
                      </a:r>
                      <a:endParaRPr lang="zh-CN" altLang="en-US" sz="2600" b="1">
                        <a:solidFill>
                          <a:srgbClr val="000000"/>
                        </a:solidFill>
                      </a:endParaRPr>
                    </a:p>
                  </a:txBody>
                  <a:tcPr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控制文本框的长度，单位是像素，默认值是</a:t>
                      </a:r>
                      <a:r>
                        <a:rPr lang="en-US" altLang="zh-CN" sz="2600" b="1" dirty="0">
                          <a:solidFill>
                            <a:srgbClr val="000000"/>
                          </a:solidFill>
                        </a:rPr>
                        <a:t>24</a:t>
                      </a:r>
                      <a:r>
                        <a:rPr lang="zh-CN" altLang="en-US" sz="2600" b="1" dirty="0">
                          <a:solidFill>
                            <a:srgbClr val="000000"/>
                          </a:solidFill>
                        </a:rPr>
                        <a:t>个像素</a:t>
                      </a:r>
                      <a:r>
                        <a:rPr lang="zh-CN" altLang="en-US" sz="2600" dirty="0">
                          <a:solidFill>
                            <a:srgbClr val="000000"/>
                          </a:solidFill>
                        </a:rPr>
                        <a:t> </a:t>
                      </a:r>
                      <a:endParaRPr lang="zh-CN" altLang="en-US" sz="2600">
                        <a:solidFill>
                          <a:srgbClr val="000000"/>
                        </a:solidFill>
                      </a:endParaRPr>
                    </a:p>
                  </a:txBody>
                  <a:tcPr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690702">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value</a:t>
                      </a:r>
                      <a:endParaRPr lang="zh-CN" altLang="en-US" sz="2600" b="1">
                        <a:solidFill>
                          <a:srgbClr val="000000"/>
                        </a:solidFill>
                      </a:endParaRPr>
                    </a:p>
                  </a:txBody>
                  <a:tcPr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设置文字域的默认值</a:t>
                      </a:r>
                    </a:p>
                  </a:txBody>
                  <a:tcPr marT="45729" marB="4572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5987"/>
                                        </p:tgtEl>
                                        <p:attrNameLst>
                                          <p:attrName>style.visibility</p:attrName>
                                        </p:attrNameLst>
                                      </p:cBhvr>
                                      <p:to>
                                        <p:strVal val="visible"/>
                                      </p:to>
                                    </p:set>
                                    <p:anim calcmode="lin" valueType="num">
                                      <p:cBhvr additive="base">
                                        <p:cTn id="7" dur="500" fill="hold"/>
                                        <p:tgtEl>
                                          <p:spTgt spid="425987"/>
                                        </p:tgtEl>
                                        <p:attrNameLst>
                                          <p:attrName>ppt_x</p:attrName>
                                        </p:attrNameLst>
                                      </p:cBhvr>
                                      <p:tavLst>
                                        <p:tav tm="0">
                                          <p:val>
                                            <p:strVal val="0-#ppt_w/2"/>
                                          </p:val>
                                        </p:tav>
                                        <p:tav tm="100000">
                                          <p:val>
                                            <p:strVal val="#ppt_x"/>
                                          </p:val>
                                        </p:tav>
                                      </p:tavLst>
                                    </p:anim>
                                    <p:anim calcmode="lin" valueType="num">
                                      <p:cBhvr additive="base">
                                        <p:cTn id="8" dur="500" fill="hold"/>
                                        <p:tgtEl>
                                          <p:spTgt spid="4259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nodeType="clickEffect">
                                  <p:stCondLst>
                                    <p:cond delay="0"/>
                                  </p:stCondLst>
                                  <p:childTnLst>
                                    <p:set>
                                      <p:cBhvr>
                                        <p:cTn id="12" dur="1" fill="hold">
                                          <p:stCondLst>
                                            <p:cond delay="0"/>
                                          </p:stCondLst>
                                        </p:cTn>
                                        <p:tgtEl>
                                          <p:spTgt spid="426011"/>
                                        </p:tgtEl>
                                        <p:attrNameLst>
                                          <p:attrName>style.visibility</p:attrName>
                                        </p:attrNameLst>
                                      </p:cBhvr>
                                      <p:to>
                                        <p:strVal val="visible"/>
                                      </p:to>
                                    </p:set>
                                    <p:animEffect transition="in" filter="blinds(vertical)">
                                      <p:cBhvr>
                                        <p:cTn id="13" dur="500"/>
                                        <p:tgtEl>
                                          <p:spTgt spid="426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428033"/>
          <p:cNvSpPr>
            <a:spLocks noGrp="1"/>
          </p:cNvSpPr>
          <p:nvPr>
            <p:ph type="title"/>
          </p:nvPr>
        </p:nvSpPr>
        <p:spPr>
          <a:xfrm>
            <a:off x="468313" y="0"/>
            <a:ext cx="8229600" cy="836613"/>
          </a:xfrm>
          <a:ln/>
        </p:spPr>
        <p:txBody>
          <a:bodyPr vert="horz" wrap="square" lIns="91440" tIns="45720" rIns="91440" bIns="45720" anchor="ctr" anchorCtr="0"/>
          <a:lstStyle/>
          <a:p>
            <a:r>
              <a:rPr lang="" altLang="en-US" sz="5000" b="1" dirty="0">
                <a:solidFill>
                  <a:srgbClr val="003366"/>
                </a:solidFill>
              </a:rPr>
              <a:t>文字域示例</a:t>
            </a:r>
          </a:p>
        </p:txBody>
      </p:sp>
      <p:sp>
        <p:nvSpPr>
          <p:cNvPr id="428035" name="内容占位符 428034"/>
          <p:cNvSpPr>
            <a:spLocks noGrp="1"/>
          </p:cNvSpPr>
          <p:nvPr>
            <p:ph idx="1"/>
          </p:nvPr>
        </p:nvSpPr>
        <p:spPr>
          <a:xfrm>
            <a:off x="0" y="1125538"/>
            <a:ext cx="9144000" cy="5256212"/>
          </a:xfrm>
          <a:ln/>
        </p:spPr>
        <p:txBody>
          <a:bodyPr vert="horz" wrap="square" lIns="91440" tIns="45720" rIns="91440" bIns="45720" anchor="t" anchorCtr="0"/>
          <a:lstStyle/>
          <a:p>
            <a:pPr>
              <a:buFont typeface="Arial" panose="020B0604020202020204" pitchFamily="34" charset="0"/>
              <a:buNone/>
            </a:pPr>
            <a:r>
              <a:rPr lang="zh-CN" altLang="en-US" sz="3500" b="1" dirty="0">
                <a:solidFill>
                  <a:srgbClr val="000000"/>
                </a:solidFill>
              </a:rPr>
              <a:t>姓名：</a:t>
            </a:r>
            <a:r>
              <a:rPr lang="en-US" altLang="zh-CN" sz="3500" b="1" dirty="0">
                <a:solidFill>
                  <a:srgbClr val="000000"/>
                </a:solidFill>
              </a:rPr>
              <a:t>&lt;input type=“</a:t>
            </a:r>
            <a:r>
              <a:rPr lang="en-US" altLang="zh-CN" sz="3500" b="1" dirty="0">
                <a:solidFill>
                  <a:srgbClr val="FF0000"/>
                </a:solidFill>
              </a:rPr>
              <a:t>text</a:t>
            </a:r>
            <a:r>
              <a:rPr lang="en-US" altLang="zh-CN" sz="3500" b="1" dirty="0">
                <a:solidFill>
                  <a:srgbClr val="000000"/>
                </a:solidFill>
              </a:rPr>
              <a:t>” size=“12” maxlength=“20” name=“user_name”&gt;</a:t>
            </a:r>
          </a:p>
        </p:txBody>
      </p:sp>
      <p:pic>
        <p:nvPicPr>
          <p:cNvPr id="428036" name="图片 428035"/>
          <p:cNvPicPr>
            <a:picLocks noChangeAspect="1"/>
          </p:cNvPicPr>
          <p:nvPr/>
        </p:nvPicPr>
        <p:blipFill>
          <a:blip r:embed="rId3"/>
          <a:stretch>
            <a:fillRect/>
          </a:stretch>
        </p:blipFill>
        <p:spPr>
          <a:xfrm>
            <a:off x="1979613" y="3068638"/>
            <a:ext cx="4591050" cy="182880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28036"/>
                                        </p:tgtEl>
                                        <p:attrNameLst>
                                          <p:attrName>style.visibility</p:attrName>
                                        </p:attrNameLst>
                                      </p:cBhvr>
                                      <p:to>
                                        <p:strVal val="visible"/>
                                      </p:to>
                                    </p:set>
                                    <p:animEffect transition="in" filter="blinds(vertical)">
                                      <p:cBhvr>
                                        <p:cTn id="7" dur="500"/>
                                        <p:tgtEl>
                                          <p:spTgt spid="4280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8035">
                                            <p:txEl>
                                              <p:pRg st="0" end="0"/>
                                            </p:txEl>
                                          </p:spTgt>
                                        </p:tgtEl>
                                        <p:attrNameLst>
                                          <p:attrName>style.visibility</p:attrName>
                                        </p:attrNameLst>
                                      </p:cBhvr>
                                      <p:to>
                                        <p:strVal val="visible"/>
                                      </p:to>
                                    </p:set>
                                    <p:anim calcmode="lin" valueType="num">
                                      <p:cBhvr additive="base">
                                        <p:cTn id="12" dur="500" fill="hold"/>
                                        <p:tgtEl>
                                          <p:spTgt spid="42803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2803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430081"/>
          <p:cNvSpPr>
            <a:spLocks noGrp="1"/>
          </p:cNvSpPr>
          <p:nvPr>
            <p:ph type="title"/>
          </p:nvPr>
        </p:nvSpPr>
        <p:spPr>
          <a:xfrm>
            <a:off x="468313" y="260350"/>
            <a:ext cx="8451850" cy="504825"/>
          </a:xfrm>
          <a:ln/>
        </p:spPr>
        <p:txBody>
          <a:bodyPr vert="horz" wrap="square" lIns="91440" tIns="45720" rIns="91440" bIns="45720" anchor="ctr" anchorCtr="0"/>
          <a:lstStyle/>
          <a:p>
            <a:r>
              <a:rPr lang="" altLang="en-US" sz="5000" b="1" dirty="0">
                <a:solidFill>
                  <a:srgbClr val="003366"/>
                </a:solidFill>
              </a:rPr>
              <a:t>密码域</a:t>
            </a:r>
            <a:r>
              <a:rPr lang="" altLang="zh-CN" sz="5000" b="1" dirty="0">
                <a:solidFill>
                  <a:srgbClr val="003366"/>
                </a:solidFill>
              </a:rPr>
              <a:t>password</a:t>
            </a:r>
          </a:p>
        </p:txBody>
      </p:sp>
      <p:sp>
        <p:nvSpPr>
          <p:cNvPr id="430083" name="内容占位符 430082"/>
          <p:cNvSpPr>
            <a:spLocks noGrp="1"/>
          </p:cNvSpPr>
          <p:nvPr>
            <p:ph idx="1"/>
          </p:nvPr>
        </p:nvSpPr>
        <p:spPr>
          <a:xfrm>
            <a:off x="0" y="1196975"/>
            <a:ext cx="9144000" cy="5472113"/>
          </a:xfrm>
          <a:ln/>
        </p:spPr>
        <p:txBody>
          <a:bodyPr vert="horz" wrap="square" lIns="91440" tIns="45720" rIns="91440" bIns="45720" anchor="t" anchorCtr="0"/>
          <a:lstStyle/>
          <a:p>
            <a:pPr marL="609600" indent="-609600">
              <a:lnSpc>
                <a:spcPct val="90000"/>
              </a:lnSpc>
              <a:spcBef>
                <a:spcPct val="10000"/>
              </a:spcBef>
              <a:spcAft>
                <a:spcPct val="10000"/>
              </a:spcAft>
              <a:buClr>
                <a:srgbClr val="FF0000"/>
              </a:buClr>
            </a:pPr>
            <a:r>
              <a:rPr lang="zh-CN" altLang="en-US" sz="3900" b="1" dirty="0">
                <a:solidFill>
                  <a:srgbClr val="000000"/>
                </a:solidFill>
              </a:rPr>
              <a:t>作用</a:t>
            </a:r>
          </a:p>
          <a:p>
            <a:pPr marL="609600" indent="-609600">
              <a:lnSpc>
                <a:spcPct val="110000"/>
              </a:lnSpc>
              <a:spcBef>
                <a:spcPct val="0"/>
              </a:spcBef>
              <a:spcAft>
                <a:spcPct val="10000"/>
              </a:spcAft>
              <a:buClr>
                <a:srgbClr val="FFFFCC"/>
              </a:buClr>
              <a:buFont typeface="Arial" panose="020B0604020202020204" pitchFamily="34" charset="0"/>
              <a:buNone/>
            </a:pPr>
            <a:r>
              <a:rPr lang="zh-CN" altLang="en-US" b="1" dirty="0"/>
              <a:t>	</a:t>
            </a:r>
            <a:r>
              <a:rPr lang="zh-CN" altLang="en-US" sz="3300" b="1" dirty="0"/>
              <a:t>设置</a:t>
            </a:r>
            <a:r>
              <a:rPr lang="zh-CN" altLang="en-US" sz="3300" b="1" dirty="0">
                <a:solidFill>
                  <a:srgbClr val="FF0000"/>
                </a:solidFill>
              </a:rPr>
              <a:t>单行密码</a:t>
            </a:r>
            <a:r>
              <a:rPr lang="zh-CN" altLang="en-US" sz="3300" b="1" dirty="0"/>
              <a:t>输入框，用于访问者在其中输入密码信息，默认以</a:t>
            </a:r>
            <a:r>
              <a:rPr lang="zh-CN" altLang="en-US" sz="3300" b="1" dirty="0">
                <a:solidFill>
                  <a:srgbClr val="FF0000"/>
                </a:solidFill>
              </a:rPr>
              <a:t>“</a:t>
            </a:r>
            <a:r>
              <a:rPr lang="en-US" altLang="zh-CN" sz="3300" b="1" dirty="0">
                <a:solidFill>
                  <a:srgbClr val="FF0000"/>
                </a:solidFill>
              </a:rPr>
              <a:t>*”</a:t>
            </a:r>
            <a:r>
              <a:rPr lang="zh-CN" altLang="en-US" sz="3300" b="1" dirty="0"/>
              <a:t>或 </a:t>
            </a:r>
            <a:r>
              <a:rPr lang="zh-CN" altLang="en-US" b="1" dirty="0">
                <a:solidFill>
                  <a:srgbClr val="FF0000"/>
                </a:solidFill>
              </a:rPr>
              <a:t>“</a:t>
            </a:r>
            <a:r>
              <a:rPr lang="en-US" altLang="zh-CN" b="1" dirty="0">
                <a:solidFill>
                  <a:srgbClr val="FF0000"/>
                </a:solidFill>
                <a:sym typeface="Symbol" pitchFamily="18" charset="2"/>
              </a:rPr>
              <a:t></a:t>
            </a:r>
            <a:r>
              <a:rPr lang="en-US" altLang="zh-CN" b="1" dirty="0">
                <a:solidFill>
                  <a:srgbClr val="FF0000"/>
                </a:solidFill>
              </a:rPr>
              <a:t>”</a:t>
            </a:r>
            <a:r>
              <a:rPr lang="zh-CN" altLang="en-US" sz="3300" b="1" dirty="0"/>
              <a:t>回显所输入的密码</a:t>
            </a:r>
          </a:p>
          <a:p>
            <a:pPr marL="609600" indent="-609600">
              <a:lnSpc>
                <a:spcPct val="90000"/>
              </a:lnSpc>
              <a:spcBef>
                <a:spcPct val="25000"/>
              </a:spcBef>
              <a:spcAft>
                <a:spcPct val="20000"/>
              </a:spcAft>
              <a:buClr>
                <a:srgbClr val="FF0000"/>
              </a:buClr>
            </a:pPr>
            <a:r>
              <a:rPr lang="zh-CN" altLang="en-US" sz="3900" b="1" dirty="0">
                <a:solidFill>
                  <a:srgbClr val="000000"/>
                </a:solidFill>
              </a:rPr>
              <a:t>语法格式</a:t>
            </a:r>
          </a:p>
          <a:p>
            <a:pPr marL="990600" lvl="1" indent="-533400">
              <a:lnSpc>
                <a:spcPct val="90000"/>
              </a:lnSpc>
              <a:spcBef>
                <a:spcPct val="0"/>
              </a:spcBef>
              <a:buClr>
                <a:srgbClr val="FFFFCC"/>
              </a:buClr>
              <a:buFont typeface="Arial" panose="020B0604020202020204" pitchFamily="34" charset="0"/>
              <a:buNone/>
            </a:pPr>
            <a:r>
              <a:rPr lang="en-US" altLang="zh-CN" sz="3300" b="1" dirty="0"/>
              <a:t>&lt;input  type=“</a:t>
            </a:r>
            <a:r>
              <a:rPr lang="en-US" altLang="zh-CN" sz="3300" b="1" dirty="0">
                <a:solidFill>
                  <a:srgbClr val="FF0000"/>
                </a:solidFill>
              </a:rPr>
              <a:t>password</a:t>
            </a:r>
            <a:r>
              <a:rPr lang="en-US" altLang="zh-CN" sz="3300" b="1" dirty="0"/>
              <a:t>” name=“field_name” maxlength=“value” size=“value” value=“field_value” &gt;</a:t>
            </a:r>
          </a:p>
          <a:p>
            <a:pPr marL="609600" indent="-609600">
              <a:lnSpc>
                <a:spcPct val="110000"/>
              </a:lnSpc>
              <a:spcBef>
                <a:spcPct val="0"/>
              </a:spcBef>
              <a:spcAft>
                <a:spcPct val="10000"/>
              </a:spcAft>
              <a:buClr>
                <a:srgbClr val="FFFFCC"/>
              </a:buClr>
              <a:buFont typeface="Arial" panose="020B0604020202020204" pitchFamily="34" charset="0"/>
              <a:buNone/>
            </a:pPr>
            <a:endParaRPr lang="en-US" altLang="zh-CN" sz="33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0083">
                                            <p:txEl>
                                              <p:pRg st="0" end="0"/>
                                            </p:txEl>
                                          </p:spTgt>
                                        </p:tgtEl>
                                        <p:attrNameLst>
                                          <p:attrName>style.visibility</p:attrName>
                                        </p:attrNameLst>
                                      </p:cBhvr>
                                      <p:to>
                                        <p:strVal val="visible"/>
                                      </p:to>
                                    </p:set>
                                    <p:anim calcmode="lin" valueType="num">
                                      <p:cBhvr additive="base">
                                        <p:cTn id="7" dur="500" fill="hold"/>
                                        <p:tgtEl>
                                          <p:spTgt spid="430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00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30083">
                                            <p:txEl>
                                              <p:pRg st="1" end="1"/>
                                            </p:txEl>
                                          </p:spTgt>
                                        </p:tgtEl>
                                        <p:attrNameLst>
                                          <p:attrName>style.visibility</p:attrName>
                                        </p:attrNameLst>
                                      </p:cBhvr>
                                      <p:to>
                                        <p:strVal val="visible"/>
                                      </p:to>
                                    </p:set>
                                    <p:anim calcmode="lin" valueType="num">
                                      <p:cBhvr additive="base">
                                        <p:cTn id="11" dur="500" fill="hold"/>
                                        <p:tgtEl>
                                          <p:spTgt spid="43008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30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0083">
                                            <p:txEl>
                                              <p:pRg st="2" end="2"/>
                                            </p:txEl>
                                          </p:spTgt>
                                        </p:tgtEl>
                                        <p:attrNameLst>
                                          <p:attrName>style.visibility</p:attrName>
                                        </p:attrNameLst>
                                      </p:cBhvr>
                                      <p:to>
                                        <p:strVal val="visible"/>
                                      </p:to>
                                    </p:set>
                                    <p:anim calcmode="lin" valueType="num">
                                      <p:cBhvr additive="base">
                                        <p:cTn id="17" dur="500" fill="hold"/>
                                        <p:tgtEl>
                                          <p:spTgt spid="43008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3008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430083">
                                            <p:txEl>
                                              <p:pRg st="3" end="3"/>
                                            </p:txEl>
                                          </p:spTgt>
                                        </p:tgtEl>
                                        <p:attrNameLst>
                                          <p:attrName>style.visibility</p:attrName>
                                        </p:attrNameLst>
                                      </p:cBhvr>
                                      <p:to>
                                        <p:strVal val="visible"/>
                                      </p:to>
                                    </p:set>
                                    <p:anim calcmode="lin" valueType="num">
                                      <p:cBhvr additive="base">
                                        <p:cTn id="22" dur="500" fill="hold"/>
                                        <p:tgtEl>
                                          <p:spTgt spid="43008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3008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8194" name="Rectangle 3"/>
          <p:cNvSpPr>
            <a:spLocks noGrp="1"/>
          </p:cNvSpPr>
          <p:nvPr>
            <p:ph idx="1"/>
          </p:nvPr>
        </p:nvSpPr>
        <p:spPr>
          <a:ln/>
        </p:spPr>
        <p:txBody>
          <a:bodyPr vert="horz" wrap="square" lIns="91440" tIns="45720" rIns="91440" bIns="45720" anchor="t" anchorCtr="0"/>
          <a:lstStyle/>
          <a:p>
            <a:pPr eaLnBrk="1" hangingPunct="1"/>
            <a:r>
              <a:rPr lang="en-US" altLang="zh-CN" sz="2800" b="1" dirty="0"/>
              <a:t>4.1.1 </a:t>
            </a:r>
            <a:r>
              <a:rPr lang="zh-CN" altLang="en-US" sz="2800" b="1" dirty="0"/>
              <a:t>用</a:t>
            </a:r>
            <a:r>
              <a:rPr lang="en-US" altLang="zh-CN" sz="2800" b="1" dirty="0"/>
              <a:t>HTML</a:t>
            </a:r>
            <a:r>
              <a:rPr lang="zh-CN" altLang="en-US" sz="2800" b="1" dirty="0"/>
              <a:t>创建一个简单的</a:t>
            </a:r>
            <a:r>
              <a:rPr lang="en-US" altLang="zh-CN" sz="2800" b="1" dirty="0"/>
              <a:t>Web</a:t>
            </a:r>
            <a:r>
              <a:rPr lang="zh-CN" altLang="en-US" sz="2800" b="1" dirty="0"/>
              <a:t>网页文件</a:t>
            </a:r>
            <a:r>
              <a:rPr lang="zh-CN" altLang="en-US" dirty="0"/>
              <a:t> </a:t>
            </a:r>
          </a:p>
          <a:p>
            <a:pPr lvl="1" eaLnBrk="1" hangingPunct="1"/>
            <a:r>
              <a:rPr lang="zh-CN" altLang="en-US" sz="2400" b="1" dirty="0"/>
              <a:t>尽管可扩展标注语言</a:t>
            </a:r>
            <a:r>
              <a:rPr lang="zh-CN" altLang="en-US" sz="2400" b="1" dirty="0">
                <a:latin typeface="宋体" panose="02010600030101010101" pitchFamily="2" charset="-122"/>
              </a:rPr>
              <a:t>（</a:t>
            </a:r>
            <a:r>
              <a:rPr lang="en-US" altLang="zh-CN" sz="2400" b="1" dirty="0"/>
              <a:t>eXtensible Markup Language , XML</a:t>
            </a:r>
            <a:r>
              <a:rPr lang="en-US" altLang="zh-CN" sz="2400" b="1" dirty="0">
                <a:latin typeface="宋体" panose="02010600030101010101" pitchFamily="2" charset="-122"/>
              </a:rPr>
              <a:t>）</a:t>
            </a:r>
            <a:r>
              <a:rPr lang="zh-CN" altLang="en-US" sz="2400" b="1" dirty="0">
                <a:latin typeface="宋体" panose="02010600030101010101" pitchFamily="2" charset="-122"/>
              </a:rPr>
              <a:t>正被迅速地运用于业界。但作为</a:t>
            </a:r>
            <a:r>
              <a:rPr lang="en-US" altLang="zh-CN" sz="2400" b="1" dirty="0"/>
              <a:t>XML</a:t>
            </a:r>
            <a:r>
              <a:rPr lang="zh-CN" altLang="en-US" sz="2400" b="1" dirty="0">
                <a:latin typeface="宋体" panose="02010600030101010101" pitchFamily="2" charset="-122"/>
              </a:rPr>
              <a:t>的基础</a:t>
            </a:r>
            <a:r>
              <a:rPr lang="en-US" altLang="zh-CN" sz="2400" b="1" dirty="0"/>
              <a:t>HTML(HyperText Markup Language, </a:t>
            </a:r>
            <a:r>
              <a:rPr lang="zh-CN" altLang="en-US" sz="2400" b="1" dirty="0">
                <a:solidFill>
                  <a:schemeClr val="tx1"/>
                </a:solidFill>
                <a:latin typeface="宋体" panose="02010600030101010101" pitchFamily="2" charset="-122"/>
              </a:rPr>
              <a:t>超文本</a:t>
            </a:r>
            <a:r>
              <a:rPr lang="zh-CN" altLang="en-US" sz="2400" b="1" dirty="0">
                <a:latin typeface="宋体" panose="02010600030101010101" pitchFamily="2" charset="-122"/>
              </a:rPr>
              <a:t>标记语言</a:t>
            </a:r>
            <a:r>
              <a:rPr lang="zh-CN" altLang="en-US" sz="2400" b="1" dirty="0"/>
              <a:t>)</a:t>
            </a:r>
            <a:r>
              <a:rPr lang="zh-CN" altLang="en-US" sz="2400" b="1" dirty="0">
                <a:latin typeface="宋体" panose="02010600030101010101" pitchFamily="2" charset="-122"/>
              </a:rPr>
              <a:t>仍然是用于创建</a:t>
            </a:r>
            <a:r>
              <a:rPr lang="en-US" altLang="zh-CN" sz="2400" b="1" dirty="0"/>
              <a:t>Web</a:t>
            </a:r>
            <a:r>
              <a:rPr lang="zh-CN" altLang="en-US" sz="2400" b="1" dirty="0"/>
              <a:t>文档</a:t>
            </a:r>
            <a:r>
              <a:rPr lang="zh-CN" altLang="en-US" sz="2400" b="1" dirty="0">
                <a:latin typeface="宋体" panose="02010600030101010101" pitchFamily="2" charset="-122"/>
              </a:rPr>
              <a:t>的最常用方法。</a:t>
            </a:r>
          </a:p>
          <a:p>
            <a:pPr eaLnBrk="1" hangingPunct="1">
              <a:buNone/>
            </a:pPr>
            <a:endParaRPr lang="zh-CN" altLang="en-US" b="1" dirty="0">
              <a:latin typeface="宋体" panose="02010600030101010101" pitchFamily="2" charset="-122"/>
            </a:endParaRPr>
          </a:p>
          <a:p>
            <a:pPr lvl="1" eaLnBrk="1" hangingPunct="1"/>
            <a:r>
              <a:rPr lang="en-US" altLang="zh-CN" sz="2400" b="1" dirty="0"/>
              <a:t>HTML</a:t>
            </a:r>
            <a:r>
              <a:rPr lang="zh-CN" altLang="en-US" sz="2400" b="1" dirty="0">
                <a:latin typeface="宋体" panose="02010600030101010101" pitchFamily="2" charset="-122"/>
              </a:rPr>
              <a:t>不是一种编程语言，而是一种含有一套语法规则的文本标记语言。</a:t>
            </a:r>
          </a:p>
          <a:p>
            <a:pPr eaLnBrk="1" hangingPunct="1"/>
            <a:endParaRPr lang="zh-CN" altLang="en-US" b="1" dirty="0">
              <a:latin typeface="宋体" panose="02010600030101010101" pitchFamily="2" charset="-122"/>
            </a:endParaRPr>
          </a:p>
          <a:p>
            <a:pPr lvl="1" eaLnBrk="1" hangingPunct="1"/>
            <a:r>
              <a:rPr lang="zh-CN" altLang="en-US" sz="2400" b="1" dirty="0">
                <a:latin typeface="宋体" panose="02010600030101010101" pitchFamily="2" charset="-122"/>
              </a:rPr>
              <a:t>市场上有众多帮助用户制作</a:t>
            </a:r>
            <a:r>
              <a:rPr lang="en-US" altLang="zh-CN" sz="2400" b="1" dirty="0"/>
              <a:t>Web</a:t>
            </a:r>
            <a:r>
              <a:rPr lang="zh-CN" altLang="en-US" sz="2400" b="1" dirty="0">
                <a:latin typeface="宋体" panose="02010600030101010101" pitchFamily="2" charset="-122"/>
              </a:rPr>
              <a:t>文档的工具，如</a:t>
            </a:r>
            <a:r>
              <a:rPr lang="en-US" altLang="zh-CN" sz="2400" b="1" dirty="0"/>
              <a:t>FrontPage</a:t>
            </a:r>
            <a:r>
              <a:rPr lang="en-US" altLang="zh-CN" sz="2400" b="1" dirty="0">
                <a:latin typeface="宋体" panose="02010600030101010101" pitchFamily="2" charset="-122"/>
              </a:rPr>
              <a:t>、</a:t>
            </a:r>
            <a:r>
              <a:rPr lang="en-US" altLang="zh-CN" sz="2400" b="1" dirty="0"/>
              <a:t>Dreamweaver</a:t>
            </a:r>
            <a:r>
              <a:rPr lang="zh-CN" altLang="en-US" sz="2400" b="1" dirty="0">
                <a:latin typeface="宋体" panose="02010600030101010101" pitchFamily="2" charset="-122"/>
              </a:rPr>
              <a:t>等，但要想从本质上了解</a:t>
            </a:r>
            <a:r>
              <a:rPr lang="en-US" altLang="zh-CN" sz="2400" b="1" dirty="0"/>
              <a:t>Web</a:t>
            </a:r>
            <a:r>
              <a:rPr lang="zh-CN" altLang="en-US" sz="2400" b="1" dirty="0">
                <a:latin typeface="宋体" panose="02010600030101010101" pitchFamily="2" charset="-122"/>
              </a:rPr>
              <a:t>文档的组织结构和基本框架，掌握基本的</a:t>
            </a:r>
            <a:r>
              <a:rPr lang="en-US" altLang="zh-CN" sz="2400" b="1" dirty="0"/>
              <a:t>HTML</a:t>
            </a:r>
            <a:r>
              <a:rPr lang="zh-CN" altLang="en-US" sz="2400" b="1" dirty="0">
                <a:latin typeface="宋体" panose="02010600030101010101" pitchFamily="2" charset="-122"/>
              </a:rPr>
              <a:t>语法是十分必要的。</a:t>
            </a:r>
            <a:r>
              <a:rPr lang="zh-CN" altLang="en-US" sz="2400" b="1"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432129"/>
          <p:cNvSpPr>
            <a:spLocks noGrp="1"/>
          </p:cNvSpPr>
          <p:nvPr>
            <p:ph type="title"/>
          </p:nvPr>
        </p:nvSpPr>
        <p:spPr>
          <a:xfrm>
            <a:off x="468313" y="0"/>
            <a:ext cx="8229600" cy="976313"/>
          </a:xfrm>
          <a:ln/>
        </p:spPr>
        <p:txBody>
          <a:bodyPr vert="horz" wrap="square" lIns="91440" tIns="45720" rIns="91440" bIns="45720" anchor="ctr" anchorCtr="0"/>
          <a:lstStyle/>
          <a:p>
            <a:r>
              <a:rPr lang="" altLang="en-US" sz="5000" b="1" dirty="0">
                <a:solidFill>
                  <a:srgbClr val="003366"/>
                </a:solidFill>
              </a:rPr>
              <a:t>密码域示例</a:t>
            </a:r>
          </a:p>
        </p:txBody>
      </p:sp>
      <p:sp>
        <p:nvSpPr>
          <p:cNvPr id="432131" name="内容占位符 432130"/>
          <p:cNvSpPr>
            <a:spLocks noGrp="1"/>
          </p:cNvSpPr>
          <p:nvPr>
            <p:ph idx="1"/>
          </p:nvPr>
        </p:nvSpPr>
        <p:spPr>
          <a:xfrm>
            <a:off x="323850" y="1196975"/>
            <a:ext cx="8820150" cy="4103688"/>
          </a:xfrm>
          <a:ln/>
        </p:spPr>
        <p:txBody>
          <a:bodyPr vert="horz" wrap="square" lIns="91440" tIns="45720" rIns="91440" bIns="45720" anchor="t" anchorCtr="0"/>
          <a:lstStyle/>
          <a:p>
            <a:pPr>
              <a:buFont typeface="Arial" panose="020B0604020202020204" pitchFamily="34" charset="0"/>
              <a:buNone/>
            </a:pPr>
            <a:r>
              <a:rPr lang="zh-CN" altLang="en-US" sz="3500" b="1" dirty="0">
                <a:solidFill>
                  <a:srgbClr val="000000"/>
                </a:solidFill>
              </a:rPr>
              <a:t>密码：</a:t>
            </a:r>
            <a:r>
              <a:rPr lang="en-US" altLang="zh-CN" sz="3500" b="1" dirty="0">
                <a:solidFill>
                  <a:srgbClr val="000000"/>
                </a:solidFill>
              </a:rPr>
              <a:t>&lt;input type=“</a:t>
            </a:r>
            <a:r>
              <a:rPr lang="en-US" altLang="zh-CN" sz="3500" b="1" dirty="0">
                <a:solidFill>
                  <a:srgbClr val="FF0000"/>
                </a:solidFill>
              </a:rPr>
              <a:t>password</a:t>
            </a:r>
            <a:r>
              <a:rPr lang="en-US" altLang="zh-CN" sz="3500" b="1" dirty="0">
                <a:solidFill>
                  <a:srgbClr val="000000"/>
                </a:solidFill>
              </a:rPr>
              <a:t>” size=“12” maxlength=“20” name=“psw”&gt;</a:t>
            </a:r>
          </a:p>
        </p:txBody>
      </p:sp>
      <p:pic>
        <p:nvPicPr>
          <p:cNvPr id="432132" name="图片 432131"/>
          <p:cNvPicPr>
            <a:picLocks noChangeAspect="1"/>
          </p:cNvPicPr>
          <p:nvPr/>
        </p:nvPicPr>
        <p:blipFill>
          <a:blip r:embed="rId3"/>
          <a:stretch>
            <a:fillRect/>
          </a:stretch>
        </p:blipFill>
        <p:spPr>
          <a:xfrm>
            <a:off x="2124075" y="3141663"/>
            <a:ext cx="4648200" cy="187642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32132"/>
                                        </p:tgtEl>
                                        <p:attrNameLst>
                                          <p:attrName>style.visibility</p:attrName>
                                        </p:attrNameLst>
                                      </p:cBhvr>
                                      <p:to>
                                        <p:strVal val="visible"/>
                                      </p:to>
                                    </p:set>
                                    <p:animEffect transition="in" filter="blinds(horizontal)">
                                      <p:cBhvr>
                                        <p:cTn id="7" dur="500"/>
                                        <p:tgtEl>
                                          <p:spTgt spid="4321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2131">
                                            <p:txEl>
                                              <p:pRg st="0" end="0"/>
                                            </p:txEl>
                                          </p:spTgt>
                                        </p:tgtEl>
                                        <p:attrNameLst>
                                          <p:attrName>style.visibility</p:attrName>
                                        </p:attrNameLst>
                                      </p:cBhvr>
                                      <p:to>
                                        <p:strVal val="visible"/>
                                      </p:to>
                                    </p:set>
                                    <p:anim calcmode="lin" valueType="num">
                                      <p:cBhvr additive="base">
                                        <p:cTn id="12" dur="500" fill="hold"/>
                                        <p:tgtEl>
                                          <p:spTgt spid="432131">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321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434177"/>
          <p:cNvSpPr>
            <a:spLocks noGrp="1"/>
          </p:cNvSpPr>
          <p:nvPr>
            <p:ph type="title"/>
          </p:nvPr>
        </p:nvSpPr>
        <p:spPr>
          <a:xfrm>
            <a:off x="468313" y="333375"/>
            <a:ext cx="8451850" cy="504825"/>
          </a:xfrm>
          <a:ln/>
        </p:spPr>
        <p:txBody>
          <a:bodyPr vert="horz" wrap="square" lIns="91440" tIns="45720" rIns="91440" bIns="45720" anchor="ctr" anchorCtr="0"/>
          <a:lstStyle/>
          <a:p>
            <a:r>
              <a:rPr lang="" altLang="en-US" sz="5000" b="1" dirty="0">
                <a:solidFill>
                  <a:srgbClr val="003366"/>
                </a:solidFill>
              </a:rPr>
              <a:t>隐藏域</a:t>
            </a:r>
            <a:r>
              <a:rPr lang="" altLang="zh-CN" sz="5000" b="1" dirty="0">
                <a:solidFill>
                  <a:srgbClr val="003366"/>
                </a:solidFill>
              </a:rPr>
              <a:t>hidden</a:t>
            </a:r>
          </a:p>
        </p:txBody>
      </p:sp>
      <p:sp>
        <p:nvSpPr>
          <p:cNvPr id="434179" name="内容占位符 434178"/>
          <p:cNvSpPr>
            <a:spLocks noGrp="1"/>
          </p:cNvSpPr>
          <p:nvPr>
            <p:ph idx="1"/>
          </p:nvPr>
        </p:nvSpPr>
        <p:spPr>
          <a:xfrm>
            <a:off x="0" y="981075"/>
            <a:ext cx="9144000" cy="5876925"/>
          </a:xfrm>
          <a:ln/>
        </p:spPr>
        <p:txBody>
          <a:bodyPr vert="horz" wrap="square" lIns="91440" tIns="45720" rIns="91440" bIns="45720" anchor="t" anchorCtr="0"/>
          <a:lstStyle/>
          <a:p>
            <a:pPr marL="609600" indent="-609600">
              <a:lnSpc>
                <a:spcPct val="90000"/>
              </a:lnSpc>
              <a:spcBef>
                <a:spcPct val="10000"/>
              </a:spcBef>
              <a:spcAft>
                <a:spcPct val="5000"/>
              </a:spcAft>
              <a:buClr>
                <a:srgbClr val="FF0000"/>
              </a:buClr>
            </a:pPr>
            <a:r>
              <a:rPr lang="zh-CN" altLang="en-US" sz="3800" b="1" dirty="0">
                <a:solidFill>
                  <a:srgbClr val="000000"/>
                </a:solidFill>
              </a:rPr>
              <a:t>作用</a:t>
            </a:r>
          </a:p>
          <a:p>
            <a:pPr marL="609600" indent="-609600">
              <a:lnSpc>
                <a:spcPct val="110000"/>
              </a:lnSpc>
              <a:spcBef>
                <a:spcPct val="10000"/>
              </a:spcBef>
              <a:spcAft>
                <a:spcPct val="5000"/>
              </a:spcAft>
              <a:buClr>
                <a:srgbClr val="FFFFCC"/>
              </a:buClr>
              <a:buFont typeface="Arial" panose="020B0604020202020204" pitchFamily="34" charset="0"/>
              <a:buNone/>
            </a:pPr>
            <a:r>
              <a:rPr lang="zh-CN" altLang="en-US" sz="4000" b="1" dirty="0"/>
              <a:t>	</a:t>
            </a:r>
            <a:r>
              <a:rPr lang="zh-CN" altLang="en-US" b="1" dirty="0"/>
              <a:t>隐藏域在页面中对用户是不可见的，其作用是用于在</a:t>
            </a:r>
            <a:r>
              <a:rPr lang="zh-CN" altLang="en-US" b="1" dirty="0">
                <a:solidFill>
                  <a:srgbClr val="FF0000"/>
                </a:solidFill>
              </a:rPr>
              <a:t>不同页面之间</a:t>
            </a:r>
            <a:r>
              <a:rPr lang="zh-CN" altLang="en-US" b="1" dirty="0"/>
              <a:t>传递域中所设定的值。</a:t>
            </a:r>
          </a:p>
          <a:p>
            <a:pPr marL="609600" indent="-609600">
              <a:lnSpc>
                <a:spcPct val="90000"/>
              </a:lnSpc>
              <a:spcBef>
                <a:spcPct val="15000"/>
              </a:spcBef>
              <a:spcAft>
                <a:spcPct val="5000"/>
              </a:spcAft>
              <a:buClr>
                <a:srgbClr val="FF0000"/>
              </a:buClr>
            </a:pPr>
            <a:r>
              <a:rPr lang="zh-CN" altLang="en-US" sz="3600" b="1" dirty="0">
                <a:solidFill>
                  <a:srgbClr val="000000"/>
                </a:solidFill>
              </a:rPr>
              <a:t>基本语法</a:t>
            </a:r>
          </a:p>
          <a:p>
            <a:pPr marL="990600" lvl="1" indent="-533400">
              <a:lnSpc>
                <a:spcPct val="90000"/>
              </a:lnSpc>
              <a:spcBef>
                <a:spcPct val="0"/>
              </a:spcBef>
              <a:buClr>
                <a:srgbClr val="FFFFCC"/>
              </a:buClr>
              <a:buFont typeface="Arial" panose="020B0604020202020204" pitchFamily="34" charset="0"/>
              <a:buNone/>
            </a:pPr>
            <a:r>
              <a:rPr lang="en-US" altLang="zh-CN" sz="3200" b="1" dirty="0"/>
              <a:t>&lt;input  type=“</a:t>
            </a:r>
            <a:r>
              <a:rPr lang="en-US" altLang="zh-CN" sz="3200" b="1" dirty="0">
                <a:solidFill>
                  <a:srgbClr val="FF0000"/>
                </a:solidFill>
              </a:rPr>
              <a:t>hidden</a:t>
            </a:r>
            <a:r>
              <a:rPr lang="en-US" altLang="zh-CN" sz="3200" b="1" dirty="0"/>
              <a:t>” </a:t>
            </a:r>
          </a:p>
          <a:p>
            <a:pPr marL="990600" lvl="1" indent="-533400">
              <a:lnSpc>
                <a:spcPct val="90000"/>
              </a:lnSpc>
              <a:spcBef>
                <a:spcPct val="0"/>
              </a:spcBef>
              <a:buClr>
                <a:srgbClr val="FFFFCC"/>
              </a:buClr>
              <a:buFont typeface="Arial" panose="020B0604020202020204" pitchFamily="34" charset="0"/>
              <a:buNone/>
            </a:pPr>
            <a:r>
              <a:rPr lang="en-US" altLang="zh-CN" sz="3200" b="1" dirty="0"/>
              <a:t>	name=“field_name”</a:t>
            </a:r>
          </a:p>
          <a:p>
            <a:pPr marL="990600" lvl="1" indent="-533400">
              <a:lnSpc>
                <a:spcPct val="90000"/>
              </a:lnSpc>
              <a:spcBef>
                <a:spcPct val="0"/>
              </a:spcBef>
              <a:buClr>
                <a:srgbClr val="FFFFCC"/>
              </a:buClr>
              <a:buFont typeface="Arial" panose="020B0604020202020204" pitchFamily="34" charset="0"/>
              <a:buNone/>
            </a:pPr>
            <a:r>
              <a:rPr lang="en-US" altLang="zh-CN" sz="3200" b="1" dirty="0"/>
              <a:t>	value=“field_value” &gt;</a:t>
            </a:r>
          </a:p>
          <a:p>
            <a:pPr marL="609600" indent="-609600">
              <a:lnSpc>
                <a:spcPct val="110000"/>
              </a:lnSpc>
              <a:spcAft>
                <a:spcPct val="20000"/>
              </a:spcAft>
              <a:buClr>
                <a:srgbClr val="FF0000"/>
              </a:buClr>
            </a:pPr>
            <a:r>
              <a:rPr lang="zh-CN" altLang="en-US" sz="3800" b="1" dirty="0">
                <a:solidFill>
                  <a:srgbClr val="000000"/>
                </a:solidFill>
              </a:rPr>
              <a:t>示例</a:t>
            </a:r>
            <a:r>
              <a:rPr lang="en-US" altLang="zh-CN" sz="3800" b="1" dirty="0">
                <a:solidFill>
                  <a:srgbClr val="000000"/>
                </a:solidFill>
              </a:rPr>
              <a:t>:</a:t>
            </a:r>
          </a:p>
          <a:p>
            <a:pPr marL="609600" indent="-609600">
              <a:lnSpc>
                <a:spcPct val="90000"/>
              </a:lnSpc>
              <a:buFont typeface="Arial" panose="020B0604020202020204" pitchFamily="34" charset="0"/>
              <a:buNone/>
            </a:pPr>
            <a:r>
              <a:rPr lang="en-US" altLang="zh-CN" sz="3100" b="1" dirty="0"/>
              <a:t>   </a:t>
            </a:r>
            <a:r>
              <a:rPr lang="en-US" altLang="zh-CN" b="1" dirty="0"/>
              <a:t>&lt;input type=“</a:t>
            </a:r>
            <a:r>
              <a:rPr lang="en-US" altLang="zh-CN" b="1" dirty="0">
                <a:solidFill>
                  <a:srgbClr val="FF0000"/>
                </a:solidFill>
              </a:rPr>
              <a:t>hidden</a:t>
            </a:r>
            <a:r>
              <a:rPr lang="en-US" altLang="zh-CN" b="1" dirty="0"/>
              <a:t>” value=“</a:t>
            </a:r>
            <a:r>
              <a:rPr lang="zh-CN" altLang="en-US" b="1" dirty="0"/>
              <a:t>域值</a:t>
            </a:r>
            <a:r>
              <a:rPr lang="en-US" altLang="zh-CN" b="1" dirty="0"/>
              <a:t>” name=“</a:t>
            </a:r>
            <a:r>
              <a:rPr lang="zh-CN" altLang="en-US" b="1" dirty="0"/>
              <a:t>域名称</a:t>
            </a:r>
            <a:r>
              <a:rPr lang="en-US" altLang="zh-CN" b="1" dirty="0"/>
              <a:t>”&gt;</a:t>
            </a:r>
          </a:p>
        </p:txBody>
      </p:sp>
      <p:sp>
        <p:nvSpPr>
          <p:cNvPr id="434180" name="椭圆形标注 434179"/>
          <p:cNvSpPr>
            <a:spLocks noChangeArrowheads="1"/>
          </p:cNvSpPr>
          <p:nvPr/>
        </p:nvSpPr>
        <p:spPr bwMode="auto">
          <a:xfrm>
            <a:off x="6372225" y="2276475"/>
            <a:ext cx="2555875" cy="1728788"/>
          </a:xfrm>
          <a:prstGeom prst="wedgeEllipseCallout">
            <a:avLst>
              <a:gd name="adj1" fmla="val -71431"/>
              <a:gd name="adj2" fmla="val 47338"/>
            </a:avLst>
          </a:prstGeom>
          <a:solidFill>
            <a:srgbClr val="FFCC99"/>
          </a:solidFill>
          <a:ln w="12700" cap="sq">
            <a:solidFill>
              <a:srgbClr val="FF00FF"/>
            </a:solidFill>
            <a:miter lim="800000"/>
          </a:ln>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“name”</a:t>
            </a:r>
            <a:r>
              <a:rPr kumimoji="0" lang="zh-CN" altLang="en-US"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和“</a:t>
            </a:r>
            <a:r>
              <a:rPr kumimoji="0" lang="en-US" altLang="zh-CN"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value”</a:t>
            </a:r>
            <a:r>
              <a:rPr kumimoji="0" lang="zh-CN" altLang="en-US"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属性值必须设置</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4179">
                                            <p:txEl>
                                              <p:pRg st="0" end="0"/>
                                            </p:txEl>
                                          </p:spTgt>
                                        </p:tgtEl>
                                        <p:attrNameLst>
                                          <p:attrName>style.visibility</p:attrName>
                                        </p:attrNameLst>
                                      </p:cBhvr>
                                      <p:to>
                                        <p:strVal val="visible"/>
                                      </p:to>
                                    </p:set>
                                    <p:anim calcmode="lin" valueType="num">
                                      <p:cBhvr additive="base">
                                        <p:cTn id="7" dur="500" fill="hold"/>
                                        <p:tgtEl>
                                          <p:spTgt spid="434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417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34179">
                                            <p:txEl>
                                              <p:pRg st="1" end="1"/>
                                            </p:txEl>
                                          </p:spTgt>
                                        </p:tgtEl>
                                        <p:attrNameLst>
                                          <p:attrName>style.visibility</p:attrName>
                                        </p:attrNameLst>
                                      </p:cBhvr>
                                      <p:to>
                                        <p:strVal val="visible"/>
                                      </p:to>
                                    </p:set>
                                    <p:anim calcmode="lin" valueType="num">
                                      <p:cBhvr additive="base">
                                        <p:cTn id="11" dur="500" fill="hold"/>
                                        <p:tgtEl>
                                          <p:spTgt spid="43417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341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4179">
                                            <p:txEl>
                                              <p:pRg st="2" end="2"/>
                                            </p:txEl>
                                          </p:spTgt>
                                        </p:tgtEl>
                                        <p:attrNameLst>
                                          <p:attrName>style.visibility</p:attrName>
                                        </p:attrNameLst>
                                      </p:cBhvr>
                                      <p:to>
                                        <p:strVal val="visible"/>
                                      </p:to>
                                    </p:set>
                                    <p:anim calcmode="lin" valueType="num">
                                      <p:cBhvr additive="base">
                                        <p:cTn id="17" dur="500" fill="hold"/>
                                        <p:tgtEl>
                                          <p:spTgt spid="43417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34179">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434179">
                                            <p:txEl>
                                              <p:pRg st="3" end="3"/>
                                            </p:txEl>
                                          </p:spTgt>
                                        </p:tgtEl>
                                        <p:attrNameLst>
                                          <p:attrName>style.visibility</p:attrName>
                                        </p:attrNameLst>
                                      </p:cBhvr>
                                      <p:to>
                                        <p:strVal val="visible"/>
                                      </p:to>
                                    </p:set>
                                    <p:anim calcmode="lin" valueType="num">
                                      <p:cBhvr additive="base">
                                        <p:cTn id="22" dur="500" fill="hold"/>
                                        <p:tgtEl>
                                          <p:spTgt spid="434179">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34179">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nodeType="afterEffect">
                                  <p:stCondLst>
                                    <p:cond delay="0"/>
                                  </p:stCondLst>
                                  <p:childTnLst>
                                    <p:set>
                                      <p:cBhvr>
                                        <p:cTn id="26" dur="1" fill="hold">
                                          <p:stCondLst>
                                            <p:cond delay="0"/>
                                          </p:stCondLst>
                                        </p:cTn>
                                        <p:tgtEl>
                                          <p:spTgt spid="434179">
                                            <p:txEl>
                                              <p:pRg st="4" end="4"/>
                                            </p:txEl>
                                          </p:spTgt>
                                        </p:tgtEl>
                                        <p:attrNameLst>
                                          <p:attrName>style.visibility</p:attrName>
                                        </p:attrNameLst>
                                      </p:cBhvr>
                                      <p:to>
                                        <p:strVal val="visible"/>
                                      </p:to>
                                    </p:set>
                                    <p:anim calcmode="lin" valueType="num">
                                      <p:cBhvr additive="base">
                                        <p:cTn id="27" dur="500" fill="hold"/>
                                        <p:tgtEl>
                                          <p:spTgt spid="434179">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34179">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434179">
                                            <p:txEl>
                                              <p:pRg st="5" end="5"/>
                                            </p:txEl>
                                          </p:spTgt>
                                        </p:tgtEl>
                                        <p:attrNameLst>
                                          <p:attrName>style.visibility</p:attrName>
                                        </p:attrNameLst>
                                      </p:cBhvr>
                                      <p:to>
                                        <p:strVal val="visible"/>
                                      </p:to>
                                    </p:set>
                                    <p:anim calcmode="lin" valueType="num">
                                      <p:cBhvr additive="base">
                                        <p:cTn id="32" dur="500" fill="hold"/>
                                        <p:tgtEl>
                                          <p:spTgt spid="434179">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3417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434180"/>
                                        </p:tgtEl>
                                        <p:attrNameLst>
                                          <p:attrName>style.visibility</p:attrName>
                                        </p:attrNameLst>
                                      </p:cBhvr>
                                      <p:to>
                                        <p:strVal val="visible"/>
                                      </p:to>
                                    </p:set>
                                    <p:animEffect transition="in" filter="blinds(vertical)">
                                      <p:cBhvr>
                                        <p:cTn id="38" dur="500"/>
                                        <p:tgtEl>
                                          <p:spTgt spid="43418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34179">
                                            <p:txEl>
                                              <p:pRg st="6" end="6"/>
                                            </p:txEl>
                                          </p:spTgt>
                                        </p:tgtEl>
                                        <p:attrNameLst>
                                          <p:attrName>style.visibility</p:attrName>
                                        </p:attrNameLst>
                                      </p:cBhvr>
                                      <p:to>
                                        <p:strVal val="visible"/>
                                      </p:to>
                                    </p:set>
                                    <p:anim calcmode="lin" valueType="num">
                                      <p:cBhvr additive="base">
                                        <p:cTn id="43" dur="500" fill="hold"/>
                                        <p:tgtEl>
                                          <p:spTgt spid="43417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34179">
                                            <p:txEl>
                                              <p:pRg st="6" end="6"/>
                                            </p:tx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8" fill="hold" nodeType="afterEffect">
                                  <p:stCondLst>
                                    <p:cond delay="0"/>
                                  </p:stCondLst>
                                  <p:childTnLst>
                                    <p:set>
                                      <p:cBhvr>
                                        <p:cTn id="47" dur="1" fill="hold">
                                          <p:stCondLst>
                                            <p:cond delay="0"/>
                                          </p:stCondLst>
                                        </p:cTn>
                                        <p:tgtEl>
                                          <p:spTgt spid="434179">
                                            <p:txEl>
                                              <p:pRg st="7" end="7"/>
                                            </p:txEl>
                                          </p:spTgt>
                                        </p:tgtEl>
                                        <p:attrNameLst>
                                          <p:attrName>style.visibility</p:attrName>
                                        </p:attrNameLst>
                                      </p:cBhvr>
                                      <p:to>
                                        <p:strVal val="visible"/>
                                      </p:to>
                                    </p:set>
                                    <p:anim calcmode="lin" valueType="num">
                                      <p:cBhvr additive="base">
                                        <p:cTn id="48" dur="500" fill="hold"/>
                                        <p:tgtEl>
                                          <p:spTgt spid="434179">
                                            <p:txEl>
                                              <p:pRg st="7" end="7"/>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434179">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8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434177"/>
          <p:cNvSpPr>
            <a:spLocks noGrp="1"/>
          </p:cNvSpPr>
          <p:nvPr>
            <p:ph type="title"/>
          </p:nvPr>
        </p:nvSpPr>
        <p:spPr>
          <a:xfrm>
            <a:off x="468313" y="333375"/>
            <a:ext cx="8451850" cy="504825"/>
          </a:xfrm>
          <a:ln/>
        </p:spPr>
        <p:txBody>
          <a:bodyPr vert="horz" wrap="square" lIns="91440" tIns="45720" rIns="91440" bIns="45720" anchor="ctr" anchorCtr="0"/>
          <a:lstStyle/>
          <a:p>
            <a:r>
              <a:rPr lang="" altLang="en-US" sz="5000" b="1" dirty="0">
                <a:solidFill>
                  <a:srgbClr val="003366"/>
                </a:solidFill>
              </a:rPr>
              <a:t>隐藏域</a:t>
            </a:r>
            <a:r>
              <a:rPr lang="" altLang="zh-CN" sz="5000" b="1" dirty="0">
                <a:solidFill>
                  <a:srgbClr val="003366"/>
                </a:solidFill>
              </a:rPr>
              <a:t>hidden</a:t>
            </a:r>
          </a:p>
        </p:txBody>
      </p:sp>
      <p:sp>
        <p:nvSpPr>
          <p:cNvPr id="434179" name="文本占位符 434178"/>
          <p:cNvSpPr>
            <a:spLocks noGrp="1" noChangeArrowheads="1"/>
          </p:cNvSpPr>
          <p:nvPr>
            <p:ph idx="1"/>
          </p:nvPr>
        </p:nvSpPr>
        <p:spPr>
          <a:xfrm>
            <a:off x="0" y="981075"/>
            <a:ext cx="9144000" cy="5876925"/>
          </a:xfrm>
        </p:spPr>
        <p:txBody>
          <a:bodyPr vert="horz" wrap="square" lIns="91440" tIns="45720" rIns="91440" bIns="45720" numCol="1" anchor="t" anchorCtr="0" compatLnSpc="1"/>
          <a:lstStyle/>
          <a:p>
            <a:pPr marL="609600" marR="0" lvl="0" indent="-609600" algn="l" defTabSz="914400" rtl="0" eaLnBrk="0" fontAlgn="base" latinLnBrk="0" hangingPunct="0">
              <a:lnSpc>
                <a:spcPct val="110000"/>
              </a:lnSpc>
              <a:spcBef>
                <a:spcPct val="10000"/>
              </a:spcBef>
              <a:spcAft>
                <a:spcPct val="5000"/>
              </a:spcAft>
              <a:buClr>
                <a:srgbClr val="FFFFCC"/>
              </a:buClr>
              <a:buSzTx/>
              <a:buFont typeface="Arial" panose="020B0604020202020204" pitchFamily="34" charset="0"/>
              <a:buNone/>
              <a:defRPr/>
            </a:pPr>
            <a:r>
              <a:rPr kumimoji="0" lang="zh-CN" altLang="en-US" sz="4000" b="1" i="0" u="none" strike="noStrike" kern="0" cap="none" spc="0" normalizeH="0" baseline="0" noProof="0" dirty="0">
                <a:ln>
                  <a:noFill/>
                </a:ln>
                <a:solidFill>
                  <a:schemeClr val="tx1"/>
                </a:solidFill>
                <a:effectLst/>
                <a:uLnTx/>
                <a:uFillTx/>
                <a:latin typeface="+mn-lt"/>
                <a:ea typeface="+mn-ea"/>
                <a:cs typeface="+mn-cs"/>
              </a:rPr>
              <a:t>语法说明 ：</a:t>
            </a:r>
            <a:endParaRPr kumimoji="0" lang="en-US" altLang="zh-CN" sz="4000" b="1" i="0" u="none" strike="noStrike" kern="0" cap="none" spc="0" normalizeH="0" baseline="0" noProof="0" dirty="0">
              <a:ln>
                <a:noFill/>
              </a:ln>
              <a:solidFill>
                <a:schemeClr val="tx1"/>
              </a:solidFill>
              <a:effectLst/>
              <a:uLnTx/>
              <a:uFillTx/>
              <a:latin typeface="+mn-lt"/>
              <a:ea typeface="+mn-ea"/>
              <a:cs typeface="+mn-cs"/>
            </a:endParaRPr>
          </a:p>
          <a:p>
            <a:pPr marL="609600" marR="0" lvl="0" indent="-609600" algn="l" defTabSz="914400" rtl="0" eaLnBrk="0" fontAlgn="base" latinLnBrk="0" hangingPunct="0">
              <a:lnSpc>
                <a:spcPct val="110000"/>
              </a:lnSpc>
              <a:spcBef>
                <a:spcPct val="10000"/>
              </a:spcBef>
              <a:spcAft>
                <a:spcPct val="5000"/>
              </a:spcAft>
              <a:buClr>
                <a:srgbClr val="FFFFCC"/>
              </a:buClr>
              <a:buSzTx/>
              <a:buFont typeface="Arial" panose="020B0604020202020204" pitchFamily="34" charset="0"/>
              <a:buNone/>
              <a:defRPr/>
            </a:pPr>
            <a:r>
              <a:rPr kumimoji="0" lang="zh-CN" altLang="en-US" sz="4000" b="1" i="0" u="none" strike="noStrike" kern="0" cap="none" spc="0" normalizeH="0" baseline="0" noProof="0" dirty="0">
                <a:ln>
                  <a:noFill/>
                </a:ln>
                <a:solidFill>
                  <a:schemeClr val="tx1"/>
                </a:solidFill>
                <a:effectLst/>
                <a:uLnTx/>
                <a:uFillTx/>
                <a:latin typeface="+mn-lt"/>
                <a:ea typeface="+mn-ea"/>
                <a:cs typeface="+mn-cs"/>
              </a:rPr>
              <a:t>	隐藏域的</a:t>
            </a:r>
            <a:r>
              <a:rPr kumimoji="0" lang="en-US" altLang="zh-CN" sz="4000" b="1" i="0" u="none" strike="noStrike" kern="0" cap="none" spc="0" normalizeH="0" baseline="0" noProof="0" dirty="0">
                <a:ln>
                  <a:noFill/>
                </a:ln>
                <a:solidFill>
                  <a:schemeClr val="tx1"/>
                </a:solidFill>
                <a:effectLst/>
                <a:uLnTx/>
                <a:uFillTx/>
                <a:latin typeface="+mn-lt"/>
                <a:ea typeface="+mn-ea"/>
                <a:cs typeface="+mn-cs"/>
              </a:rPr>
              <a:t>type</a:t>
            </a:r>
            <a:r>
              <a:rPr kumimoji="0" lang="zh-CN" altLang="en-US" sz="4000" b="1" i="0" u="none" strike="noStrike" kern="0" cap="none" spc="0" normalizeH="0" baseline="0" noProof="0" dirty="0">
                <a:ln>
                  <a:noFill/>
                </a:ln>
                <a:solidFill>
                  <a:schemeClr val="tx1"/>
                </a:solidFill>
                <a:effectLst/>
                <a:uLnTx/>
                <a:uFillTx/>
                <a:latin typeface="+mn-lt"/>
                <a:ea typeface="+mn-ea"/>
                <a:cs typeface="+mn-cs"/>
              </a:rPr>
              <a:t>、</a:t>
            </a:r>
            <a:r>
              <a:rPr kumimoji="0" lang="en-US" altLang="zh-CN" sz="3600" b="1" i="0" u="none" strike="noStrike" kern="0" cap="none" spc="0" normalizeH="0" baseline="0" noProof="0" dirty="0">
                <a:ln>
                  <a:noFill/>
                </a:ln>
                <a:solidFill>
                  <a:schemeClr val="tx1"/>
                </a:solidFill>
                <a:effectLst/>
                <a:uLnTx/>
                <a:uFillTx/>
                <a:latin typeface="+mn-lt"/>
                <a:ea typeface="+mn-ea"/>
                <a:cs typeface="+mn-cs"/>
              </a:rPr>
              <a:t> name</a:t>
            </a:r>
            <a:r>
              <a:rPr kumimoji="0" lang="zh-CN" altLang="en-US" sz="3600" b="1" i="0" u="none" strike="noStrike" kern="0" cap="none" spc="0" normalizeH="0" baseline="0" noProof="0" dirty="0">
                <a:ln>
                  <a:noFill/>
                </a:ln>
                <a:solidFill>
                  <a:schemeClr val="tx1"/>
                </a:solidFill>
                <a:effectLst/>
                <a:uLnTx/>
                <a:uFillTx/>
                <a:latin typeface="+mn-lt"/>
                <a:ea typeface="+mn-ea"/>
                <a:cs typeface="+mn-cs"/>
              </a:rPr>
              <a:t>和</a:t>
            </a:r>
            <a:r>
              <a:rPr kumimoji="0" lang="en-US" altLang="zh-CN" sz="3600" b="1" i="0" u="none" strike="noStrike" kern="0" cap="none" spc="0" normalizeH="0" baseline="0" noProof="0" dirty="0">
                <a:ln>
                  <a:noFill/>
                </a:ln>
                <a:solidFill>
                  <a:schemeClr val="tx1"/>
                </a:solidFill>
                <a:effectLst/>
                <a:uLnTx/>
                <a:uFillTx/>
                <a:latin typeface="+mn-lt"/>
                <a:ea typeface="+mn-ea"/>
                <a:cs typeface="+mn-cs"/>
              </a:rPr>
              <a:t>value</a:t>
            </a:r>
            <a:r>
              <a:rPr kumimoji="0" lang="zh-CN" altLang="en-US" sz="3600" b="1" i="0" u="none" strike="noStrike" kern="0" cap="none" spc="0" normalizeH="0" baseline="0" noProof="0" dirty="0">
                <a:ln>
                  <a:noFill/>
                </a:ln>
                <a:solidFill>
                  <a:schemeClr val="tx1"/>
                </a:solidFill>
                <a:effectLst/>
                <a:uLnTx/>
                <a:uFillTx/>
                <a:latin typeface="+mn-lt"/>
                <a:ea typeface="+mn-ea"/>
                <a:cs typeface="+mn-cs"/>
              </a:rPr>
              <a:t>属性都必须设置。</a:t>
            </a:r>
            <a:r>
              <a:rPr kumimoji="0" lang="en-US" altLang="zh-CN" sz="3200" b="1" i="0" u="none" strike="noStrike" kern="0" cap="none" spc="0" normalizeH="0" baseline="0" noProof="0" dirty="0">
                <a:ln>
                  <a:noFill/>
                </a:ln>
                <a:solidFill>
                  <a:schemeClr val="tx1"/>
                </a:solidFill>
                <a:effectLst/>
                <a:uLnTx/>
                <a:uFillTx/>
                <a:latin typeface="+mn-lt"/>
                <a:ea typeface="+mn-ea"/>
                <a:cs typeface="+mn-cs"/>
              </a:rPr>
              <a:t>type</a:t>
            </a:r>
            <a:r>
              <a:rPr kumimoji="0" lang="zh-CN" altLang="en-US" sz="3200" b="1" i="0" u="none" strike="noStrike" kern="0" cap="none" spc="0" normalizeH="0" baseline="0" noProof="0" dirty="0">
                <a:ln>
                  <a:noFill/>
                </a:ln>
                <a:solidFill>
                  <a:schemeClr val="tx1"/>
                </a:solidFill>
                <a:effectLst/>
                <a:uLnTx/>
                <a:uFillTx/>
                <a:latin typeface="+mn-lt"/>
                <a:ea typeface="+mn-ea"/>
                <a:cs typeface="+mn-cs"/>
              </a:rPr>
              <a:t>的属性值必须为</a:t>
            </a:r>
            <a:r>
              <a:rPr kumimoji="0" lang="en-US" altLang="zh-CN" sz="3200" b="1" i="0" u="none" strike="noStrike" kern="0" cap="none" spc="0" normalizeH="0" baseline="0" noProof="0" dirty="0">
                <a:ln>
                  <a:noFill/>
                </a:ln>
                <a:solidFill>
                  <a:schemeClr val="tx1"/>
                </a:solidFill>
                <a:effectLst/>
                <a:uLnTx/>
                <a:uFillTx/>
                <a:latin typeface="+mn-lt"/>
                <a:ea typeface="+mn-ea"/>
                <a:cs typeface="+mn-cs"/>
              </a:rPr>
              <a:t>“</a:t>
            </a:r>
            <a:r>
              <a:rPr kumimoji="0" lang="en-US" altLang="zh-CN" sz="3200" b="1" i="0" u="none" strike="noStrike" kern="0" cap="none" spc="0" normalizeH="0" baseline="0" noProof="0" dirty="0">
                <a:ln>
                  <a:noFill/>
                </a:ln>
                <a:solidFill>
                  <a:srgbClr val="FF0000"/>
                </a:solidFill>
                <a:effectLst/>
                <a:uLnTx/>
                <a:uFillTx/>
                <a:latin typeface="+mn-lt"/>
                <a:ea typeface="+mn-ea"/>
                <a:cs typeface="+mn-cs"/>
              </a:rPr>
              <a:t>hidden</a:t>
            </a:r>
            <a:r>
              <a:rPr kumimoji="0" lang="en-US" altLang="zh-CN" sz="3200" b="1" i="0" u="none" strike="noStrike" kern="0" cap="none" spc="0" normalizeH="0" baseline="0" noProof="0" dirty="0">
                <a:ln>
                  <a:noFill/>
                </a:ln>
                <a:solidFill>
                  <a:schemeClr val="tx1"/>
                </a:solidFill>
                <a:effectLst/>
                <a:uLnTx/>
                <a:uFillTx/>
                <a:latin typeface="+mn-lt"/>
                <a:ea typeface="+mn-ea"/>
                <a:cs typeface="+mn-cs"/>
              </a:rPr>
              <a:t>”</a:t>
            </a:r>
            <a:r>
              <a:rPr kumimoji="0" lang="zh-CN" altLang="en-US" sz="3200" b="1" i="0" u="none" strike="noStrike" kern="0" cap="none" spc="0" normalizeH="0" baseline="0" noProof="0" dirty="0">
                <a:ln>
                  <a:noFill/>
                </a:ln>
                <a:solidFill>
                  <a:schemeClr val="tx1"/>
                </a:solidFill>
                <a:effectLst/>
                <a:uLnTx/>
                <a:uFillTx/>
                <a:latin typeface="+mn-lt"/>
                <a:ea typeface="+mn-ea"/>
                <a:cs typeface="+mn-cs"/>
              </a:rPr>
              <a:t>，</a:t>
            </a:r>
            <a:endParaRPr kumimoji="0" lang="en-US" altLang="zh-CN" sz="3200" b="1" i="0" u="none" strike="noStrike" kern="0" cap="none" spc="0" normalizeH="0" baseline="0" noProof="0" dirty="0">
              <a:ln>
                <a:noFill/>
              </a:ln>
              <a:solidFill>
                <a:schemeClr val="tx1"/>
              </a:solidFill>
              <a:effectLst/>
              <a:uLnTx/>
              <a:uFillTx/>
              <a:latin typeface="+mn-lt"/>
              <a:ea typeface="+mn-ea"/>
              <a:cs typeface="+mn-cs"/>
            </a:endParaRPr>
          </a:p>
          <a:p>
            <a:pPr marL="609600" marR="0" lvl="0" indent="-609600" algn="l" defTabSz="914400" rtl="0" eaLnBrk="0" fontAlgn="base" latinLnBrk="0" hangingPunct="0">
              <a:lnSpc>
                <a:spcPct val="110000"/>
              </a:lnSpc>
              <a:spcBef>
                <a:spcPct val="10000"/>
              </a:spcBef>
              <a:spcAft>
                <a:spcPct val="5000"/>
              </a:spcAft>
              <a:buClr>
                <a:srgbClr val="FFFFCC"/>
              </a:buClr>
              <a:buSzTx/>
              <a:buFont typeface="Arial" panose="020B0604020202020204" pitchFamily="34" charset="0"/>
              <a:buNone/>
              <a:defRPr/>
            </a:pPr>
            <a:r>
              <a:rPr kumimoji="0" lang="en-US" altLang="zh-CN" sz="3200" b="1" i="0" u="none" strike="noStrike" kern="0" cap="none" spc="0" normalizeH="0" baseline="0" noProof="0" dirty="0">
                <a:ln>
                  <a:noFill/>
                </a:ln>
                <a:solidFill>
                  <a:schemeClr val="tx1"/>
                </a:solidFill>
                <a:effectLst/>
                <a:uLnTx/>
                <a:uFillTx/>
                <a:latin typeface="+mn-lt"/>
                <a:ea typeface="+mn-ea"/>
                <a:cs typeface="+mn-cs"/>
              </a:rPr>
              <a:t>    value</a:t>
            </a:r>
            <a:r>
              <a:rPr kumimoji="0" lang="zh-CN" altLang="en-US" sz="3200" b="1" i="0" u="none" strike="noStrike" kern="0" cap="none" spc="0" normalizeH="0" baseline="0" noProof="0" dirty="0">
                <a:ln>
                  <a:noFill/>
                </a:ln>
                <a:solidFill>
                  <a:schemeClr val="tx1"/>
                </a:solidFill>
                <a:effectLst/>
                <a:uLnTx/>
                <a:uFillTx/>
                <a:latin typeface="+mn-lt"/>
                <a:ea typeface="+mn-ea"/>
                <a:cs typeface="+mn-cs"/>
              </a:rPr>
              <a:t>属性用于设置隐藏域需要传递的值，</a:t>
            </a:r>
            <a:r>
              <a:rPr kumimoji="0" lang="en-US" altLang="zh-CN" sz="3200" b="1" i="0" u="none" strike="noStrike" kern="0" cap="none" spc="0" normalizeH="0" baseline="0" noProof="0" dirty="0">
                <a:ln>
                  <a:noFill/>
                </a:ln>
                <a:solidFill>
                  <a:schemeClr val="tx1"/>
                </a:solidFill>
                <a:effectLst/>
                <a:uLnTx/>
                <a:uFillTx/>
                <a:latin typeface="+mn-lt"/>
                <a:ea typeface="+mn-ea"/>
                <a:cs typeface="+mn-cs"/>
              </a:rPr>
              <a:t> name</a:t>
            </a:r>
            <a:r>
              <a:rPr kumimoji="0" lang="zh-CN" altLang="en-US" sz="3200" b="1" i="0" u="none" strike="noStrike" kern="0" cap="none" spc="0" normalizeH="0" baseline="0" noProof="0" dirty="0">
                <a:ln>
                  <a:noFill/>
                </a:ln>
                <a:solidFill>
                  <a:schemeClr val="tx1"/>
                </a:solidFill>
                <a:effectLst/>
                <a:uLnTx/>
                <a:uFillTx/>
                <a:latin typeface="+mn-lt"/>
                <a:ea typeface="+mn-ea"/>
                <a:cs typeface="+mn-cs"/>
              </a:rPr>
              <a:t>设置隐藏域的名称，用于在处理程序中获取域的数据。</a:t>
            </a:r>
            <a:endParaRPr kumimoji="0" lang="en-US" altLang="zh-CN" sz="3200" b="1" i="0" u="none" strike="noStrike" kern="0" cap="none" spc="0" normalizeH="0" baseline="0" noProof="0" dirty="0">
              <a:ln>
                <a:noFill/>
              </a:ln>
              <a:solidFill>
                <a:schemeClr val="tx1"/>
              </a:solidFill>
              <a:effectLst/>
              <a:uLnTx/>
              <a:uFillTx/>
              <a:latin typeface="+mn-lt"/>
              <a:ea typeface="+mn-ea"/>
              <a:cs typeface="+mn-cs"/>
            </a:endParaRPr>
          </a:p>
          <a:p>
            <a:pPr marL="990600" marR="0" lvl="1" indent="-533400" algn="l" defTabSz="914400" rtl="0" eaLnBrk="0" fontAlgn="base" latinLnBrk="0" hangingPunct="0">
              <a:lnSpc>
                <a:spcPct val="90000"/>
              </a:lnSpc>
              <a:spcBef>
                <a:spcPct val="0"/>
              </a:spcBef>
              <a:spcAft>
                <a:spcPct val="0"/>
              </a:spcAft>
              <a:buClr>
                <a:srgbClr val="FFFFCC"/>
              </a:buClr>
              <a:buSzTx/>
              <a:buFont typeface="Wingdings" panose="05000000000000000000" pitchFamily="2" charset="2"/>
              <a:buNone/>
              <a:defRPr/>
            </a:pPr>
            <a:r>
              <a:rPr kumimoji="0" lang="zh-CN" altLang="en-US" sz="3200" b="1" i="0" u="none" strike="noStrike" kern="0" cap="none" spc="0" normalizeH="0" baseline="0" noProof="0" dirty="0">
                <a:ln>
                  <a:noFill/>
                </a:ln>
                <a:solidFill>
                  <a:srgbClr val="990033"/>
                </a:solidFill>
                <a:effectLst/>
                <a:uLnTx/>
                <a:uFillTx/>
                <a:latin typeface="+mn-lt"/>
                <a:ea typeface="楷体_GB2312" panose="02010609030101010101" pitchFamily="49" charset="-122"/>
                <a:cs typeface="+mn-ea"/>
              </a:rPr>
              <a:t>例：</a:t>
            </a:r>
            <a:r>
              <a:rPr kumimoji="0" lang="en-US" altLang="zh-CN" sz="3200" b="1" i="0" u="none" strike="noStrike" kern="0" cap="none" spc="0" normalizeH="0" baseline="0" noProof="0" dirty="0">
                <a:ln>
                  <a:noFill/>
                </a:ln>
                <a:solidFill>
                  <a:srgbClr val="990033"/>
                </a:solidFill>
                <a:effectLst/>
                <a:uLnTx/>
                <a:uFillTx/>
                <a:latin typeface="+mn-lt"/>
                <a:ea typeface="楷体_GB2312" panose="02010609030101010101" pitchFamily="49" charset="-122"/>
                <a:cs typeface="+mn-ea"/>
              </a:rPr>
              <a:t>ex11-3.html</a:t>
            </a:r>
            <a:r>
              <a:rPr kumimoji="0" lang="zh-CN" altLang="en-US" sz="3200" b="1" i="0" u="none" strike="noStrike" kern="0" cap="none" spc="0" normalizeH="0" baseline="0" noProof="0" dirty="0">
                <a:ln>
                  <a:noFill/>
                </a:ln>
                <a:solidFill>
                  <a:srgbClr val="990033"/>
                </a:solidFill>
                <a:effectLst/>
                <a:uLnTx/>
                <a:uFillTx/>
                <a:latin typeface="+mn-lt"/>
                <a:ea typeface="楷体_GB2312" panose="02010609030101010101" pitchFamily="49" charset="-122"/>
                <a:cs typeface="+mn-ea"/>
              </a:rPr>
              <a:t>：创建隐藏域</a:t>
            </a:r>
            <a:endParaRPr kumimoji="0" lang="en-US" altLang="zh-CN" sz="3200" b="1" i="0" u="none" strike="noStrike" kern="0" cap="none" spc="0" normalizeH="0" baseline="0" noProof="0" dirty="0">
              <a:ln>
                <a:noFill/>
              </a:ln>
              <a:solidFill>
                <a:srgbClr val="990033"/>
              </a:solidFill>
              <a:effectLst/>
              <a:uLnTx/>
              <a:uFillTx/>
              <a:latin typeface="+mn-lt"/>
              <a:ea typeface="楷体_GB2312" panose="02010609030101010101" pitchFamily="49" charset="-122"/>
              <a:cs typeface="+mn-ea"/>
            </a:endParaRPr>
          </a:p>
          <a:p>
            <a:pPr marL="990600" marR="0" lvl="1" indent="-533400" algn="l" defTabSz="914400" rtl="0" eaLnBrk="0" fontAlgn="base" latinLnBrk="0" hangingPunct="0">
              <a:lnSpc>
                <a:spcPct val="90000"/>
              </a:lnSpc>
              <a:spcBef>
                <a:spcPct val="0"/>
              </a:spcBef>
              <a:spcAft>
                <a:spcPct val="0"/>
              </a:spcAft>
              <a:buClr>
                <a:srgbClr val="FFFFCC"/>
              </a:buClr>
              <a:buSzTx/>
              <a:buFont typeface="Wingdings" panose="05000000000000000000" pitchFamily="2" charset="2"/>
              <a:buNone/>
              <a:defRPr/>
            </a:pPr>
            <a:r>
              <a:rPr kumimoji="0" lang="zh-CN" altLang="en-US" sz="3200" b="1" i="0" u="none" strike="noStrike" kern="0" cap="none" spc="0" normalizeH="0" baseline="0" noProof="0" dirty="0">
                <a:ln>
                  <a:noFill/>
                </a:ln>
                <a:solidFill>
                  <a:schemeClr val="tx1"/>
                </a:solidFill>
                <a:effectLst/>
                <a:uLnTx/>
                <a:uFillTx/>
                <a:latin typeface="+mn-lt"/>
                <a:ea typeface="+mn-ea"/>
                <a:cs typeface="+mn-cs"/>
              </a:rPr>
              <a:t>    文件在执行后看不到任何表单元素，隐藏域在表单提交时，将传递其所设置的</a:t>
            </a:r>
            <a:r>
              <a:rPr kumimoji="0" lang="en-US" altLang="zh-CN" sz="3200" b="1" i="0" u="none" strike="noStrike" kern="0" cap="none" spc="0" normalizeH="0" baseline="0" noProof="0" dirty="0">
                <a:ln>
                  <a:noFill/>
                </a:ln>
                <a:solidFill>
                  <a:schemeClr val="tx1"/>
                </a:solidFill>
                <a:effectLst/>
                <a:uLnTx/>
                <a:uFillTx/>
                <a:latin typeface="+mn-lt"/>
                <a:ea typeface="+mn-ea"/>
                <a:cs typeface="+mn-cs"/>
              </a:rPr>
              <a:t>“</a:t>
            </a:r>
            <a:r>
              <a:rPr kumimoji="0" lang="en-US" altLang="zh-CN" sz="3200" b="1" i="0" u="none" strike="noStrike" kern="0" cap="none" spc="0" normalizeH="0" baseline="0" noProof="0" dirty="0" err="1">
                <a:ln>
                  <a:noFill/>
                </a:ln>
                <a:solidFill>
                  <a:schemeClr val="tx1"/>
                </a:solidFill>
                <a:effectLst/>
                <a:uLnTx/>
                <a:uFillTx/>
                <a:latin typeface="+mn-lt"/>
                <a:ea typeface="+mn-ea"/>
                <a:cs typeface="+mn-cs"/>
              </a:rPr>
              <a:t>nch</a:t>
            </a:r>
            <a:r>
              <a:rPr kumimoji="0" lang="en-US" altLang="zh-CN" sz="3200" b="1" i="0" u="none" strike="noStrike" kern="0" cap="none" spc="0" normalizeH="0" baseline="0" noProof="0" dirty="0">
                <a:ln>
                  <a:noFill/>
                </a:ln>
                <a:solidFill>
                  <a:schemeClr val="tx1"/>
                </a:solidFill>
                <a:effectLst/>
                <a:uLnTx/>
                <a:uFillTx/>
                <a:latin typeface="+mn-lt"/>
                <a:ea typeface="+mn-ea"/>
                <a:cs typeface="+mn-cs"/>
              </a:rPr>
              <a:t>”</a:t>
            </a:r>
            <a:r>
              <a:rPr kumimoji="0" lang="zh-CN" altLang="en-US" sz="3200" b="1" i="0" u="none" strike="noStrike" kern="0" cap="none" spc="0" normalizeH="0" baseline="0" noProof="0" dirty="0">
                <a:ln>
                  <a:noFill/>
                </a:ln>
                <a:solidFill>
                  <a:schemeClr val="tx1"/>
                </a:solidFill>
                <a:effectLst/>
                <a:uLnTx/>
                <a:uFillTx/>
                <a:latin typeface="+mn-lt"/>
                <a:ea typeface="+mn-ea"/>
                <a:cs typeface="+mn-cs"/>
              </a:rPr>
              <a:t>值给</a:t>
            </a:r>
            <a:r>
              <a:rPr kumimoji="0" lang="en-US" altLang="zh-CN" sz="3200" b="1" i="0" u="none" strike="noStrike" kern="0" cap="none" spc="0" normalizeH="0" baseline="0" noProof="0" dirty="0" err="1">
                <a:ln>
                  <a:noFill/>
                </a:ln>
                <a:solidFill>
                  <a:schemeClr val="tx1"/>
                </a:solidFill>
                <a:effectLst/>
                <a:uLnTx/>
                <a:uFillTx/>
                <a:latin typeface="+mn-lt"/>
                <a:ea typeface="+mn-ea"/>
                <a:cs typeface="+mn-cs"/>
              </a:rPr>
              <a:t>admin.jsp</a:t>
            </a:r>
            <a:r>
              <a:rPr kumimoji="0" lang="zh-CN" altLang="en-US" sz="3200" b="1" i="0" u="none" strike="noStrike" kern="0" cap="none" spc="0" normalizeH="0" baseline="0" noProof="0" dirty="0">
                <a:ln>
                  <a:noFill/>
                </a:ln>
                <a:solidFill>
                  <a:schemeClr val="tx1"/>
                </a:solidFill>
                <a:effectLst/>
                <a:uLnTx/>
                <a:uFillTx/>
                <a:latin typeface="+mn-lt"/>
                <a:ea typeface="+mn-ea"/>
                <a:cs typeface="+mn-cs"/>
              </a:rPr>
              <a:t>页面。</a:t>
            </a:r>
            <a:endParaRPr kumimoji="0" lang="en-US" altLang="zh-CN" sz="3200" b="1" i="0" u="none" strike="noStrike" kern="0" cap="none" spc="0" normalizeH="0" baseline="0" noProof="0" dirty="0">
              <a:ln>
                <a:noFill/>
              </a:ln>
              <a:solidFill>
                <a:schemeClr val="tx1"/>
              </a:solidFill>
              <a:effectLst/>
              <a:uLnTx/>
              <a:uFillTx/>
              <a:latin typeface="+mn-lt"/>
              <a:ea typeface="+mn-ea"/>
              <a:cs typeface="+mn-cs"/>
            </a:endParaRPr>
          </a:p>
          <a:p>
            <a:pPr marL="990600" marR="0" lvl="1" indent="-533400" algn="l" defTabSz="914400" rtl="0" eaLnBrk="0" fontAlgn="base" latinLnBrk="0" hangingPunct="0">
              <a:lnSpc>
                <a:spcPct val="90000"/>
              </a:lnSpc>
              <a:spcBef>
                <a:spcPct val="0"/>
              </a:spcBef>
              <a:spcAft>
                <a:spcPct val="0"/>
              </a:spcAft>
              <a:buClr>
                <a:srgbClr val="FFFFCC"/>
              </a:buClr>
              <a:buSzTx/>
              <a:buFont typeface="Arial" panose="020B0604020202020204" pitchFamily="34" charset="0"/>
              <a:buNone/>
              <a:defRPr/>
            </a:pPr>
            <a:endParaRPr kumimoji="0" lang="en-US" altLang="zh-CN" sz="2000" b="1" i="0" u="none" strike="noStrike" kern="0" cap="none" spc="0" normalizeH="0" baseline="0" noProof="0" dirty="0">
              <a:ln>
                <a:noFill/>
              </a:ln>
              <a:solidFill>
                <a:srgbClr val="990033"/>
              </a:solidFill>
              <a:effectLst/>
              <a:uLnTx/>
              <a:uFillTx/>
              <a:latin typeface="+mn-lt"/>
              <a:ea typeface="楷体_GB2312" panose="02010609030101010101" pitchFamily="49" charset="-122"/>
              <a:cs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4179">
                                            <p:txEl>
                                              <p:pRg st="0" end="0"/>
                                            </p:txEl>
                                          </p:spTgt>
                                        </p:tgtEl>
                                        <p:attrNameLst>
                                          <p:attrName>style.visibility</p:attrName>
                                        </p:attrNameLst>
                                      </p:cBhvr>
                                      <p:to>
                                        <p:strVal val="visible"/>
                                      </p:to>
                                    </p:set>
                                    <p:anim calcmode="lin" valueType="num">
                                      <p:cBhvr additive="base">
                                        <p:cTn id="7" dur="500" fill="hold"/>
                                        <p:tgtEl>
                                          <p:spTgt spid="434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417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34179">
                                            <p:txEl>
                                              <p:pRg st="1" end="1"/>
                                            </p:txEl>
                                          </p:spTgt>
                                        </p:tgtEl>
                                        <p:attrNameLst>
                                          <p:attrName>style.visibility</p:attrName>
                                        </p:attrNameLst>
                                      </p:cBhvr>
                                      <p:to>
                                        <p:strVal val="visible"/>
                                      </p:to>
                                    </p:set>
                                    <p:anim calcmode="lin" valueType="num">
                                      <p:cBhvr additive="base">
                                        <p:cTn id="11" dur="500" fill="hold"/>
                                        <p:tgtEl>
                                          <p:spTgt spid="43417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3417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34179">
                                            <p:txEl>
                                              <p:pRg st="2" end="2"/>
                                            </p:txEl>
                                          </p:spTgt>
                                        </p:tgtEl>
                                        <p:attrNameLst>
                                          <p:attrName>style.visibility</p:attrName>
                                        </p:attrNameLst>
                                      </p:cBhvr>
                                      <p:to>
                                        <p:strVal val="visible"/>
                                      </p:to>
                                    </p:set>
                                    <p:anim calcmode="lin" valueType="num">
                                      <p:cBhvr additive="base">
                                        <p:cTn id="15" dur="500" fill="hold"/>
                                        <p:tgtEl>
                                          <p:spTgt spid="43417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34179">
                                            <p:txEl>
                                              <p:pRg st="2" end="2"/>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434179">
                                            <p:txEl>
                                              <p:pRg st="3" end="3"/>
                                            </p:txEl>
                                          </p:spTgt>
                                        </p:tgtEl>
                                        <p:attrNameLst>
                                          <p:attrName>style.visibility</p:attrName>
                                        </p:attrNameLst>
                                      </p:cBhvr>
                                      <p:to>
                                        <p:strVal val="visible"/>
                                      </p:to>
                                    </p:set>
                                    <p:anim calcmode="lin" valueType="num">
                                      <p:cBhvr additive="base">
                                        <p:cTn id="20" dur="500" fill="hold"/>
                                        <p:tgtEl>
                                          <p:spTgt spid="434179">
                                            <p:txEl>
                                              <p:pRg st="3" end="3"/>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434179">
                                            <p:txEl>
                                              <p:pRg st="3" end="3"/>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434179">
                                            <p:txEl>
                                              <p:pRg st="4" end="4"/>
                                            </p:txEl>
                                          </p:spTgt>
                                        </p:tgtEl>
                                        <p:attrNameLst>
                                          <p:attrName>style.visibility</p:attrName>
                                        </p:attrNameLst>
                                      </p:cBhvr>
                                      <p:to>
                                        <p:strVal val="visible"/>
                                      </p:to>
                                    </p:set>
                                    <p:anim calcmode="lin" valueType="num">
                                      <p:cBhvr additive="base">
                                        <p:cTn id="25" dur="500" fill="hold"/>
                                        <p:tgtEl>
                                          <p:spTgt spid="43417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3417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436225"/>
          <p:cNvSpPr>
            <a:spLocks noGrp="1"/>
          </p:cNvSpPr>
          <p:nvPr>
            <p:ph type="title"/>
          </p:nvPr>
        </p:nvSpPr>
        <p:spPr>
          <a:xfrm>
            <a:off x="468313" y="333375"/>
            <a:ext cx="8451850" cy="504825"/>
          </a:xfrm>
          <a:ln/>
        </p:spPr>
        <p:txBody>
          <a:bodyPr vert="horz" wrap="square" lIns="91440" tIns="45720" rIns="91440" bIns="45720" anchor="ctr" anchorCtr="0"/>
          <a:lstStyle/>
          <a:p>
            <a:r>
              <a:rPr lang="" altLang="en-US" sz="5000" b="1" dirty="0">
                <a:solidFill>
                  <a:srgbClr val="003366"/>
                </a:solidFill>
              </a:rPr>
              <a:t>文件域</a:t>
            </a:r>
            <a:r>
              <a:rPr lang="" altLang="zh-CN" sz="5000" b="1" dirty="0">
                <a:solidFill>
                  <a:srgbClr val="003366"/>
                </a:solidFill>
              </a:rPr>
              <a:t>file</a:t>
            </a:r>
          </a:p>
        </p:txBody>
      </p:sp>
      <p:sp>
        <p:nvSpPr>
          <p:cNvPr id="436227" name="内容占位符 436226"/>
          <p:cNvSpPr>
            <a:spLocks noGrp="1"/>
          </p:cNvSpPr>
          <p:nvPr>
            <p:ph idx="1"/>
          </p:nvPr>
        </p:nvSpPr>
        <p:spPr>
          <a:xfrm>
            <a:off x="323850" y="981075"/>
            <a:ext cx="8640763" cy="5616575"/>
          </a:xfrm>
          <a:ln/>
        </p:spPr>
        <p:txBody>
          <a:bodyPr vert="horz" wrap="square" lIns="91440" tIns="45720" rIns="91440" bIns="45720" anchor="t" anchorCtr="0"/>
          <a:lstStyle/>
          <a:p>
            <a:pPr marL="609600" indent="-609600">
              <a:buClr>
                <a:srgbClr val="FF0000"/>
              </a:buClr>
            </a:pPr>
            <a:r>
              <a:rPr lang="zh-CN" altLang="en-US" sz="4000" b="1" dirty="0">
                <a:solidFill>
                  <a:srgbClr val="000000"/>
                </a:solidFill>
              </a:rPr>
              <a:t>作用：</a:t>
            </a:r>
            <a:r>
              <a:rPr lang="zh-CN" altLang="en-US" sz="3500" b="1" dirty="0"/>
              <a:t>用于上传本地文件到服务器中。</a:t>
            </a:r>
          </a:p>
          <a:p>
            <a:pPr marL="609600" indent="-609600">
              <a:spcAft>
                <a:spcPct val="20000"/>
              </a:spcAft>
              <a:buClr>
                <a:srgbClr val="FF0000"/>
              </a:buClr>
            </a:pPr>
            <a:r>
              <a:rPr lang="zh-CN" altLang="en-US" sz="4000" b="1" dirty="0">
                <a:solidFill>
                  <a:srgbClr val="000000"/>
                </a:solidFill>
              </a:rPr>
              <a:t>基本语法</a:t>
            </a:r>
          </a:p>
          <a:p>
            <a:pPr marL="990600" lvl="1" indent="-533400">
              <a:spcBef>
                <a:spcPct val="0"/>
              </a:spcBef>
              <a:buClr>
                <a:srgbClr val="FFFFCC"/>
              </a:buClr>
              <a:buFont typeface="Arial" panose="020B0604020202020204" pitchFamily="34" charset="0"/>
              <a:buNone/>
            </a:pPr>
            <a:r>
              <a:rPr lang="zh-CN" altLang="en-US" sz="2800" b="1" dirty="0">
                <a:solidFill>
                  <a:schemeClr val="hlink"/>
                </a:solidFill>
              </a:rPr>
              <a:t>   </a:t>
            </a:r>
            <a:r>
              <a:rPr lang="en-US" altLang="zh-CN" sz="2800" b="1" dirty="0"/>
              <a:t>&lt;input  type=“</a:t>
            </a:r>
            <a:r>
              <a:rPr lang="en-US" altLang="zh-CN" sz="2800" b="1" dirty="0">
                <a:solidFill>
                  <a:srgbClr val="FF0000"/>
                </a:solidFill>
              </a:rPr>
              <a:t>file</a:t>
            </a:r>
            <a:r>
              <a:rPr lang="en-US" altLang="zh-CN" sz="2800" b="1" dirty="0"/>
              <a:t>” name=“</a:t>
            </a:r>
            <a:r>
              <a:rPr lang="zh-CN" altLang="en-US" sz="2800" b="1" dirty="0"/>
              <a:t>域名称</a:t>
            </a:r>
            <a:r>
              <a:rPr lang="en-US" altLang="zh-CN" sz="2800" b="1" dirty="0"/>
              <a:t>” &gt;</a:t>
            </a:r>
          </a:p>
          <a:p>
            <a:pPr marL="990600" lvl="1" indent="-533400">
              <a:spcBef>
                <a:spcPct val="0"/>
              </a:spcBef>
              <a:buClr>
                <a:srgbClr val="FFFFCC"/>
              </a:buClr>
              <a:buFont typeface="Arial" panose="020B0604020202020204" pitchFamily="34" charset="0"/>
              <a:buNone/>
            </a:pPr>
            <a:endParaRPr lang="en-US" altLang="zh-CN" sz="2800" b="1" dirty="0"/>
          </a:p>
          <a:p>
            <a:pPr marL="990600" lvl="1" indent="-533400">
              <a:spcBef>
                <a:spcPct val="0"/>
              </a:spcBef>
              <a:buClr>
                <a:srgbClr val="FFFFCC"/>
              </a:buClr>
              <a:buFont typeface="Arial" panose="020B0604020202020204" pitchFamily="34" charset="0"/>
              <a:buNone/>
            </a:pPr>
            <a:r>
              <a:rPr lang="zh-CN" altLang="en-US" sz="3500" b="1" dirty="0"/>
              <a:t>注意：要将文件内容上传到服务器，必须修改表单的编码，需要使用</a:t>
            </a:r>
            <a:r>
              <a:rPr lang="en-US" altLang="zh-CN" sz="3500" b="1" dirty="0"/>
              <a:t>&lt;form&gt;</a:t>
            </a:r>
            <a:r>
              <a:rPr lang="zh-CN" altLang="en-US" sz="3500" b="1" dirty="0"/>
              <a:t>标记的</a:t>
            </a:r>
            <a:r>
              <a:rPr lang="en-US" altLang="zh-CN" sz="3500" b="1" dirty="0"/>
              <a:t>enctype</a:t>
            </a:r>
            <a:r>
              <a:rPr lang="zh-CN" altLang="en-US" sz="3500" b="1" dirty="0"/>
              <a:t>属性，属性值为</a:t>
            </a:r>
            <a:r>
              <a:rPr lang="en-US" altLang="zh-CN" sz="3500" b="1" dirty="0"/>
              <a:t>“multipart/form-data”</a:t>
            </a:r>
            <a:r>
              <a:rPr lang="zh-CN" altLang="en-US" sz="3500" b="1" dirty="0"/>
              <a:t>，同时表单提交方法必须为</a:t>
            </a:r>
            <a:r>
              <a:rPr lang="en-US" altLang="zh-CN" sz="3500" b="1" dirty="0"/>
              <a:t>post</a:t>
            </a:r>
            <a:r>
              <a:rPr lang="zh-CN" altLang="en-US" sz="3500" b="1" dirty="0"/>
              <a:t>。</a:t>
            </a:r>
            <a:endParaRPr lang="en-US" altLang="zh-CN" sz="3500" b="1" dirty="0"/>
          </a:p>
          <a:p>
            <a:pPr marL="609600" indent="-609600">
              <a:lnSpc>
                <a:spcPct val="110000"/>
              </a:lnSpc>
              <a:spcAft>
                <a:spcPct val="20000"/>
              </a:spcAft>
              <a:buClr>
                <a:srgbClr val="FFFFCC"/>
              </a:buClr>
              <a:buFont typeface="Arial" panose="020B0604020202020204" pitchFamily="34" charset="0"/>
              <a:buNone/>
            </a:pPr>
            <a:endParaRPr lang="en-US" altLang="zh-CN" sz="38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6227">
                                            <p:txEl>
                                              <p:pRg st="0" end="0"/>
                                            </p:txEl>
                                          </p:spTgt>
                                        </p:tgtEl>
                                        <p:attrNameLst>
                                          <p:attrName>style.visibility</p:attrName>
                                        </p:attrNameLst>
                                      </p:cBhvr>
                                      <p:to>
                                        <p:strVal val="visible"/>
                                      </p:to>
                                    </p:set>
                                    <p:anim calcmode="lin" valueType="num">
                                      <p:cBhvr additive="base">
                                        <p:cTn id="7" dur="500" fill="hold"/>
                                        <p:tgtEl>
                                          <p:spTgt spid="4362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62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36227">
                                            <p:txEl>
                                              <p:pRg st="1" end="1"/>
                                            </p:txEl>
                                          </p:spTgt>
                                        </p:tgtEl>
                                        <p:attrNameLst>
                                          <p:attrName>style.visibility</p:attrName>
                                        </p:attrNameLst>
                                      </p:cBhvr>
                                      <p:to>
                                        <p:strVal val="visible"/>
                                      </p:to>
                                    </p:set>
                                    <p:anim calcmode="lin" valueType="num">
                                      <p:cBhvr additive="base">
                                        <p:cTn id="13" dur="500" fill="hold"/>
                                        <p:tgtEl>
                                          <p:spTgt spid="4362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622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436227">
                                            <p:txEl>
                                              <p:pRg st="2" end="2"/>
                                            </p:txEl>
                                          </p:spTgt>
                                        </p:tgtEl>
                                        <p:attrNameLst>
                                          <p:attrName>style.visibility</p:attrName>
                                        </p:attrNameLst>
                                      </p:cBhvr>
                                      <p:to>
                                        <p:strVal val="visible"/>
                                      </p:to>
                                    </p:set>
                                    <p:anim calcmode="lin" valueType="num">
                                      <p:cBhvr additive="base">
                                        <p:cTn id="17" dur="500" fill="hold"/>
                                        <p:tgtEl>
                                          <p:spTgt spid="43622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3622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36227">
                                            <p:txEl>
                                              <p:pRg st="4" end="4"/>
                                            </p:txEl>
                                          </p:spTgt>
                                        </p:tgtEl>
                                        <p:attrNameLst>
                                          <p:attrName>style.visibility</p:attrName>
                                        </p:attrNameLst>
                                      </p:cBhvr>
                                      <p:to>
                                        <p:strVal val="visible"/>
                                      </p:to>
                                    </p:set>
                                    <p:anim calcmode="lin" valueType="num">
                                      <p:cBhvr additive="base">
                                        <p:cTn id="21" dur="500" fill="hold"/>
                                        <p:tgtEl>
                                          <p:spTgt spid="436227">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362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438273"/>
          <p:cNvSpPr>
            <a:spLocks noGrp="1"/>
          </p:cNvSpPr>
          <p:nvPr>
            <p:ph type="title"/>
          </p:nvPr>
        </p:nvSpPr>
        <p:spPr>
          <a:xfrm>
            <a:off x="442913" y="103188"/>
            <a:ext cx="8243887" cy="927100"/>
          </a:xfrm>
          <a:ln/>
        </p:spPr>
        <p:txBody>
          <a:bodyPr vert="horz" wrap="square" lIns="91440" tIns="45720" rIns="91440" bIns="45720" anchor="ctr" anchorCtr="0"/>
          <a:lstStyle/>
          <a:p>
            <a:r>
              <a:rPr lang="" altLang="en-US" sz="5000" b="1" dirty="0">
                <a:solidFill>
                  <a:srgbClr val="003366"/>
                </a:solidFill>
              </a:rPr>
              <a:t>文件域示例</a:t>
            </a:r>
          </a:p>
        </p:txBody>
      </p:sp>
      <p:sp>
        <p:nvSpPr>
          <p:cNvPr id="438275" name="内容占位符 438274"/>
          <p:cNvSpPr>
            <a:spLocks noGrp="1"/>
          </p:cNvSpPr>
          <p:nvPr>
            <p:ph idx="1"/>
          </p:nvPr>
        </p:nvSpPr>
        <p:spPr>
          <a:xfrm>
            <a:off x="323850" y="1412875"/>
            <a:ext cx="8820150" cy="5040313"/>
          </a:xfrm>
          <a:ln/>
        </p:spPr>
        <p:txBody>
          <a:bodyPr vert="horz" wrap="square" lIns="91440" tIns="45720" rIns="91440" bIns="45720" anchor="t" anchorCtr="0"/>
          <a:lstStyle/>
          <a:p>
            <a:pPr>
              <a:buFont typeface="Arial" panose="020B0604020202020204" pitchFamily="34" charset="0"/>
              <a:buNone/>
            </a:pPr>
            <a:r>
              <a:rPr lang="zh-CN" altLang="en-US" sz="3500" b="1" dirty="0">
                <a:solidFill>
                  <a:srgbClr val="000000"/>
                </a:solidFill>
              </a:rPr>
              <a:t>请上传你的照片：</a:t>
            </a:r>
            <a:r>
              <a:rPr lang="en-US" altLang="zh-CN" sz="3500" b="1" dirty="0">
                <a:solidFill>
                  <a:srgbClr val="000000"/>
                </a:solidFill>
              </a:rPr>
              <a:t>&lt;input type=“</a:t>
            </a:r>
            <a:r>
              <a:rPr lang="en-US" altLang="zh-CN" sz="3500" b="1" dirty="0">
                <a:solidFill>
                  <a:srgbClr val="FF0000"/>
                </a:solidFill>
              </a:rPr>
              <a:t>file</a:t>
            </a:r>
            <a:r>
              <a:rPr lang="en-US" altLang="zh-CN" sz="3500" b="1" dirty="0">
                <a:solidFill>
                  <a:srgbClr val="000000"/>
                </a:solidFill>
              </a:rPr>
              <a:t>” name=“photo”&gt;</a:t>
            </a:r>
          </a:p>
        </p:txBody>
      </p:sp>
      <p:pic>
        <p:nvPicPr>
          <p:cNvPr id="438276" name="图片 438275"/>
          <p:cNvPicPr>
            <a:picLocks noChangeAspect="1"/>
          </p:cNvPicPr>
          <p:nvPr/>
        </p:nvPicPr>
        <p:blipFill>
          <a:blip r:embed="rId3"/>
          <a:stretch>
            <a:fillRect/>
          </a:stretch>
        </p:blipFill>
        <p:spPr>
          <a:xfrm>
            <a:off x="2051050" y="3068638"/>
            <a:ext cx="4657725" cy="1905000"/>
          </a:xfrm>
          <a:prstGeom prst="rect">
            <a:avLst/>
          </a:prstGeom>
          <a:noFill/>
          <a:ln w="9525">
            <a:noFill/>
          </a:ln>
        </p:spPr>
      </p:pic>
      <p:sp>
        <p:nvSpPr>
          <p:cNvPr id="5" name="TextBox 4"/>
          <p:cNvSpPr txBox="1"/>
          <p:nvPr/>
        </p:nvSpPr>
        <p:spPr>
          <a:xfrm>
            <a:off x="468313" y="5805488"/>
            <a:ext cx="6119813" cy="584200"/>
          </a:xfrm>
          <a:prstGeom prst="rect">
            <a:avLst/>
          </a:prstGeom>
          <a:noFill/>
        </p:spPr>
        <p:txBody>
          <a:bodyPr>
            <a:spAutoFit/>
          </a:bodyPr>
          <a:lstStyle/>
          <a:p>
            <a:pPr marR="0" algn="ctr" defTabSz="914400">
              <a:buClrTx/>
              <a:buSzTx/>
              <a:buFontTx/>
              <a:buNone/>
              <a:defRPr/>
            </a:pPr>
            <a:r>
              <a:rPr kumimoji="0" lang="zh-CN" altLang="en-US" kern="1200" cap="none" spc="0" normalizeH="0" baseline="0" noProof="0" dirty="0">
                <a:effectLst>
                  <a:outerShdw blurRad="38100" dist="38100" dir="2700000" algn="tl">
                    <a:srgbClr val="000000">
                      <a:alpha val="43137"/>
                    </a:srgbClr>
                  </a:outerShdw>
                </a:effectLst>
                <a:latin typeface="宋体" panose="02010600030101010101" pitchFamily="2" charset="-122"/>
                <a:ea typeface="黑体" panose="02010609060101010101" pitchFamily="2" charset="-122"/>
                <a:cs typeface="+mn-cs"/>
              </a:rPr>
              <a:t>例题 ：</a:t>
            </a:r>
            <a:r>
              <a:rPr kumimoji="0" lang="en-US" altLang="zh-CN" kern="1200" cap="none" spc="0" normalizeH="0" baseline="0" noProof="0" dirty="0">
                <a:effectLst>
                  <a:outerShdw blurRad="38100" dist="38100" dir="2700000" algn="tl">
                    <a:srgbClr val="000000">
                      <a:alpha val="43137"/>
                    </a:srgbClr>
                  </a:outerShdw>
                </a:effectLst>
                <a:latin typeface="宋体" panose="02010600030101010101" pitchFamily="2" charset="-122"/>
                <a:ea typeface="黑体" panose="02010609060101010101" pitchFamily="2" charset="-122"/>
                <a:cs typeface="+mn-cs"/>
              </a:rPr>
              <a:t>E:\sample\</a:t>
            </a:r>
            <a:r>
              <a:rPr kumimoji="0" lang="zh-CN" altLang="en-US" kern="1200" cap="none" spc="0" normalizeH="0" baseline="0" noProof="0" dirty="0">
                <a:effectLst>
                  <a:outerShdw blurRad="38100" dist="38100" dir="2700000" algn="tl">
                    <a:srgbClr val="000000">
                      <a:alpha val="43137"/>
                    </a:srgbClr>
                  </a:outerShdw>
                </a:effectLst>
                <a:latin typeface="宋体" panose="02010600030101010101" pitchFamily="2" charset="-122"/>
                <a:ea typeface="黑体" panose="02010609060101010101" pitchFamily="2" charset="-122"/>
                <a:cs typeface="+mn-cs"/>
              </a:rPr>
              <a:t>文件域</a:t>
            </a:r>
            <a:r>
              <a:rPr kumimoji="0" lang="en-US" altLang="zh-CN" kern="1200" cap="none" spc="0" normalizeH="0" baseline="0" noProof="0" dirty="0">
                <a:effectLst>
                  <a:outerShdw blurRad="38100" dist="38100" dir="2700000" algn="tl">
                    <a:srgbClr val="000000">
                      <a:alpha val="43137"/>
                    </a:srgbClr>
                  </a:outerShdw>
                </a:effectLst>
                <a:latin typeface="宋体" panose="02010600030101010101" pitchFamily="2" charset="-122"/>
                <a:ea typeface="黑体" panose="02010609060101010101" pitchFamily="2" charset="-122"/>
                <a:cs typeface="+mn-cs"/>
              </a:rPr>
              <a:t>.html</a:t>
            </a:r>
            <a:endParaRPr kumimoji="0" lang="zh-CN" altLang="en-US" kern="1200" cap="none" spc="0" normalizeH="0" baseline="0" noProof="0" dirty="0">
              <a:effectLst>
                <a:outerShdw blurRad="38100" dist="38100" dir="2700000" algn="tl">
                  <a:srgbClr val="000000">
                    <a:alpha val="43137"/>
                  </a:srgbClr>
                </a:outerShdw>
              </a:effectLst>
              <a:latin typeface="宋体" panose="02010600030101010101" pitchFamily="2" charset="-122"/>
              <a:ea typeface="黑体" panose="0201060906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38276"/>
                                        </p:tgtEl>
                                        <p:attrNameLst>
                                          <p:attrName>style.visibility</p:attrName>
                                        </p:attrNameLst>
                                      </p:cBhvr>
                                      <p:to>
                                        <p:strVal val="visible"/>
                                      </p:to>
                                    </p:set>
                                    <p:animEffect transition="in" filter="blinds(vertical)">
                                      <p:cBhvr>
                                        <p:cTn id="7" dur="500"/>
                                        <p:tgtEl>
                                          <p:spTgt spid="43827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8275">
                                            <p:txEl>
                                              <p:pRg st="0" end="0"/>
                                            </p:txEl>
                                          </p:spTgt>
                                        </p:tgtEl>
                                        <p:attrNameLst>
                                          <p:attrName>style.visibility</p:attrName>
                                        </p:attrNameLst>
                                      </p:cBhvr>
                                      <p:to>
                                        <p:strVal val="visible"/>
                                      </p:to>
                                    </p:set>
                                    <p:anim calcmode="lin" valueType="num">
                                      <p:cBhvr additive="base">
                                        <p:cTn id="12" dur="500" fill="hold"/>
                                        <p:tgtEl>
                                          <p:spTgt spid="43827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3827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440321"/>
          <p:cNvSpPr>
            <a:spLocks noGrp="1"/>
          </p:cNvSpPr>
          <p:nvPr>
            <p:ph type="title"/>
          </p:nvPr>
        </p:nvSpPr>
        <p:spPr>
          <a:xfrm>
            <a:off x="468313" y="404813"/>
            <a:ext cx="8451850" cy="504825"/>
          </a:xfrm>
          <a:ln/>
        </p:spPr>
        <p:txBody>
          <a:bodyPr vert="horz" wrap="square" lIns="91440" tIns="45720" rIns="91440" bIns="45720" anchor="ctr" anchorCtr="0"/>
          <a:lstStyle/>
          <a:p>
            <a:r>
              <a:rPr lang="" altLang="en-US" sz="5000" b="1" dirty="0">
                <a:solidFill>
                  <a:srgbClr val="003366"/>
                </a:solidFill>
              </a:rPr>
              <a:t>单选按钮</a:t>
            </a:r>
            <a:r>
              <a:rPr lang="" altLang="zh-CN" sz="5000" b="1" dirty="0">
                <a:solidFill>
                  <a:srgbClr val="003366"/>
                </a:solidFill>
              </a:rPr>
              <a:t>radio</a:t>
            </a:r>
          </a:p>
        </p:txBody>
      </p:sp>
      <p:sp>
        <p:nvSpPr>
          <p:cNvPr id="440323" name="内容占位符 440322"/>
          <p:cNvSpPr>
            <a:spLocks noGrp="1"/>
          </p:cNvSpPr>
          <p:nvPr>
            <p:ph idx="1"/>
          </p:nvPr>
        </p:nvSpPr>
        <p:spPr>
          <a:xfrm>
            <a:off x="179388" y="1052513"/>
            <a:ext cx="8964612" cy="5805487"/>
          </a:xfrm>
          <a:ln/>
        </p:spPr>
        <p:txBody>
          <a:bodyPr vert="horz" wrap="square" lIns="91440" tIns="45720" rIns="91440" bIns="45720" anchor="t" anchorCtr="0"/>
          <a:lstStyle/>
          <a:p>
            <a:pPr marL="609600" indent="-609600">
              <a:buClr>
                <a:srgbClr val="FF0000"/>
              </a:buClr>
            </a:pPr>
            <a:r>
              <a:rPr lang="zh-CN" altLang="en-US" sz="4000" b="1" dirty="0">
                <a:solidFill>
                  <a:srgbClr val="000000"/>
                </a:solidFill>
              </a:rPr>
              <a:t>作用</a:t>
            </a:r>
          </a:p>
          <a:p>
            <a:pPr marL="609600" indent="-609600">
              <a:spcBef>
                <a:spcPct val="30000"/>
              </a:spcBef>
              <a:spcAft>
                <a:spcPct val="20000"/>
              </a:spcAft>
              <a:buClr>
                <a:srgbClr val="FFFFCC"/>
              </a:buClr>
              <a:buFont typeface="Arial" panose="020B0604020202020204" pitchFamily="34" charset="0"/>
              <a:buNone/>
            </a:pPr>
            <a:r>
              <a:rPr lang="zh-CN" altLang="en-US" sz="4000" b="1" dirty="0"/>
              <a:t>	</a:t>
            </a:r>
            <a:r>
              <a:rPr lang="zh-CN" altLang="en-US" sz="3600" b="1" dirty="0"/>
              <a:t>用于在</a:t>
            </a:r>
            <a:r>
              <a:rPr lang="zh-CN" altLang="en-US" sz="3600" b="1" dirty="0">
                <a:solidFill>
                  <a:srgbClr val="FF0000"/>
                </a:solidFill>
              </a:rPr>
              <a:t>一组</a:t>
            </a:r>
            <a:r>
              <a:rPr lang="zh-CN" altLang="en-US" sz="3600" b="1" dirty="0"/>
              <a:t>选项中进行</a:t>
            </a:r>
            <a:r>
              <a:rPr lang="zh-CN" altLang="en-US" sz="3600" b="1" dirty="0">
                <a:solidFill>
                  <a:srgbClr val="FF0000"/>
                </a:solidFill>
              </a:rPr>
              <a:t>单项</a:t>
            </a:r>
            <a:r>
              <a:rPr lang="zh-CN" altLang="en-US" sz="3600" b="1" dirty="0"/>
              <a:t>选择</a:t>
            </a:r>
          </a:p>
          <a:p>
            <a:pPr marL="609600" indent="-609600">
              <a:spcBef>
                <a:spcPct val="30000"/>
              </a:spcBef>
              <a:spcAft>
                <a:spcPct val="20000"/>
              </a:spcAft>
              <a:buClr>
                <a:srgbClr val="FF0000"/>
              </a:buClr>
            </a:pPr>
            <a:r>
              <a:rPr lang="zh-CN" altLang="en-US" sz="4000" b="1" dirty="0">
                <a:solidFill>
                  <a:srgbClr val="000000"/>
                </a:solidFill>
              </a:rPr>
              <a:t>语法格式</a:t>
            </a:r>
          </a:p>
          <a:p>
            <a:pPr marL="990600" lvl="1" indent="-533400">
              <a:lnSpc>
                <a:spcPct val="105000"/>
              </a:lnSpc>
              <a:buClr>
                <a:srgbClr val="FFFFCC"/>
              </a:buClr>
              <a:buFont typeface="Arial" panose="020B0604020202020204" pitchFamily="34" charset="0"/>
              <a:buNone/>
            </a:pPr>
            <a:r>
              <a:rPr lang="en-US" altLang="zh-CN" sz="3800" b="1" dirty="0"/>
              <a:t>&lt;input  type=“</a:t>
            </a:r>
            <a:r>
              <a:rPr lang="en-US" altLang="zh-CN" sz="3800" b="1" dirty="0">
                <a:solidFill>
                  <a:srgbClr val="FF0000"/>
                </a:solidFill>
              </a:rPr>
              <a:t>radio</a:t>
            </a:r>
            <a:r>
              <a:rPr lang="en-US" altLang="zh-CN" sz="3800" b="1" dirty="0"/>
              <a:t>”</a:t>
            </a:r>
            <a:r>
              <a:rPr lang="en-US" altLang="zh-CN" sz="3800" b="1" dirty="0">
                <a:solidFill>
                  <a:srgbClr val="F3F9A5"/>
                </a:solidFill>
              </a:rPr>
              <a:t> </a:t>
            </a:r>
            <a:r>
              <a:rPr lang="en-US" altLang="zh-CN" sz="3800" b="1" dirty="0"/>
              <a:t>name=“group_name” value=“field_value” checked&gt;</a:t>
            </a:r>
          </a:p>
          <a:p>
            <a:pPr marL="609600" indent="-609600">
              <a:spcBef>
                <a:spcPct val="0"/>
              </a:spcBef>
              <a:buClr>
                <a:srgbClr val="FFFFCC"/>
              </a:buClr>
              <a:buFont typeface="Arial" panose="020B0604020202020204" pitchFamily="34" charset="0"/>
              <a:buNone/>
            </a:pPr>
            <a:r>
              <a:rPr lang="en-US" altLang="zh-CN" sz="4000" b="1" dirty="0"/>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anim calcmode="lin" valueType="num">
                                      <p:cBhvr additive="base">
                                        <p:cTn id="7" dur="500" fill="hold"/>
                                        <p:tgtEl>
                                          <p:spTgt spid="4403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032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anim calcmode="lin" valueType="num">
                                      <p:cBhvr additive="base">
                                        <p:cTn id="11" dur="500" fill="hold"/>
                                        <p:tgtEl>
                                          <p:spTgt spid="44032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403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40323">
                                            <p:txEl>
                                              <p:pRg st="2" end="2"/>
                                            </p:txEl>
                                          </p:spTgt>
                                        </p:tgtEl>
                                        <p:attrNameLst>
                                          <p:attrName>style.visibility</p:attrName>
                                        </p:attrNameLst>
                                      </p:cBhvr>
                                      <p:to>
                                        <p:strVal val="visible"/>
                                      </p:to>
                                    </p:set>
                                    <p:anim calcmode="lin" valueType="num">
                                      <p:cBhvr additive="base">
                                        <p:cTn id="17" dur="500" fill="hold"/>
                                        <p:tgtEl>
                                          <p:spTgt spid="44032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4032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40323">
                                            <p:txEl>
                                              <p:pRg st="3" end="3"/>
                                            </p:txEl>
                                          </p:spTgt>
                                        </p:tgtEl>
                                        <p:attrNameLst>
                                          <p:attrName>style.visibility</p:attrName>
                                        </p:attrNameLst>
                                      </p:cBhvr>
                                      <p:to>
                                        <p:strVal val="visible"/>
                                      </p:to>
                                    </p:set>
                                    <p:anim calcmode="lin" valueType="num">
                                      <p:cBhvr additive="base">
                                        <p:cTn id="21" dur="500" fill="hold"/>
                                        <p:tgtEl>
                                          <p:spTgt spid="44032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4032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40323">
                                            <p:txEl>
                                              <p:pRg st="4" end="4"/>
                                            </p:txEl>
                                          </p:spTgt>
                                        </p:tgtEl>
                                        <p:attrNameLst>
                                          <p:attrName>style.visibility</p:attrName>
                                        </p:attrNameLst>
                                      </p:cBhvr>
                                      <p:to>
                                        <p:strVal val="visible"/>
                                      </p:to>
                                    </p:set>
                                    <p:anim calcmode="lin" valueType="num">
                                      <p:cBhvr additive="base">
                                        <p:cTn id="25" dur="500" fill="hold"/>
                                        <p:tgtEl>
                                          <p:spTgt spid="44032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032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442369"/>
          <p:cNvSpPr>
            <a:spLocks noGrp="1"/>
          </p:cNvSpPr>
          <p:nvPr>
            <p:ph type="title"/>
          </p:nvPr>
        </p:nvSpPr>
        <p:spPr>
          <a:xfrm>
            <a:off x="442913" y="103188"/>
            <a:ext cx="8243887" cy="106362"/>
          </a:xfrm>
          <a:ln/>
        </p:spPr>
        <p:txBody>
          <a:bodyPr vert="horz" wrap="square" lIns="91440" tIns="45720" rIns="91440" bIns="45720" anchor="ctr" anchorCtr="0"/>
          <a:lstStyle/>
          <a:p>
            <a:endParaRPr lang="" altLang="zh-CN" sz="4900" b="1" dirty="0">
              <a:solidFill>
                <a:schemeClr val="accent1"/>
              </a:solidFill>
            </a:endParaRPr>
          </a:p>
        </p:txBody>
      </p:sp>
      <p:sp>
        <p:nvSpPr>
          <p:cNvPr id="442371" name="内容占位符 442370"/>
          <p:cNvSpPr>
            <a:spLocks noGrp="1"/>
          </p:cNvSpPr>
          <p:nvPr>
            <p:ph idx="1"/>
          </p:nvPr>
        </p:nvSpPr>
        <p:spPr>
          <a:xfrm>
            <a:off x="395288" y="620713"/>
            <a:ext cx="8281987" cy="5499100"/>
          </a:xfrm>
          <a:ln/>
        </p:spPr>
        <p:txBody>
          <a:bodyPr vert="horz" wrap="square" lIns="91440" tIns="45720" rIns="91440" bIns="45720" anchor="t" anchorCtr="0"/>
          <a:lstStyle/>
          <a:p>
            <a:pPr>
              <a:spcAft>
                <a:spcPct val="20000"/>
              </a:spcAft>
              <a:buClr>
                <a:srgbClr val="FF0000"/>
              </a:buClr>
            </a:pPr>
            <a:r>
              <a:rPr lang="zh-CN" altLang="en-US" sz="4400" b="1" dirty="0"/>
              <a:t>语法解释</a:t>
            </a:r>
            <a:endParaRPr lang="zh-CN" altLang="en-US" sz="4400" b="1" dirty="0">
              <a:solidFill>
                <a:schemeClr val="tx2"/>
              </a:solidFill>
            </a:endParaRPr>
          </a:p>
          <a:p>
            <a:pPr lvl="1">
              <a:lnSpc>
                <a:spcPct val="110000"/>
              </a:lnSpc>
              <a:buClr>
                <a:srgbClr val="FFFFCC"/>
              </a:buClr>
              <a:buFont typeface="Arial" panose="020B0604020202020204" pitchFamily="34" charset="0"/>
              <a:buNone/>
            </a:pPr>
            <a:r>
              <a:rPr lang="zh-CN" altLang="en-US" sz="3700" b="1" dirty="0">
                <a:solidFill>
                  <a:schemeClr val="hlink"/>
                </a:solidFill>
              </a:rPr>
              <a:t>  </a:t>
            </a:r>
            <a:r>
              <a:rPr lang="zh-CN" altLang="en-US" sz="3600" b="1" dirty="0">
                <a:solidFill>
                  <a:srgbClr val="000000"/>
                </a:solidFill>
              </a:rPr>
              <a:t>“</a:t>
            </a:r>
            <a:r>
              <a:rPr lang="en-US" altLang="zh-CN" sz="3600" b="1" dirty="0">
                <a:solidFill>
                  <a:srgbClr val="000000"/>
                </a:solidFill>
              </a:rPr>
              <a:t>value”</a:t>
            </a:r>
            <a:r>
              <a:rPr lang="zh-CN" altLang="en-US" sz="3600" b="1" dirty="0">
                <a:solidFill>
                  <a:srgbClr val="000000"/>
                </a:solidFill>
              </a:rPr>
              <a:t>属性值表示选中项目后传到服务器端的值，</a:t>
            </a:r>
            <a:r>
              <a:rPr lang="en-US" altLang="zh-CN" sz="3600" b="1" dirty="0">
                <a:solidFill>
                  <a:srgbClr val="000000"/>
                </a:solidFill>
              </a:rPr>
              <a:t>checked </a:t>
            </a:r>
            <a:r>
              <a:rPr lang="zh-CN" altLang="en-US" sz="3600" b="1" dirty="0">
                <a:solidFill>
                  <a:srgbClr val="000000"/>
                </a:solidFill>
              </a:rPr>
              <a:t>表示此项被默认选中，注意，</a:t>
            </a:r>
            <a:r>
              <a:rPr lang="zh-CN" altLang="en-US" sz="3600" b="1" dirty="0">
                <a:solidFill>
                  <a:srgbClr val="FF0000"/>
                </a:solidFill>
              </a:rPr>
              <a:t>同一组</a:t>
            </a:r>
            <a:r>
              <a:rPr lang="zh-CN" altLang="en-US" sz="3600" b="1" dirty="0">
                <a:solidFill>
                  <a:srgbClr val="000000"/>
                </a:solidFill>
              </a:rPr>
              <a:t>的单选框中只能有</a:t>
            </a:r>
            <a:r>
              <a:rPr lang="zh-CN" altLang="en-US" sz="3600" b="1" dirty="0">
                <a:solidFill>
                  <a:srgbClr val="FF0000"/>
                </a:solidFill>
              </a:rPr>
              <a:t>一个</a:t>
            </a:r>
            <a:r>
              <a:rPr lang="zh-CN" altLang="en-US" sz="3600" b="1" dirty="0">
                <a:solidFill>
                  <a:srgbClr val="000000"/>
                </a:solidFill>
              </a:rPr>
              <a:t>单选项被设置</a:t>
            </a:r>
            <a:r>
              <a:rPr lang="en-US" altLang="zh-CN" sz="3600" b="1" dirty="0">
                <a:solidFill>
                  <a:srgbClr val="000000"/>
                </a:solidFill>
              </a:rPr>
              <a:t>checked </a:t>
            </a:r>
            <a:r>
              <a:rPr lang="zh-CN" altLang="en-US" sz="3600" b="1" dirty="0">
                <a:solidFill>
                  <a:srgbClr val="000000"/>
                </a:solidFill>
              </a:rPr>
              <a:t>，属于</a:t>
            </a:r>
            <a:r>
              <a:rPr lang="zh-CN" altLang="en-US" sz="3600" b="1" dirty="0">
                <a:solidFill>
                  <a:srgbClr val="FF0000"/>
                </a:solidFill>
              </a:rPr>
              <a:t>同一组</a:t>
            </a:r>
            <a:r>
              <a:rPr lang="zh-CN" altLang="en-US" sz="3600" b="1" dirty="0">
                <a:solidFill>
                  <a:srgbClr val="000000"/>
                </a:solidFill>
              </a:rPr>
              <a:t>的单选框的</a:t>
            </a:r>
            <a:r>
              <a:rPr lang="en-US" altLang="zh-CN" sz="3600" b="1" dirty="0">
                <a:solidFill>
                  <a:srgbClr val="000000"/>
                </a:solidFill>
              </a:rPr>
              <a:t>name</a:t>
            </a:r>
            <a:r>
              <a:rPr lang="zh-CN" altLang="en-US" sz="3600" b="1" dirty="0">
                <a:solidFill>
                  <a:srgbClr val="000000"/>
                </a:solidFill>
              </a:rPr>
              <a:t>属性必须设置为</a:t>
            </a:r>
            <a:r>
              <a:rPr lang="zh-CN" altLang="en-US" sz="3600" b="1" dirty="0">
                <a:solidFill>
                  <a:srgbClr val="FF0000"/>
                </a:solidFill>
              </a:rPr>
              <a:t>相同</a:t>
            </a:r>
            <a:r>
              <a:rPr lang="zh-CN" altLang="en-US" sz="3600" b="1" dirty="0">
                <a:solidFill>
                  <a:srgbClr val="000000"/>
                </a:solidFill>
              </a:rPr>
              <a:t>的值</a:t>
            </a:r>
            <a:r>
              <a:rPr lang="en-US" altLang="zh-CN" sz="3600" b="1" dirty="0">
                <a:solidFill>
                  <a:srgbClr val="000000"/>
                </a:solidFill>
              </a:rPr>
              <a:t>.</a:t>
            </a:r>
            <a:endParaRPr lang="zh-CN" altLang="en-US" sz="3600" b="1" dirty="0">
              <a:solidFill>
                <a:srgbClr val="000000"/>
              </a:solidFill>
            </a:endParaRPr>
          </a:p>
          <a:p>
            <a:pPr>
              <a:buFont typeface="Arial" panose="020B0604020202020204" pitchFamily="34" charset="0"/>
              <a:buNone/>
            </a:pPr>
            <a:endParaRPr lang="zh-CN" altLang="en-US" dirty="0">
              <a:solidFill>
                <a:srgbClr val="0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2371">
                                            <p:txEl>
                                              <p:pRg st="0" end="0"/>
                                            </p:txEl>
                                          </p:spTgt>
                                        </p:tgtEl>
                                        <p:attrNameLst>
                                          <p:attrName>style.visibility</p:attrName>
                                        </p:attrNameLst>
                                      </p:cBhvr>
                                      <p:to>
                                        <p:strVal val="visible"/>
                                      </p:to>
                                    </p:set>
                                    <p:anim calcmode="lin" valueType="num">
                                      <p:cBhvr additive="base">
                                        <p:cTn id="7" dur="500" fill="hold"/>
                                        <p:tgtEl>
                                          <p:spTgt spid="442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237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42371">
                                            <p:txEl>
                                              <p:pRg st="1" end="1"/>
                                            </p:txEl>
                                          </p:spTgt>
                                        </p:tgtEl>
                                        <p:attrNameLst>
                                          <p:attrName>style.visibility</p:attrName>
                                        </p:attrNameLst>
                                      </p:cBhvr>
                                      <p:to>
                                        <p:strVal val="visible"/>
                                      </p:to>
                                    </p:set>
                                    <p:anim calcmode="lin" valueType="num">
                                      <p:cBhvr additive="base">
                                        <p:cTn id="11" dur="500" fill="hold"/>
                                        <p:tgtEl>
                                          <p:spTgt spid="44237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4237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444417"/>
          <p:cNvSpPr>
            <a:spLocks noGrp="1"/>
          </p:cNvSpPr>
          <p:nvPr>
            <p:ph type="title"/>
          </p:nvPr>
        </p:nvSpPr>
        <p:spPr>
          <a:xfrm>
            <a:off x="395288" y="188913"/>
            <a:ext cx="8229600" cy="688975"/>
          </a:xfrm>
          <a:ln/>
        </p:spPr>
        <p:txBody>
          <a:bodyPr vert="horz" wrap="square" lIns="91440" tIns="45720" rIns="91440" bIns="45720" anchor="ctr" anchorCtr="0"/>
          <a:lstStyle/>
          <a:p>
            <a:r>
              <a:rPr lang="" altLang="en-US" sz="5000" b="1" dirty="0">
                <a:solidFill>
                  <a:srgbClr val="003366"/>
                </a:solidFill>
              </a:rPr>
              <a:t>单选按钮示例</a:t>
            </a:r>
          </a:p>
        </p:txBody>
      </p:sp>
      <p:sp>
        <p:nvSpPr>
          <p:cNvPr id="444419" name="内容占位符 444418"/>
          <p:cNvSpPr>
            <a:spLocks noGrp="1"/>
          </p:cNvSpPr>
          <p:nvPr>
            <p:ph idx="1"/>
          </p:nvPr>
        </p:nvSpPr>
        <p:spPr>
          <a:xfrm>
            <a:off x="0" y="1341438"/>
            <a:ext cx="9144000" cy="5040312"/>
          </a:xfrm>
          <a:ln/>
        </p:spPr>
        <p:txBody>
          <a:bodyPr vert="horz" wrap="square" lIns="91440" tIns="45720" rIns="91440" bIns="45720" anchor="t" anchorCtr="0"/>
          <a:lstStyle/>
          <a:p>
            <a:pPr>
              <a:buFont typeface="Arial" panose="020B0604020202020204" pitchFamily="34" charset="0"/>
              <a:buNone/>
            </a:pPr>
            <a:r>
              <a:rPr lang="zh-CN" altLang="en-US" sz="3500" b="1" dirty="0">
                <a:solidFill>
                  <a:srgbClr val="000000"/>
                </a:solidFill>
              </a:rPr>
              <a:t>性别：</a:t>
            </a:r>
          </a:p>
          <a:p>
            <a:pPr>
              <a:buFont typeface="Arial" panose="020B0604020202020204" pitchFamily="34" charset="0"/>
              <a:buNone/>
            </a:pPr>
            <a:r>
              <a:rPr lang="zh-CN" altLang="en-US" sz="2800" b="1" dirty="0">
                <a:solidFill>
                  <a:srgbClr val="000000"/>
                </a:solidFill>
              </a:rPr>
              <a:t>	</a:t>
            </a:r>
            <a:r>
              <a:rPr lang="en-US" altLang="zh-CN" sz="2800" b="1" dirty="0">
                <a:solidFill>
                  <a:srgbClr val="000000"/>
                </a:solidFill>
              </a:rPr>
              <a:t>&lt;input type=“</a:t>
            </a:r>
            <a:r>
              <a:rPr lang="en-US" altLang="zh-CN" sz="2800" b="1" dirty="0">
                <a:solidFill>
                  <a:srgbClr val="FF0000"/>
                </a:solidFill>
              </a:rPr>
              <a:t>radio</a:t>
            </a:r>
            <a:r>
              <a:rPr lang="en-US" altLang="zh-CN" sz="2800" b="1" dirty="0">
                <a:solidFill>
                  <a:srgbClr val="000000"/>
                </a:solidFill>
              </a:rPr>
              <a:t>” value=“female” name=“</a:t>
            </a:r>
            <a:r>
              <a:rPr lang="en-US" altLang="zh-CN" sz="2800" b="1" dirty="0">
                <a:solidFill>
                  <a:srgbClr val="FF0066"/>
                </a:solidFill>
              </a:rPr>
              <a:t>gender</a:t>
            </a:r>
            <a:r>
              <a:rPr lang="en-US" altLang="zh-CN" sz="2800" b="1" dirty="0">
                <a:solidFill>
                  <a:srgbClr val="FF0000"/>
                </a:solidFill>
              </a:rPr>
              <a:t>”</a:t>
            </a:r>
            <a:r>
              <a:rPr lang="en-US" altLang="zh-CN" sz="2800" b="1" dirty="0">
                <a:solidFill>
                  <a:srgbClr val="FFFF99"/>
                </a:solidFill>
              </a:rPr>
              <a:t> </a:t>
            </a:r>
            <a:r>
              <a:rPr lang="en-US" altLang="zh-CN" sz="2800" b="1" dirty="0">
                <a:solidFill>
                  <a:srgbClr val="0000FF"/>
                </a:solidFill>
              </a:rPr>
              <a:t>checked</a:t>
            </a:r>
            <a:r>
              <a:rPr lang="en-US" altLang="zh-CN" sz="2800" b="1" dirty="0">
                <a:solidFill>
                  <a:srgbClr val="000000"/>
                </a:solidFill>
              </a:rPr>
              <a:t>&gt;</a:t>
            </a:r>
            <a:r>
              <a:rPr lang="zh-CN" altLang="en-US" sz="2800" b="1" dirty="0">
                <a:solidFill>
                  <a:srgbClr val="000000"/>
                </a:solidFill>
              </a:rPr>
              <a:t>女</a:t>
            </a:r>
          </a:p>
          <a:p>
            <a:pPr>
              <a:buFont typeface="Arial" panose="020B0604020202020204" pitchFamily="34" charset="0"/>
              <a:buNone/>
            </a:pPr>
            <a:r>
              <a:rPr lang="zh-CN" altLang="en-US" sz="2800" b="1" dirty="0">
                <a:solidFill>
                  <a:srgbClr val="000000"/>
                </a:solidFill>
              </a:rPr>
              <a:t>	</a:t>
            </a:r>
            <a:r>
              <a:rPr lang="en-US" altLang="zh-CN" sz="2800" b="1" dirty="0">
                <a:solidFill>
                  <a:srgbClr val="000000"/>
                </a:solidFill>
              </a:rPr>
              <a:t>&lt;input type=“radio” value=“male” name=“</a:t>
            </a:r>
            <a:r>
              <a:rPr lang="en-US" altLang="zh-CN" sz="2800" b="1" dirty="0">
                <a:solidFill>
                  <a:srgbClr val="FF0066"/>
                </a:solidFill>
              </a:rPr>
              <a:t>gender</a:t>
            </a:r>
            <a:r>
              <a:rPr lang="en-US" altLang="zh-CN" sz="2800" b="1" dirty="0">
                <a:solidFill>
                  <a:srgbClr val="000000"/>
                </a:solidFill>
              </a:rPr>
              <a:t>”&gt;</a:t>
            </a:r>
            <a:r>
              <a:rPr lang="zh-CN" altLang="en-US" sz="2800" b="1" dirty="0">
                <a:solidFill>
                  <a:srgbClr val="000000"/>
                </a:solidFill>
              </a:rPr>
              <a:t>男</a:t>
            </a:r>
          </a:p>
        </p:txBody>
      </p:sp>
      <p:pic>
        <p:nvPicPr>
          <p:cNvPr id="444420" name="图片 444419"/>
          <p:cNvPicPr>
            <a:picLocks noChangeAspect="1"/>
          </p:cNvPicPr>
          <p:nvPr/>
        </p:nvPicPr>
        <p:blipFill>
          <a:blip r:embed="rId3"/>
          <a:stretch>
            <a:fillRect/>
          </a:stretch>
        </p:blipFill>
        <p:spPr>
          <a:xfrm>
            <a:off x="1692275" y="4076700"/>
            <a:ext cx="4686300" cy="188595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44420"/>
                                        </p:tgtEl>
                                        <p:attrNameLst>
                                          <p:attrName>style.visibility</p:attrName>
                                        </p:attrNameLst>
                                      </p:cBhvr>
                                      <p:to>
                                        <p:strVal val="visible"/>
                                      </p:to>
                                    </p:set>
                                    <p:animEffect transition="in" filter="blinds(vertical)">
                                      <p:cBhvr>
                                        <p:cTn id="7" dur="500"/>
                                        <p:tgtEl>
                                          <p:spTgt spid="4444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4419">
                                            <p:txEl>
                                              <p:pRg st="0" end="0"/>
                                            </p:txEl>
                                          </p:spTgt>
                                        </p:tgtEl>
                                        <p:attrNameLst>
                                          <p:attrName>style.visibility</p:attrName>
                                        </p:attrNameLst>
                                      </p:cBhvr>
                                      <p:to>
                                        <p:strVal val="visible"/>
                                      </p:to>
                                    </p:set>
                                    <p:anim calcmode="lin" valueType="num">
                                      <p:cBhvr additive="base">
                                        <p:cTn id="12" dur="500" fill="hold"/>
                                        <p:tgtEl>
                                          <p:spTgt spid="444419">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44419">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444419">
                                            <p:txEl>
                                              <p:pRg st="1" end="1"/>
                                            </p:txEl>
                                          </p:spTgt>
                                        </p:tgtEl>
                                        <p:attrNameLst>
                                          <p:attrName>style.visibility</p:attrName>
                                        </p:attrNameLst>
                                      </p:cBhvr>
                                      <p:to>
                                        <p:strVal val="visible"/>
                                      </p:to>
                                    </p:set>
                                    <p:anim calcmode="lin" valueType="num">
                                      <p:cBhvr additive="base">
                                        <p:cTn id="17" dur="500" fill="hold"/>
                                        <p:tgtEl>
                                          <p:spTgt spid="444419">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44419">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444419">
                                            <p:txEl>
                                              <p:pRg st="2" end="2"/>
                                            </p:txEl>
                                          </p:spTgt>
                                        </p:tgtEl>
                                        <p:attrNameLst>
                                          <p:attrName>style.visibility</p:attrName>
                                        </p:attrNameLst>
                                      </p:cBhvr>
                                      <p:to>
                                        <p:strVal val="visible"/>
                                      </p:to>
                                    </p:set>
                                    <p:anim calcmode="lin" valueType="num">
                                      <p:cBhvr additive="base">
                                        <p:cTn id="22" dur="500" fill="hold"/>
                                        <p:tgtEl>
                                          <p:spTgt spid="444419">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4441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446465"/>
          <p:cNvSpPr>
            <a:spLocks noGrp="1"/>
          </p:cNvSpPr>
          <p:nvPr>
            <p:ph type="title"/>
          </p:nvPr>
        </p:nvSpPr>
        <p:spPr>
          <a:xfrm>
            <a:off x="468313" y="260350"/>
            <a:ext cx="8451850" cy="504825"/>
          </a:xfrm>
          <a:ln/>
        </p:spPr>
        <p:txBody>
          <a:bodyPr vert="horz" wrap="square" lIns="91440" tIns="45720" rIns="91440" bIns="45720" anchor="ctr" anchorCtr="0"/>
          <a:lstStyle/>
          <a:p>
            <a:r>
              <a:rPr lang="" altLang="en-US" sz="5000" b="1" dirty="0">
                <a:solidFill>
                  <a:srgbClr val="003366"/>
                </a:solidFill>
              </a:rPr>
              <a:t>复选框</a:t>
            </a:r>
            <a:r>
              <a:rPr lang="" altLang="zh-CN" sz="5000" b="1" dirty="0">
                <a:solidFill>
                  <a:srgbClr val="003366"/>
                </a:solidFill>
              </a:rPr>
              <a:t>checkbox</a:t>
            </a:r>
          </a:p>
        </p:txBody>
      </p:sp>
      <p:sp>
        <p:nvSpPr>
          <p:cNvPr id="446467" name="内容占位符 446466"/>
          <p:cNvSpPr>
            <a:spLocks noGrp="1"/>
          </p:cNvSpPr>
          <p:nvPr>
            <p:ph idx="1"/>
          </p:nvPr>
        </p:nvSpPr>
        <p:spPr>
          <a:xfrm>
            <a:off x="179388" y="1052513"/>
            <a:ext cx="8964612" cy="5805487"/>
          </a:xfrm>
          <a:ln/>
        </p:spPr>
        <p:txBody>
          <a:bodyPr vert="horz" wrap="square" lIns="91440" tIns="45720" rIns="91440" bIns="45720" anchor="t" anchorCtr="0"/>
          <a:lstStyle/>
          <a:p>
            <a:pPr marL="609600" indent="-609600">
              <a:buClr>
                <a:srgbClr val="FF0000"/>
              </a:buClr>
            </a:pPr>
            <a:r>
              <a:rPr lang="zh-CN" altLang="en-US" sz="4000" b="1" dirty="0">
                <a:solidFill>
                  <a:srgbClr val="000000"/>
                </a:solidFill>
              </a:rPr>
              <a:t>作用</a:t>
            </a:r>
          </a:p>
          <a:p>
            <a:pPr marL="609600" indent="-609600">
              <a:spcBef>
                <a:spcPct val="30000"/>
              </a:spcBef>
              <a:spcAft>
                <a:spcPct val="20000"/>
              </a:spcAft>
              <a:buClr>
                <a:srgbClr val="FFFFCC"/>
              </a:buClr>
              <a:buFont typeface="Arial" panose="020B0604020202020204" pitchFamily="34" charset="0"/>
              <a:buNone/>
            </a:pPr>
            <a:r>
              <a:rPr lang="zh-CN" altLang="en-US" sz="4000" b="1" dirty="0"/>
              <a:t>	</a:t>
            </a:r>
            <a:r>
              <a:rPr lang="zh-CN" altLang="en-US" sz="3600" b="1" dirty="0"/>
              <a:t>用于在一组选项中进行</a:t>
            </a:r>
            <a:r>
              <a:rPr lang="zh-CN" altLang="en-US" sz="3600" b="1" dirty="0">
                <a:solidFill>
                  <a:srgbClr val="FF0000"/>
                </a:solidFill>
              </a:rPr>
              <a:t>多项</a:t>
            </a:r>
            <a:r>
              <a:rPr lang="zh-CN" altLang="en-US" sz="3600" b="1" dirty="0"/>
              <a:t>选择</a:t>
            </a:r>
          </a:p>
          <a:p>
            <a:pPr marL="609600" indent="-609600">
              <a:spcBef>
                <a:spcPct val="30000"/>
              </a:spcBef>
              <a:spcAft>
                <a:spcPct val="20000"/>
              </a:spcAft>
              <a:buClr>
                <a:srgbClr val="FF0000"/>
              </a:buClr>
            </a:pPr>
            <a:r>
              <a:rPr lang="zh-CN" altLang="en-US" sz="4000" b="1" dirty="0">
                <a:solidFill>
                  <a:srgbClr val="000000"/>
                </a:solidFill>
              </a:rPr>
              <a:t>语法格式</a:t>
            </a:r>
          </a:p>
          <a:p>
            <a:pPr marL="990600" lvl="1" indent="-533400">
              <a:lnSpc>
                <a:spcPct val="105000"/>
              </a:lnSpc>
              <a:buClr>
                <a:srgbClr val="FFFFCC"/>
              </a:buClr>
              <a:buFont typeface="Arial" panose="020B0604020202020204" pitchFamily="34" charset="0"/>
              <a:buNone/>
            </a:pPr>
            <a:r>
              <a:rPr lang="en-US" altLang="zh-CN" sz="3800" b="1" dirty="0"/>
              <a:t>&lt;input  type=“</a:t>
            </a:r>
            <a:r>
              <a:rPr lang="en-US" altLang="zh-CN" sz="3800" b="1" dirty="0">
                <a:solidFill>
                  <a:srgbClr val="FF0000"/>
                </a:solidFill>
              </a:rPr>
              <a:t>checkbox</a:t>
            </a:r>
            <a:r>
              <a:rPr lang="en-US" altLang="zh-CN" sz="3800" b="1" dirty="0"/>
              <a:t>” name=“file_name” value=“field_value” checked&gt;</a:t>
            </a:r>
          </a:p>
          <a:p>
            <a:pPr marL="609600" indent="-609600">
              <a:spcBef>
                <a:spcPct val="0"/>
              </a:spcBef>
              <a:buClr>
                <a:srgbClr val="FFFFCC"/>
              </a:buClr>
              <a:buFont typeface="Arial" panose="020B0604020202020204" pitchFamily="34" charset="0"/>
              <a:buNone/>
            </a:pPr>
            <a:r>
              <a:rPr lang="en-US" altLang="zh-CN" sz="4000" b="1" dirty="0"/>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6467">
                                            <p:txEl>
                                              <p:pRg st="0" end="0"/>
                                            </p:txEl>
                                          </p:spTgt>
                                        </p:tgtEl>
                                        <p:attrNameLst>
                                          <p:attrName>style.visibility</p:attrName>
                                        </p:attrNameLst>
                                      </p:cBhvr>
                                      <p:to>
                                        <p:strVal val="visible"/>
                                      </p:to>
                                    </p:set>
                                    <p:anim calcmode="lin" valueType="num">
                                      <p:cBhvr additive="base">
                                        <p:cTn id="7" dur="500" fill="hold"/>
                                        <p:tgtEl>
                                          <p:spTgt spid="4464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646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46467">
                                            <p:txEl>
                                              <p:pRg st="1" end="1"/>
                                            </p:txEl>
                                          </p:spTgt>
                                        </p:tgtEl>
                                        <p:attrNameLst>
                                          <p:attrName>style.visibility</p:attrName>
                                        </p:attrNameLst>
                                      </p:cBhvr>
                                      <p:to>
                                        <p:strVal val="visible"/>
                                      </p:to>
                                    </p:set>
                                    <p:anim calcmode="lin" valueType="num">
                                      <p:cBhvr additive="base">
                                        <p:cTn id="11" dur="500" fill="hold"/>
                                        <p:tgtEl>
                                          <p:spTgt spid="44646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464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46467">
                                            <p:txEl>
                                              <p:pRg st="2" end="2"/>
                                            </p:txEl>
                                          </p:spTgt>
                                        </p:tgtEl>
                                        <p:attrNameLst>
                                          <p:attrName>style.visibility</p:attrName>
                                        </p:attrNameLst>
                                      </p:cBhvr>
                                      <p:to>
                                        <p:strVal val="visible"/>
                                      </p:to>
                                    </p:set>
                                    <p:anim calcmode="lin" valueType="num">
                                      <p:cBhvr additive="base">
                                        <p:cTn id="17" dur="500" fill="hold"/>
                                        <p:tgtEl>
                                          <p:spTgt spid="44646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4646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46467">
                                            <p:txEl>
                                              <p:pRg st="3" end="3"/>
                                            </p:txEl>
                                          </p:spTgt>
                                        </p:tgtEl>
                                        <p:attrNameLst>
                                          <p:attrName>style.visibility</p:attrName>
                                        </p:attrNameLst>
                                      </p:cBhvr>
                                      <p:to>
                                        <p:strVal val="visible"/>
                                      </p:to>
                                    </p:set>
                                    <p:anim calcmode="lin" valueType="num">
                                      <p:cBhvr additive="base">
                                        <p:cTn id="21" dur="500" fill="hold"/>
                                        <p:tgtEl>
                                          <p:spTgt spid="446467">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464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448513"/>
          <p:cNvSpPr>
            <a:spLocks noGrp="1"/>
          </p:cNvSpPr>
          <p:nvPr>
            <p:ph type="title"/>
          </p:nvPr>
        </p:nvSpPr>
        <p:spPr>
          <a:xfrm>
            <a:off x="442913" y="103188"/>
            <a:ext cx="8243887" cy="106362"/>
          </a:xfrm>
          <a:ln/>
        </p:spPr>
        <p:txBody>
          <a:bodyPr vert="horz" wrap="square" lIns="91440" tIns="45720" rIns="91440" bIns="45720" anchor="ctr" anchorCtr="0"/>
          <a:lstStyle/>
          <a:p>
            <a:endParaRPr lang="" altLang="zh-CN" sz="4900" b="1" dirty="0">
              <a:solidFill>
                <a:schemeClr val="accent1"/>
              </a:solidFill>
            </a:endParaRPr>
          </a:p>
        </p:txBody>
      </p:sp>
      <p:sp>
        <p:nvSpPr>
          <p:cNvPr id="448515" name="内容占位符 448514"/>
          <p:cNvSpPr>
            <a:spLocks noGrp="1"/>
          </p:cNvSpPr>
          <p:nvPr>
            <p:ph idx="1"/>
          </p:nvPr>
        </p:nvSpPr>
        <p:spPr>
          <a:xfrm>
            <a:off x="611188" y="620713"/>
            <a:ext cx="8281987" cy="5499100"/>
          </a:xfrm>
          <a:ln/>
        </p:spPr>
        <p:txBody>
          <a:bodyPr vert="horz" wrap="square" lIns="91440" tIns="45720" rIns="91440" bIns="45720" anchor="t" anchorCtr="0"/>
          <a:lstStyle/>
          <a:p>
            <a:pPr>
              <a:spcAft>
                <a:spcPct val="20000"/>
              </a:spcAft>
              <a:buClr>
                <a:srgbClr val="FF0000"/>
              </a:buClr>
            </a:pPr>
            <a:r>
              <a:rPr lang="zh-CN" altLang="en-US" sz="4400" b="1" dirty="0"/>
              <a:t>语法解释</a:t>
            </a:r>
            <a:endParaRPr lang="zh-CN" altLang="en-US" sz="4400" b="1" dirty="0">
              <a:solidFill>
                <a:schemeClr val="tx2"/>
              </a:solidFill>
            </a:endParaRPr>
          </a:p>
          <a:p>
            <a:pPr lvl="1">
              <a:lnSpc>
                <a:spcPct val="110000"/>
              </a:lnSpc>
              <a:buClr>
                <a:srgbClr val="FFFFCC"/>
              </a:buClr>
              <a:buFont typeface="Arial" panose="020B0604020202020204" pitchFamily="34" charset="0"/>
              <a:buNone/>
            </a:pPr>
            <a:r>
              <a:rPr lang="zh-CN" altLang="en-US" sz="3700" b="1" dirty="0">
                <a:solidFill>
                  <a:schemeClr val="hlink"/>
                </a:solidFill>
              </a:rPr>
              <a:t>  </a:t>
            </a:r>
            <a:r>
              <a:rPr lang="zh-CN" altLang="en-US" sz="3600" b="1" dirty="0">
                <a:solidFill>
                  <a:srgbClr val="000000"/>
                </a:solidFill>
              </a:rPr>
              <a:t>“</a:t>
            </a:r>
            <a:r>
              <a:rPr lang="en-US" altLang="zh-CN" sz="3600" b="1" dirty="0">
                <a:solidFill>
                  <a:srgbClr val="000000"/>
                </a:solidFill>
              </a:rPr>
              <a:t>value”</a:t>
            </a:r>
            <a:r>
              <a:rPr lang="zh-CN" altLang="en-US" sz="3600" b="1" dirty="0">
                <a:solidFill>
                  <a:srgbClr val="000000"/>
                </a:solidFill>
              </a:rPr>
              <a:t>属性值表示选中项目后传到服务器端的值，</a:t>
            </a:r>
            <a:r>
              <a:rPr lang="en-US" altLang="zh-CN" sz="3600" b="1" dirty="0">
                <a:solidFill>
                  <a:srgbClr val="000000"/>
                </a:solidFill>
              </a:rPr>
              <a:t>checked </a:t>
            </a:r>
            <a:r>
              <a:rPr lang="zh-CN" altLang="en-US" sz="3600" b="1" dirty="0">
                <a:solidFill>
                  <a:srgbClr val="000000"/>
                </a:solidFill>
              </a:rPr>
              <a:t>表示此项被默认选中，在同一组中可对多个选项框设置为</a:t>
            </a:r>
            <a:r>
              <a:rPr lang="en-US" altLang="zh-CN" sz="3600" b="1" dirty="0">
                <a:solidFill>
                  <a:srgbClr val="000000"/>
                </a:solidFill>
              </a:rPr>
              <a:t>checked</a:t>
            </a:r>
            <a:r>
              <a:rPr lang="zh-CN" altLang="en-US" sz="3600" b="1" dirty="0">
                <a:solidFill>
                  <a:srgbClr val="000000"/>
                </a:solidFill>
              </a:rPr>
              <a:t>，各复选框的</a:t>
            </a:r>
            <a:r>
              <a:rPr lang="en-US" altLang="zh-CN" sz="3600" b="1" dirty="0">
                <a:solidFill>
                  <a:srgbClr val="0000FF"/>
                </a:solidFill>
              </a:rPr>
              <a:t>name</a:t>
            </a:r>
            <a:r>
              <a:rPr lang="zh-CN" altLang="en-US" sz="3600" b="1" dirty="0">
                <a:solidFill>
                  <a:srgbClr val="0000FF"/>
                </a:solidFill>
              </a:rPr>
              <a:t>属性可以设置为相同或不同的值</a:t>
            </a:r>
          </a:p>
          <a:p>
            <a:pPr>
              <a:buFont typeface="Arial" panose="020B0604020202020204" pitchFamily="34" charset="0"/>
              <a:buNone/>
            </a:pPr>
            <a:endParaRPr lang="zh-CN" altLang="en-US" dirty="0">
              <a:solidFill>
                <a:srgbClr val="0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8515">
                                            <p:txEl>
                                              <p:pRg st="0" end="0"/>
                                            </p:txEl>
                                          </p:spTgt>
                                        </p:tgtEl>
                                        <p:attrNameLst>
                                          <p:attrName>style.visibility</p:attrName>
                                        </p:attrNameLst>
                                      </p:cBhvr>
                                      <p:to>
                                        <p:strVal val="visible"/>
                                      </p:to>
                                    </p:set>
                                    <p:anim calcmode="lin" valueType="num">
                                      <p:cBhvr additive="base">
                                        <p:cTn id="7" dur="500" fill="hold"/>
                                        <p:tgtEl>
                                          <p:spTgt spid="4485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4851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48515">
                                            <p:txEl>
                                              <p:pRg st="1" end="1"/>
                                            </p:txEl>
                                          </p:spTgt>
                                        </p:tgtEl>
                                        <p:attrNameLst>
                                          <p:attrName>style.visibility</p:attrName>
                                        </p:attrNameLst>
                                      </p:cBhvr>
                                      <p:to>
                                        <p:strVal val="visible"/>
                                      </p:to>
                                    </p:set>
                                    <p:anim calcmode="lin" valueType="num">
                                      <p:cBhvr additive="base">
                                        <p:cTn id="11" dur="500" fill="hold"/>
                                        <p:tgtEl>
                                          <p:spTgt spid="44851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4851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9218" name="Rectangle 3"/>
          <p:cNvSpPr>
            <a:spLocks noGrp="1"/>
          </p:cNvSpPr>
          <p:nvPr>
            <p:ph idx="1"/>
          </p:nvPr>
        </p:nvSpPr>
        <p:spPr>
          <a:ln/>
        </p:spPr>
        <p:txBody>
          <a:bodyPr vert="horz" wrap="square" lIns="91440" tIns="45720" rIns="91440" bIns="45720" anchor="t" anchorCtr="0"/>
          <a:lstStyle/>
          <a:p>
            <a:pPr eaLnBrk="1" hangingPunct="1"/>
            <a:r>
              <a:rPr lang="en-US" altLang="zh-CN" sz="2800" b="1" dirty="0"/>
              <a:t>4.1.1 </a:t>
            </a:r>
            <a:r>
              <a:rPr lang="zh-CN" altLang="en-US" sz="2800" b="1" dirty="0"/>
              <a:t>用</a:t>
            </a:r>
            <a:r>
              <a:rPr lang="en-US" altLang="zh-CN" sz="2800" b="1" dirty="0"/>
              <a:t>HTML</a:t>
            </a:r>
            <a:r>
              <a:rPr lang="zh-CN" altLang="en-US" sz="2800" b="1" dirty="0"/>
              <a:t>创建一个简单的</a:t>
            </a:r>
            <a:r>
              <a:rPr lang="en-US" altLang="zh-CN" sz="2800" b="1" dirty="0"/>
              <a:t>Web</a:t>
            </a:r>
            <a:r>
              <a:rPr lang="zh-CN" altLang="en-US" sz="2800" b="1" dirty="0"/>
              <a:t>网页文件</a:t>
            </a:r>
            <a:r>
              <a:rPr lang="zh-CN" altLang="en-US" dirty="0"/>
              <a:t> </a:t>
            </a:r>
          </a:p>
          <a:p>
            <a:pPr lvl="1" eaLnBrk="1" hangingPunct="1"/>
            <a:r>
              <a:rPr lang="zh-CN" altLang="en-US" sz="2400" b="1" dirty="0">
                <a:latin typeface="宋体" panose="02010600030101010101" pitchFamily="2" charset="-122"/>
              </a:rPr>
              <a:t>编写</a:t>
            </a:r>
            <a:r>
              <a:rPr lang="en-US" altLang="zh-CN" sz="2400" b="1" dirty="0"/>
              <a:t>Web</a:t>
            </a:r>
            <a:r>
              <a:rPr lang="zh-CN" altLang="en-US" sz="2400" b="1" dirty="0">
                <a:latin typeface="宋体" panose="02010600030101010101" pitchFamily="2" charset="-122"/>
              </a:rPr>
              <a:t>文档</a:t>
            </a:r>
            <a:endParaRPr lang="en-US" altLang="zh-CN" sz="2400" b="1" dirty="0"/>
          </a:p>
          <a:p>
            <a:pPr lvl="1" eaLnBrk="1" hangingPunct="1"/>
            <a:r>
              <a:rPr lang="zh-CN" altLang="en-US" sz="2400" b="1" dirty="0">
                <a:latin typeface="宋体" panose="02010600030101010101" pitchFamily="2" charset="-122"/>
              </a:rPr>
              <a:t>编写一个文件名为</a:t>
            </a:r>
            <a:r>
              <a:rPr lang="en-US" altLang="zh-CN" sz="2400" b="1" dirty="0">
                <a:hlinkClick r:id="rId2" action="ppaction://hlinkfile"/>
              </a:rPr>
              <a:t>test1.html</a:t>
            </a:r>
            <a:r>
              <a:rPr lang="zh-CN" altLang="en-US" sz="2400" b="1" dirty="0">
                <a:latin typeface="宋体" panose="02010600030101010101" pitchFamily="2" charset="-122"/>
              </a:rPr>
              <a:t>的</a:t>
            </a:r>
            <a:r>
              <a:rPr lang="en-US" altLang="zh-CN" sz="2400" b="1" dirty="0"/>
              <a:t>Web</a:t>
            </a:r>
            <a:r>
              <a:rPr lang="zh-CN" altLang="en-US" sz="2400" b="1" dirty="0">
                <a:latin typeface="宋体" panose="02010600030101010101" pitchFamily="2" charset="-122"/>
              </a:rPr>
              <a:t>文档，可以使用任何一种文本编辑器录入下列示例文档并存盘（比如存放在</a:t>
            </a:r>
            <a:r>
              <a:rPr lang="en-US" altLang="zh-CN" sz="2400" b="1" dirty="0">
                <a:latin typeface="宋体" panose="02010600030101010101" pitchFamily="2" charset="-122"/>
              </a:rPr>
              <a:t>E:\sample</a:t>
            </a:r>
            <a:r>
              <a:rPr lang="zh-CN" altLang="en-US" sz="2400" b="1" dirty="0">
                <a:latin typeface="宋体" panose="02010600030101010101" pitchFamily="2" charset="-122"/>
              </a:rPr>
              <a:t>目录下）</a:t>
            </a:r>
          </a:p>
          <a:p>
            <a:pPr lvl="1" eaLnBrk="1" hangingPunct="1"/>
            <a:r>
              <a:rPr lang="zh-CN" altLang="en-US" sz="2400" b="1" dirty="0">
                <a:latin typeface="宋体" panose="02010600030101010101" pitchFamily="2" charset="-122"/>
              </a:rPr>
              <a:t>我们从这个简单的示例开始学习</a:t>
            </a:r>
            <a:r>
              <a:rPr lang="en-US" altLang="zh-CN" sz="2400" b="1" dirty="0"/>
              <a:t>HTML</a:t>
            </a:r>
            <a:r>
              <a:rPr lang="zh-CN" altLang="en-US" sz="2400" b="1" dirty="0">
                <a:latin typeface="宋体" panose="02010600030101010101" pitchFamily="2" charset="-122"/>
              </a:rPr>
              <a:t>的基本语法</a:t>
            </a:r>
            <a:r>
              <a:rPr lang="en-US" altLang="zh-CN" sz="2400" b="1" dirty="0">
                <a:latin typeface="宋体" panose="02010600030101010101" pitchFamily="2" charset="-122"/>
              </a:rPr>
              <a:t>.</a:t>
            </a:r>
            <a:r>
              <a:rPr lang="en-US" altLang="zh-CN" sz="2400" b="1" dirty="0"/>
              <a:t> </a:t>
            </a:r>
          </a:p>
          <a:p>
            <a:pPr lvl="1" algn="just" eaLnBrk="1" hangingPunct="1"/>
            <a:r>
              <a:rPr lang="zh-CN" altLang="en-US" sz="2400" b="1" dirty="0"/>
              <a:t>在调试阶段，一个</a:t>
            </a:r>
            <a:r>
              <a:rPr lang="en-US" altLang="zh-CN" sz="2400" b="1" dirty="0"/>
              <a:t>Web</a:t>
            </a:r>
            <a:r>
              <a:rPr lang="zh-CN" altLang="en-US" sz="2400" b="1" dirty="0"/>
              <a:t>文档并不一定要将其放到</a:t>
            </a:r>
            <a:r>
              <a:rPr lang="en-US" altLang="zh-CN" sz="2400" b="1" dirty="0"/>
              <a:t>Web</a:t>
            </a:r>
            <a:r>
              <a:rPr lang="zh-CN" altLang="en-US" sz="2400" b="1" dirty="0"/>
              <a:t>服务器的发布目录上，可通过浏览器从本机硬盘上调出该</a:t>
            </a:r>
            <a:r>
              <a:rPr lang="en-US" altLang="zh-CN" sz="2400" b="1" dirty="0"/>
              <a:t>Web</a:t>
            </a:r>
            <a:r>
              <a:rPr lang="zh-CN" altLang="en-US" sz="2400" b="1" dirty="0"/>
              <a:t>文档来进行</a:t>
            </a:r>
            <a:r>
              <a:rPr lang="en-US" altLang="zh-CN" sz="2400" b="1" dirty="0"/>
              <a:t>Web</a:t>
            </a:r>
            <a:r>
              <a:rPr lang="zh-CN" altLang="en-US" sz="2400" b="1" dirty="0"/>
              <a:t>页面的显示。</a:t>
            </a:r>
          </a:p>
          <a:p>
            <a:pPr lvl="1" algn="just" eaLnBrk="1" hangingPunct="1"/>
            <a:r>
              <a:rPr lang="zh-CN" altLang="en-US" sz="2400" b="1" dirty="0"/>
              <a:t>本例中，在浏览器的</a:t>
            </a:r>
            <a:r>
              <a:rPr lang="en-US" altLang="zh-CN" sz="2400" b="1" dirty="0"/>
              <a:t>URL</a:t>
            </a:r>
            <a:r>
              <a:rPr lang="zh-CN" altLang="en-US" sz="2400" b="1" dirty="0"/>
              <a:t>栏内输入：</a:t>
            </a:r>
          </a:p>
          <a:p>
            <a:pPr lvl="1" eaLnBrk="1" hangingPunct="1">
              <a:buNone/>
            </a:pPr>
            <a:r>
              <a:rPr lang="en-US" altLang="zh-CN" sz="2400" b="1" dirty="0"/>
              <a:t>    File://</a:t>
            </a:r>
            <a:r>
              <a:rPr lang="en-US" altLang="zh-CN" sz="2400" b="1" dirty="0">
                <a:latin typeface="宋体" panose="02010600030101010101" pitchFamily="2" charset="-122"/>
              </a:rPr>
              <a:t>E:\sample</a:t>
            </a:r>
            <a:r>
              <a:rPr lang="en-US" altLang="zh-CN" sz="2400" b="1" dirty="0"/>
              <a:t>\test1.html </a:t>
            </a:r>
            <a:endParaRPr lang="zh-CN" altLang="en-US" sz="24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450561"/>
          <p:cNvSpPr>
            <a:spLocks noGrp="1"/>
          </p:cNvSpPr>
          <p:nvPr>
            <p:ph type="title"/>
          </p:nvPr>
        </p:nvSpPr>
        <p:spPr>
          <a:xfrm>
            <a:off x="395288" y="188913"/>
            <a:ext cx="8229600" cy="688975"/>
          </a:xfrm>
          <a:ln/>
        </p:spPr>
        <p:txBody>
          <a:bodyPr vert="horz" wrap="square" lIns="91440" tIns="45720" rIns="91440" bIns="45720" anchor="ctr" anchorCtr="0"/>
          <a:lstStyle/>
          <a:p>
            <a:r>
              <a:rPr lang="" altLang="en-US" sz="4500" b="1" dirty="0">
                <a:solidFill>
                  <a:srgbClr val="003366"/>
                </a:solidFill>
              </a:rPr>
              <a:t>复选框示例</a:t>
            </a:r>
          </a:p>
        </p:txBody>
      </p:sp>
      <p:sp>
        <p:nvSpPr>
          <p:cNvPr id="450563" name="内容占位符 450562"/>
          <p:cNvSpPr>
            <a:spLocks noGrp="1"/>
          </p:cNvSpPr>
          <p:nvPr>
            <p:ph idx="1"/>
          </p:nvPr>
        </p:nvSpPr>
        <p:spPr>
          <a:xfrm>
            <a:off x="0" y="1268413"/>
            <a:ext cx="9144000" cy="5589587"/>
          </a:xfrm>
          <a:ln/>
        </p:spPr>
        <p:txBody>
          <a:bodyPr vert="horz" wrap="square" lIns="91440" tIns="45720" rIns="91440" bIns="45720" anchor="t" anchorCtr="0"/>
          <a:lstStyle/>
          <a:p>
            <a:pPr>
              <a:buFont typeface="Arial" panose="020B0604020202020204" pitchFamily="34" charset="0"/>
              <a:buNone/>
            </a:pPr>
            <a:r>
              <a:rPr lang="en-US" altLang="zh-CN" sz="2500" b="1" dirty="0"/>
              <a:t>   </a:t>
            </a:r>
            <a:r>
              <a:rPr lang="en-US" altLang="zh-CN" sz="2600" b="1" dirty="0"/>
              <a:t>&lt;input type=“checkbox” value=“rock” name=“m1” </a:t>
            </a:r>
            <a:r>
              <a:rPr lang="en-US" altLang="zh-CN" sz="2600" b="1" dirty="0">
                <a:solidFill>
                  <a:srgbClr val="FF0000"/>
                </a:solidFill>
              </a:rPr>
              <a:t>checked</a:t>
            </a:r>
            <a:r>
              <a:rPr lang="en-US" altLang="zh-CN" sz="2600" b="1" dirty="0"/>
              <a:t>&gt;</a:t>
            </a:r>
            <a:r>
              <a:rPr lang="zh-CN" altLang="en-US" sz="2600" b="1" dirty="0"/>
              <a:t>摇滚乐</a:t>
            </a:r>
          </a:p>
          <a:p>
            <a:pPr>
              <a:buFont typeface="Arial" panose="020B0604020202020204" pitchFamily="34" charset="0"/>
              <a:buNone/>
            </a:pPr>
            <a:r>
              <a:rPr lang="zh-CN" altLang="en-US" sz="2600" b="1" dirty="0"/>
              <a:t>	</a:t>
            </a:r>
            <a:r>
              <a:rPr lang="en-US" altLang="zh-CN" sz="2600" b="1" dirty="0"/>
              <a:t>&lt;input type=“checkbox” value=“jazz” name=“m2” </a:t>
            </a:r>
            <a:r>
              <a:rPr lang="en-US" altLang="zh-CN" sz="2600" b="1" dirty="0">
                <a:solidFill>
                  <a:srgbClr val="FF0000"/>
                </a:solidFill>
              </a:rPr>
              <a:t>checked</a:t>
            </a:r>
            <a:r>
              <a:rPr lang="en-US" altLang="zh-CN" sz="2600" b="1" dirty="0"/>
              <a:t> &gt;</a:t>
            </a:r>
            <a:r>
              <a:rPr lang="zh-CN" altLang="en-US" sz="2600" b="1" dirty="0"/>
              <a:t>爵士乐</a:t>
            </a:r>
          </a:p>
          <a:p>
            <a:pPr>
              <a:buFont typeface="Arial" panose="020B0604020202020204" pitchFamily="34" charset="0"/>
              <a:buNone/>
            </a:pPr>
            <a:r>
              <a:rPr lang="zh-CN" altLang="en-US" sz="2600" b="1" dirty="0"/>
              <a:t>   </a:t>
            </a:r>
            <a:r>
              <a:rPr lang="en-US" altLang="zh-CN" sz="2600" b="1" dirty="0"/>
              <a:t>&lt;input type=“checkbox” value=“pop” name=“m3” &gt;</a:t>
            </a:r>
            <a:r>
              <a:rPr lang="zh-CN" altLang="en-US" sz="2600" b="1" dirty="0"/>
              <a:t>流行乐</a:t>
            </a:r>
          </a:p>
          <a:p>
            <a:pPr>
              <a:buFont typeface="Arial" panose="020B0604020202020204" pitchFamily="34" charset="0"/>
              <a:buNone/>
            </a:pPr>
            <a:endParaRPr lang="zh-CN" altLang="en-US" sz="2500" b="1" dirty="0"/>
          </a:p>
        </p:txBody>
      </p:sp>
      <p:pic>
        <p:nvPicPr>
          <p:cNvPr id="450564" name="图片 450563"/>
          <p:cNvPicPr>
            <a:picLocks noChangeAspect="1"/>
          </p:cNvPicPr>
          <p:nvPr/>
        </p:nvPicPr>
        <p:blipFill>
          <a:blip r:embed="rId3"/>
          <a:stretch>
            <a:fillRect/>
          </a:stretch>
        </p:blipFill>
        <p:spPr>
          <a:xfrm>
            <a:off x="1835150" y="3860800"/>
            <a:ext cx="4962525" cy="204787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50564"/>
                                        </p:tgtEl>
                                        <p:attrNameLst>
                                          <p:attrName>style.visibility</p:attrName>
                                        </p:attrNameLst>
                                      </p:cBhvr>
                                      <p:to>
                                        <p:strVal val="visible"/>
                                      </p:to>
                                    </p:set>
                                    <p:animEffect transition="in" filter="blinds(vertical)">
                                      <p:cBhvr>
                                        <p:cTn id="7" dur="500"/>
                                        <p:tgtEl>
                                          <p:spTgt spid="45056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0563">
                                            <p:txEl>
                                              <p:pRg st="0" end="0"/>
                                            </p:txEl>
                                          </p:spTgt>
                                        </p:tgtEl>
                                        <p:attrNameLst>
                                          <p:attrName>style.visibility</p:attrName>
                                        </p:attrNameLst>
                                      </p:cBhvr>
                                      <p:to>
                                        <p:strVal val="visible"/>
                                      </p:to>
                                    </p:set>
                                    <p:anim calcmode="lin" valueType="num">
                                      <p:cBhvr additive="base">
                                        <p:cTn id="12" dur="500" fill="hold"/>
                                        <p:tgtEl>
                                          <p:spTgt spid="45056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5056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450563">
                                            <p:txEl>
                                              <p:pRg st="1" end="1"/>
                                            </p:txEl>
                                          </p:spTgt>
                                        </p:tgtEl>
                                        <p:attrNameLst>
                                          <p:attrName>style.visibility</p:attrName>
                                        </p:attrNameLst>
                                      </p:cBhvr>
                                      <p:to>
                                        <p:strVal val="visible"/>
                                      </p:to>
                                    </p:set>
                                    <p:anim calcmode="lin" valueType="num">
                                      <p:cBhvr additive="base">
                                        <p:cTn id="16" dur="500" fill="hold"/>
                                        <p:tgtEl>
                                          <p:spTgt spid="450563">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50563">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450563">
                                            <p:txEl>
                                              <p:pRg st="2" end="2"/>
                                            </p:txEl>
                                          </p:spTgt>
                                        </p:tgtEl>
                                        <p:attrNameLst>
                                          <p:attrName>style.visibility</p:attrName>
                                        </p:attrNameLst>
                                      </p:cBhvr>
                                      <p:to>
                                        <p:strVal val="visible"/>
                                      </p:to>
                                    </p:set>
                                    <p:anim calcmode="lin" valueType="num">
                                      <p:cBhvr additive="base">
                                        <p:cTn id="20" dur="500" fill="hold"/>
                                        <p:tgtEl>
                                          <p:spTgt spid="450563">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45056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452609"/>
          <p:cNvSpPr>
            <a:spLocks noGrp="1"/>
          </p:cNvSpPr>
          <p:nvPr>
            <p:ph type="title"/>
          </p:nvPr>
        </p:nvSpPr>
        <p:spPr>
          <a:xfrm>
            <a:off x="468313" y="260350"/>
            <a:ext cx="8451850" cy="504825"/>
          </a:xfrm>
          <a:ln/>
        </p:spPr>
        <p:txBody>
          <a:bodyPr vert="horz" wrap="square" lIns="91440" tIns="45720" rIns="91440" bIns="45720" anchor="ctr" anchorCtr="0"/>
          <a:lstStyle/>
          <a:p>
            <a:r>
              <a:rPr lang="" altLang="en-US" sz="4500" b="1" dirty="0">
                <a:solidFill>
                  <a:srgbClr val="003366"/>
                </a:solidFill>
              </a:rPr>
              <a:t>提交按钮</a:t>
            </a:r>
            <a:r>
              <a:rPr lang="" altLang="zh-CN" sz="4500" b="1" dirty="0">
                <a:solidFill>
                  <a:srgbClr val="003366"/>
                </a:solidFill>
              </a:rPr>
              <a:t>submit</a:t>
            </a:r>
          </a:p>
        </p:txBody>
      </p:sp>
      <p:sp>
        <p:nvSpPr>
          <p:cNvPr id="452611" name="内容占位符 452610"/>
          <p:cNvSpPr>
            <a:spLocks noGrp="1"/>
          </p:cNvSpPr>
          <p:nvPr>
            <p:ph idx="1"/>
          </p:nvPr>
        </p:nvSpPr>
        <p:spPr>
          <a:xfrm>
            <a:off x="0" y="908050"/>
            <a:ext cx="8672513" cy="5949950"/>
          </a:xfrm>
          <a:ln/>
        </p:spPr>
        <p:txBody>
          <a:bodyPr vert="horz" wrap="square" lIns="91440" tIns="45720" rIns="91440" bIns="45720" anchor="t" anchorCtr="0"/>
          <a:lstStyle/>
          <a:p>
            <a:pPr marL="609600" indent="-609600">
              <a:spcBef>
                <a:spcPct val="10000"/>
              </a:spcBef>
              <a:spcAft>
                <a:spcPct val="5000"/>
              </a:spcAft>
              <a:buClr>
                <a:srgbClr val="FF0000"/>
              </a:buClr>
            </a:pPr>
            <a:r>
              <a:rPr lang="zh-CN" altLang="en-US" sz="3800" b="1" dirty="0">
                <a:solidFill>
                  <a:srgbClr val="000000"/>
                </a:solidFill>
              </a:rPr>
              <a:t>作用</a:t>
            </a:r>
          </a:p>
          <a:p>
            <a:pPr marL="609600" indent="-609600">
              <a:spcBef>
                <a:spcPct val="5000"/>
              </a:spcBef>
              <a:spcAft>
                <a:spcPct val="5000"/>
              </a:spcAft>
              <a:buClr>
                <a:srgbClr val="FFFFCC"/>
              </a:buClr>
              <a:buFont typeface="Arial" panose="020B0604020202020204" pitchFamily="34" charset="0"/>
              <a:buNone/>
            </a:pPr>
            <a:r>
              <a:rPr lang="zh-CN" altLang="en-US" sz="3800" b="1" dirty="0">
                <a:solidFill>
                  <a:srgbClr val="F3F9A5"/>
                </a:solidFill>
              </a:rPr>
              <a:t>	</a:t>
            </a:r>
            <a:r>
              <a:rPr lang="zh-CN" altLang="en-US" sz="3300" b="1" dirty="0"/>
              <a:t>单击提交按钮后，将表单内容提交到指定服务器处理程序或指定客户端脚本进行处理</a:t>
            </a:r>
          </a:p>
          <a:p>
            <a:pPr marL="609600" indent="-609600">
              <a:spcBef>
                <a:spcPct val="25000"/>
              </a:spcBef>
              <a:spcAft>
                <a:spcPct val="20000"/>
              </a:spcAft>
              <a:buClr>
                <a:srgbClr val="FF0000"/>
              </a:buClr>
            </a:pPr>
            <a:r>
              <a:rPr lang="zh-CN" altLang="en-US" sz="3800" b="1" dirty="0">
                <a:solidFill>
                  <a:srgbClr val="000000"/>
                </a:solidFill>
              </a:rPr>
              <a:t>基本语法</a:t>
            </a:r>
          </a:p>
          <a:p>
            <a:pPr marL="990600" lvl="1" indent="-533400">
              <a:spcBef>
                <a:spcPct val="0"/>
              </a:spcBef>
              <a:buClr>
                <a:srgbClr val="FFFFCC"/>
              </a:buClr>
              <a:buFont typeface="Arial" panose="020B0604020202020204" pitchFamily="34" charset="0"/>
              <a:buNone/>
            </a:pPr>
            <a:r>
              <a:rPr lang="en-US" altLang="zh-CN" sz="3300" b="1" dirty="0"/>
              <a:t>&lt;input  type=“</a:t>
            </a:r>
            <a:r>
              <a:rPr lang="en-US" altLang="zh-CN" sz="3300" b="1" dirty="0">
                <a:solidFill>
                  <a:srgbClr val="FF0000"/>
                </a:solidFill>
              </a:rPr>
              <a:t>submit</a:t>
            </a:r>
            <a:r>
              <a:rPr lang="en-US" altLang="zh-CN" sz="3300" b="1" dirty="0"/>
              <a:t>” name=“field_name” value=“button_text” &gt;</a:t>
            </a:r>
          </a:p>
          <a:p>
            <a:pPr marL="609600" indent="-609600">
              <a:spcBef>
                <a:spcPct val="5000"/>
              </a:spcBef>
              <a:spcAft>
                <a:spcPct val="5000"/>
              </a:spcAft>
              <a:buClr>
                <a:srgbClr val="FFFFCC"/>
              </a:buClr>
              <a:buFont typeface="Arial" panose="020B0604020202020204" pitchFamily="34" charset="0"/>
              <a:buNone/>
            </a:pPr>
            <a:endParaRPr lang="en-US" altLang="zh-CN" sz="3800" b="1" dirty="0"/>
          </a:p>
        </p:txBody>
      </p:sp>
      <p:sp>
        <p:nvSpPr>
          <p:cNvPr id="452612" name="椭圆形标注 452611"/>
          <p:cNvSpPr>
            <a:spLocks noChangeArrowheads="1"/>
          </p:cNvSpPr>
          <p:nvPr/>
        </p:nvSpPr>
        <p:spPr bwMode="auto">
          <a:xfrm>
            <a:off x="6372225" y="2565400"/>
            <a:ext cx="2771775" cy="1728788"/>
          </a:xfrm>
          <a:prstGeom prst="wedgeEllipseCallout">
            <a:avLst>
              <a:gd name="adj1" fmla="val -76458"/>
              <a:gd name="adj2" fmla="val 96833"/>
            </a:avLst>
          </a:prstGeom>
          <a:solidFill>
            <a:srgbClr val="FFCC99"/>
          </a:solidFill>
          <a:ln w="12700" cap="sq">
            <a:solidFill>
              <a:srgbClr val="FF00FF"/>
            </a:solidFill>
            <a:miter lim="800000"/>
          </a:ln>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value</a:t>
            </a:r>
            <a:r>
              <a:rPr kumimoji="0" lang="zh-CN" altLang="en-US"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属性值设置按钮上显示的文本</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2611">
                                            <p:txEl>
                                              <p:pRg st="0" end="0"/>
                                            </p:txEl>
                                          </p:spTgt>
                                        </p:tgtEl>
                                        <p:attrNameLst>
                                          <p:attrName>style.visibility</p:attrName>
                                        </p:attrNameLst>
                                      </p:cBhvr>
                                      <p:to>
                                        <p:strVal val="visible"/>
                                      </p:to>
                                    </p:set>
                                    <p:anim calcmode="lin" valueType="num">
                                      <p:cBhvr additive="base">
                                        <p:cTn id="7" dur="500" fill="hold"/>
                                        <p:tgtEl>
                                          <p:spTgt spid="452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5261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52611">
                                            <p:txEl>
                                              <p:pRg st="1" end="1"/>
                                            </p:txEl>
                                          </p:spTgt>
                                        </p:tgtEl>
                                        <p:attrNameLst>
                                          <p:attrName>style.visibility</p:attrName>
                                        </p:attrNameLst>
                                      </p:cBhvr>
                                      <p:to>
                                        <p:strVal val="visible"/>
                                      </p:to>
                                    </p:set>
                                    <p:anim calcmode="lin" valueType="num">
                                      <p:cBhvr additive="base">
                                        <p:cTn id="11" dur="500" fill="hold"/>
                                        <p:tgtEl>
                                          <p:spTgt spid="45261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26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52611">
                                            <p:txEl>
                                              <p:pRg st="2" end="2"/>
                                            </p:txEl>
                                          </p:spTgt>
                                        </p:tgtEl>
                                        <p:attrNameLst>
                                          <p:attrName>style.visibility</p:attrName>
                                        </p:attrNameLst>
                                      </p:cBhvr>
                                      <p:to>
                                        <p:strVal val="visible"/>
                                      </p:to>
                                    </p:set>
                                    <p:anim calcmode="lin" valueType="num">
                                      <p:cBhvr additive="base">
                                        <p:cTn id="17" dur="500" fill="hold"/>
                                        <p:tgtEl>
                                          <p:spTgt spid="45261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52611">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452611">
                                            <p:txEl>
                                              <p:pRg st="3" end="3"/>
                                            </p:txEl>
                                          </p:spTgt>
                                        </p:tgtEl>
                                        <p:attrNameLst>
                                          <p:attrName>style.visibility</p:attrName>
                                        </p:attrNameLst>
                                      </p:cBhvr>
                                      <p:to>
                                        <p:strVal val="visible"/>
                                      </p:to>
                                    </p:set>
                                    <p:anim calcmode="lin" valueType="num">
                                      <p:cBhvr additive="base">
                                        <p:cTn id="22" dur="500" fill="hold"/>
                                        <p:tgtEl>
                                          <p:spTgt spid="452611">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52611">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3" presetClass="entr" presetSubtype="5" fill="hold" grpId="0" nodeType="afterEffect">
                                  <p:stCondLst>
                                    <p:cond delay="0"/>
                                  </p:stCondLst>
                                  <p:childTnLst>
                                    <p:set>
                                      <p:cBhvr>
                                        <p:cTn id="26" dur="1" fill="hold">
                                          <p:stCondLst>
                                            <p:cond delay="0"/>
                                          </p:stCondLst>
                                        </p:cTn>
                                        <p:tgtEl>
                                          <p:spTgt spid="452612"/>
                                        </p:tgtEl>
                                        <p:attrNameLst>
                                          <p:attrName>style.visibility</p:attrName>
                                        </p:attrNameLst>
                                      </p:cBhvr>
                                      <p:to>
                                        <p:strVal val="visible"/>
                                      </p:to>
                                    </p:set>
                                    <p:animEffect transition="in" filter="blinds(vertical)">
                                      <p:cBhvr>
                                        <p:cTn id="27" dur="500"/>
                                        <p:tgtEl>
                                          <p:spTgt spid="452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6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标题 454657"/>
          <p:cNvSpPr>
            <a:spLocks noGrp="1"/>
          </p:cNvSpPr>
          <p:nvPr>
            <p:ph type="title"/>
          </p:nvPr>
        </p:nvSpPr>
        <p:spPr>
          <a:xfrm>
            <a:off x="442913" y="103188"/>
            <a:ext cx="8243887" cy="722312"/>
          </a:xfrm>
          <a:ln/>
        </p:spPr>
        <p:txBody>
          <a:bodyPr vert="horz" wrap="square" lIns="91440" tIns="45720" rIns="91440" bIns="45720" anchor="ctr" anchorCtr="0"/>
          <a:lstStyle/>
          <a:p>
            <a:r>
              <a:rPr lang="" altLang="en-US" sz="4500" b="1" dirty="0">
                <a:solidFill>
                  <a:srgbClr val="003366"/>
                </a:solidFill>
              </a:rPr>
              <a:t>在表单中添加提交按钮的步骤</a:t>
            </a:r>
            <a:r>
              <a:rPr lang="" altLang="en-US" sz="4000" dirty="0"/>
              <a:t> </a:t>
            </a:r>
          </a:p>
        </p:txBody>
      </p:sp>
      <p:sp>
        <p:nvSpPr>
          <p:cNvPr id="454659" name="内容占位符 454658"/>
          <p:cNvSpPr>
            <a:spLocks noGrp="1"/>
          </p:cNvSpPr>
          <p:nvPr>
            <p:ph idx="1"/>
          </p:nvPr>
        </p:nvSpPr>
        <p:spPr>
          <a:xfrm>
            <a:off x="0" y="1341438"/>
            <a:ext cx="9144000" cy="5183187"/>
          </a:xfrm>
          <a:ln/>
        </p:spPr>
        <p:txBody>
          <a:bodyPr vert="horz" wrap="square" lIns="91440" tIns="45720" rIns="91440" bIns="45720" anchor="t" anchorCtr="0"/>
          <a:lstStyle/>
          <a:p>
            <a:pPr>
              <a:lnSpc>
                <a:spcPct val="90000"/>
              </a:lnSpc>
            </a:pPr>
            <a:r>
              <a:rPr lang="zh-CN" altLang="en-US" b="1" dirty="0"/>
              <a:t>在</a:t>
            </a:r>
            <a:r>
              <a:rPr lang="en-US" altLang="zh-CN" b="1" dirty="0"/>
              <a:t>&lt;form&gt;</a:t>
            </a:r>
            <a:r>
              <a:rPr lang="zh-CN" altLang="en-US" b="1" dirty="0"/>
              <a:t>中设置</a:t>
            </a:r>
            <a:r>
              <a:rPr lang="en-US" altLang="zh-CN" b="1" dirty="0">
                <a:solidFill>
                  <a:srgbClr val="FF0000"/>
                </a:solidFill>
              </a:rPr>
              <a:t>action=</a:t>
            </a:r>
            <a:r>
              <a:rPr lang="zh-CN" altLang="en-US" b="1" dirty="0">
                <a:solidFill>
                  <a:srgbClr val="FF0000"/>
                </a:solidFill>
              </a:rPr>
              <a:t>处理表单程序名</a:t>
            </a:r>
          </a:p>
          <a:p>
            <a:pPr>
              <a:lnSpc>
                <a:spcPct val="90000"/>
              </a:lnSpc>
              <a:buFont typeface="Arial" panose="020B0604020202020204" pitchFamily="34" charset="0"/>
              <a:buNone/>
            </a:pPr>
            <a:r>
              <a:rPr lang="zh-CN" altLang="en-US" b="1" dirty="0">
                <a:solidFill>
                  <a:srgbClr val="FF0000"/>
                </a:solidFill>
              </a:rPr>
              <a:t>   </a:t>
            </a:r>
            <a:r>
              <a:rPr lang="zh-CN" altLang="en-US" b="1" dirty="0"/>
              <a:t>或设置</a:t>
            </a:r>
            <a:r>
              <a:rPr lang="en-US" altLang="zh-CN" b="1" dirty="0">
                <a:solidFill>
                  <a:srgbClr val="FF0000"/>
                </a:solidFill>
              </a:rPr>
              <a:t>onsubmit=</a:t>
            </a:r>
            <a:r>
              <a:rPr lang="zh-CN" altLang="en-US" b="1" dirty="0">
                <a:solidFill>
                  <a:srgbClr val="FF0000"/>
                </a:solidFill>
              </a:rPr>
              <a:t>处理表单脚本函数名</a:t>
            </a:r>
          </a:p>
          <a:p>
            <a:pPr>
              <a:lnSpc>
                <a:spcPct val="90000"/>
              </a:lnSpc>
            </a:pPr>
            <a:r>
              <a:rPr lang="zh-CN" altLang="en-US" b="1" dirty="0"/>
              <a:t>在</a:t>
            </a:r>
            <a:r>
              <a:rPr lang="en-US" altLang="zh-CN" b="1" dirty="0"/>
              <a:t>&lt;form&gt;&lt;/form&gt;</a:t>
            </a:r>
            <a:r>
              <a:rPr lang="zh-CN" altLang="en-US" b="1" dirty="0"/>
              <a:t>之间添加一个</a:t>
            </a:r>
            <a:r>
              <a:rPr lang="en-US" altLang="zh-CN" b="1" dirty="0">
                <a:solidFill>
                  <a:srgbClr val="990033"/>
                </a:solidFill>
              </a:rPr>
              <a:t>&lt;input&gt; </a:t>
            </a:r>
            <a:r>
              <a:rPr lang="zh-CN" altLang="en-US" b="1" dirty="0"/>
              <a:t>标记</a:t>
            </a:r>
          </a:p>
          <a:p>
            <a:pPr>
              <a:lnSpc>
                <a:spcPct val="90000"/>
              </a:lnSpc>
            </a:pPr>
            <a:r>
              <a:rPr lang="zh-CN" altLang="en-US" b="1" dirty="0">
                <a:solidFill>
                  <a:srgbClr val="990033"/>
                </a:solidFill>
              </a:rPr>
              <a:t>设置</a:t>
            </a:r>
            <a:r>
              <a:rPr lang="en-US" altLang="zh-CN" b="1" dirty="0">
                <a:solidFill>
                  <a:srgbClr val="990033"/>
                </a:solidFill>
              </a:rPr>
              <a:t>type=“submit”</a:t>
            </a:r>
            <a:r>
              <a:rPr lang="zh-CN" altLang="en-US" b="1" dirty="0">
                <a:solidFill>
                  <a:srgbClr val="990033"/>
                </a:solidFill>
              </a:rPr>
              <a:t>，指定输入域为提交按钮</a:t>
            </a:r>
            <a:r>
              <a:rPr lang="zh-CN" altLang="en-US" b="1" dirty="0"/>
              <a:t>（</a:t>
            </a:r>
            <a:r>
              <a:rPr lang="zh-CN" altLang="en-US" b="1" dirty="0">
                <a:solidFill>
                  <a:srgbClr val="FF0000"/>
                </a:solidFill>
              </a:rPr>
              <a:t>必设</a:t>
            </a:r>
            <a:r>
              <a:rPr lang="zh-CN" altLang="en-US" b="1" dirty="0"/>
              <a:t>）</a:t>
            </a:r>
          </a:p>
          <a:p>
            <a:pPr>
              <a:lnSpc>
                <a:spcPct val="90000"/>
              </a:lnSpc>
            </a:pPr>
            <a:r>
              <a:rPr lang="zh-CN" altLang="en-US" b="1" dirty="0"/>
              <a:t>设置</a:t>
            </a:r>
            <a:r>
              <a:rPr lang="en-US" altLang="zh-CN" b="1" dirty="0"/>
              <a:t>name</a:t>
            </a:r>
            <a:r>
              <a:rPr lang="zh-CN" altLang="en-US" b="1" dirty="0"/>
              <a:t>属性来标识按钮（</a:t>
            </a:r>
            <a:r>
              <a:rPr lang="zh-CN" altLang="en-US" b="1" dirty="0">
                <a:solidFill>
                  <a:srgbClr val="FF0000"/>
                </a:solidFill>
              </a:rPr>
              <a:t>可选</a:t>
            </a:r>
            <a:r>
              <a:rPr lang="zh-CN" altLang="en-US" b="1" dirty="0"/>
              <a:t>）</a:t>
            </a:r>
          </a:p>
          <a:p>
            <a:pPr>
              <a:lnSpc>
                <a:spcPct val="90000"/>
              </a:lnSpc>
            </a:pPr>
            <a:r>
              <a:rPr lang="zh-CN" altLang="en-US" b="1" dirty="0"/>
              <a:t>设置</a:t>
            </a:r>
            <a:r>
              <a:rPr lang="en-US" altLang="zh-CN" b="1" dirty="0"/>
              <a:t>value</a:t>
            </a:r>
            <a:r>
              <a:rPr lang="zh-CN" altLang="en-US" b="1" dirty="0"/>
              <a:t>属性指定按钮上显示的文本（</a:t>
            </a:r>
            <a:r>
              <a:rPr lang="zh-CN" altLang="en-US" b="1" dirty="0">
                <a:solidFill>
                  <a:srgbClr val="FF0000"/>
                </a:solidFill>
              </a:rPr>
              <a:t>可选</a:t>
            </a:r>
            <a:r>
              <a:rPr lang="zh-CN" altLang="en-US" b="1" dirty="0"/>
              <a:t>）省略时显示“提交”。</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4659">
                                            <p:txEl>
                                              <p:pRg st="0" end="0"/>
                                            </p:txEl>
                                          </p:spTgt>
                                        </p:tgtEl>
                                        <p:attrNameLst>
                                          <p:attrName>style.visibility</p:attrName>
                                        </p:attrNameLst>
                                      </p:cBhvr>
                                      <p:to>
                                        <p:strVal val="visible"/>
                                      </p:to>
                                    </p:set>
                                    <p:anim calcmode="lin" valueType="num">
                                      <p:cBhvr additive="base">
                                        <p:cTn id="7" dur="500" fill="hold"/>
                                        <p:tgtEl>
                                          <p:spTgt spid="4546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5465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54659">
                                            <p:txEl>
                                              <p:pRg st="1" end="1"/>
                                            </p:txEl>
                                          </p:spTgt>
                                        </p:tgtEl>
                                        <p:attrNameLst>
                                          <p:attrName>style.visibility</p:attrName>
                                        </p:attrNameLst>
                                      </p:cBhvr>
                                      <p:to>
                                        <p:strVal val="visible"/>
                                      </p:to>
                                    </p:set>
                                    <p:anim calcmode="lin" valueType="num">
                                      <p:cBhvr additive="base">
                                        <p:cTn id="11" dur="500" fill="hold"/>
                                        <p:tgtEl>
                                          <p:spTgt spid="45465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4659">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454659">
                                            <p:txEl>
                                              <p:pRg st="2" end="2"/>
                                            </p:txEl>
                                          </p:spTgt>
                                        </p:tgtEl>
                                        <p:attrNameLst>
                                          <p:attrName>style.visibility</p:attrName>
                                        </p:attrNameLst>
                                      </p:cBhvr>
                                      <p:to>
                                        <p:strVal val="visible"/>
                                      </p:to>
                                    </p:set>
                                    <p:anim calcmode="lin" valueType="num">
                                      <p:cBhvr additive="base">
                                        <p:cTn id="16" dur="500" fill="hold"/>
                                        <p:tgtEl>
                                          <p:spTgt spid="454659">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54659">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454659">
                                            <p:txEl>
                                              <p:pRg st="3" end="3"/>
                                            </p:txEl>
                                          </p:spTgt>
                                        </p:tgtEl>
                                        <p:attrNameLst>
                                          <p:attrName>style.visibility</p:attrName>
                                        </p:attrNameLst>
                                      </p:cBhvr>
                                      <p:to>
                                        <p:strVal val="visible"/>
                                      </p:to>
                                    </p:set>
                                    <p:anim calcmode="lin" valueType="num">
                                      <p:cBhvr additive="base">
                                        <p:cTn id="21" dur="500" fill="hold"/>
                                        <p:tgtEl>
                                          <p:spTgt spid="45465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54659">
                                            <p:txEl>
                                              <p:pRg st="3" end="3"/>
                                            </p:txEl>
                                          </p:spTgt>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454659">
                                            <p:txEl>
                                              <p:pRg st="4" end="4"/>
                                            </p:txEl>
                                          </p:spTgt>
                                        </p:tgtEl>
                                        <p:attrNameLst>
                                          <p:attrName>style.visibility</p:attrName>
                                        </p:attrNameLst>
                                      </p:cBhvr>
                                      <p:to>
                                        <p:strVal val="visible"/>
                                      </p:to>
                                    </p:set>
                                    <p:anim calcmode="lin" valueType="num">
                                      <p:cBhvr additive="base">
                                        <p:cTn id="26" dur="500" fill="hold"/>
                                        <p:tgtEl>
                                          <p:spTgt spid="454659">
                                            <p:txEl>
                                              <p:pRg st="4" end="4"/>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454659">
                                            <p:txEl>
                                              <p:pRg st="4" end="4"/>
                                            </p:tx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nodeType="afterEffect">
                                  <p:stCondLst>
                                    <p:cond delay="0"/>
                                  </p:stCondLst>
                                  <p:childTnLst>
                                    <p:set>
                                      <p:cBhvr>
                                        <p:cTn id="30" dur="1" fill="hold">
                                          <p:stCondLst>
                                            <p:cond delay="0"/>
                                          </p:stCondLst>
                                        </p:cTn>
                                        <p:tgtEl>
                                          <p:spTgt spid="454659">
                                            <p:txEl>
                                              <p:pRg st="5" end="5"/>
                                            </p:txEl>
                                          </p:spTgt>
                                        </p:tgtEl>
                                        <p:attrNameLst>
                                          <p:attrName>style.visibility</p:attrName>
                                        </p:attrNameLst>
                                      </p:cBhvr>
                                      <p:to>
                                        <p:strVal val="visible"/>
                                      </p:to>
                                    </p:set>
                                    <p:anim calcmode="lin" valueType="num">
                                      <p:cBhvr additive="base">
                                        <p:cTn id="31" dur="500" fill="hold"/>
                                        <p:tgtEl>
                                          <p:spTgt spid="454659">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5465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456705"/>
          <p:cNvSpPr>
            <a:spLocks noGrp="1"/>
          </p:cNvSpPr>
          <p:nvPr>
            <p:ph type="title"/>
          </p:nvPr>
        </p:nvSpPr>
        <p:spPr>
          <a:xfrm>
            <a:off x="611188" y="188913"/>
            <a:ext cx="8229600" cy="688975"/>
          </a:xfrm>
          <a:ln/>
        </p:spPr>
        <p:txBody>
          <a:bodyPr vert="horz" wrap="square" lIns="91440" tIns="45720" rIns="91440" bIns="45720" anchor="ctr" anchorCtr="0"/>
          <a:lstStyle/>
          <a:p>
            <a:r>
              <a:rPr lang="" altLang="en-US" sz="5000" b="1" dirty="0">
                <a:solidFill>
                  <a:srgbClr val="003366"/>
                </a:solidFill>
              </a:rPr>
              <a:t>提交按钮示例</a:t>
            </a:r>
          </a:p>
        </p:txBody>
      </p:sp>
      <p:sp>
        <p:nvSpPr>
          <p:cNvPr id="456707" name="内容占位符 456706"/>
          <p:cNvSpPr>
            <a:spLocks noGrp="1"/>
          </p:cNvSpPr>
          <p:nvPr>
            <p:ph idx="1"/>
          </p:nvPr>
        </p:nvSpPr>
        <p:spPr>
          <a:xfrm>
            <a:off x="0" y="1557338"/>
            <a:ext cx="9144000" cy="4824412"/>
          </a:xfrm>
          <a:ln/>
        </p:spPr>
        <p:txBody>
          <a:bodyPr vert="horz" wrap="square" lIns="91440" tIns="45720" rIns="91440" bIns="45720" anchor="t" anchorCtr="0"/>
          <a:lstStyle/>
          <a:p>
            <a:pPr>
              <a:buFont typeface="Arial" panose="020B0604020202020204" pitchFamily="34" charset="0"/>
              <a:buNone/>
            </a:pPr>
            <a:r>
              <a:rPr lang="en-US" altLang="zh-CN" sz="3000" b="1" dirty="0"/>
              <a:t>&lt;form </a:t>
            </a:r>
            <a:r>
              <a:rPr lang="en-US" altLang="zh-CN" sz="3000" b="1" dirty="0">
                <a:solidFill>
                  <a:srgbClr val="0000FF"/>
                </a:solidFill>
              </a:rPr>
              <a:t>action=“add.jsp”</a:t>
            </a:r>
            <a:r>
              <a:rPr lang="en-US" altLang="zh-CN" sz="3000" b="1" dirty="0"/>
              <a:t> method=“post”&gt;</a:t>
            </a:r>
          </a:p>
          <a:p>
            <a:pPr>
              <a:buFont typeface="Arial" panose="020B0604020202020204" pitchFamily="34" charset="0"/>
              <a:buNone/>
            </a:pPr>
            <a:r>
              <a:rPr lang="en-US" altLang="zh-CN" b="1" dirty="0"/>
              <a:t>	</a:t>
            </a:r>
            <a:r>
              <a:rPr lang="en-US" altLang="zh-CN" sz="3000" b="1" dirty="0"/>
              <a:t>&lt;input type=“</a:t>
            </a:r>
            <a:r>
              <a:rPr lang="en-US" altLang="zh-CN" sz="3000" b="1" dirty="0">
                <a:solidFill>
                  <a:srgbClr val="FF0000"/>
                </a:solidFill>
              </a:rPr>
              <a:t>submit</a:t>
            </a:r>
            <a:r>
              <a:rPr lang="en-US" altLang="zh-CN" sz="3000" b="1" dirty="0"/>
              <a:t>" name=“submit" value="</a:t>
            </a:r>
            <a:r>
              <a:rPr lang="zh-CN" altLang="en-US" sz="3000" b="1" dirty="0"/>
              <a:t>新增“</a:t>
            </a:r>
            <a:r>
              <a:rPr lang="en-US" altLang="zh-CN" sz="3000" b="1" dirty="0"/>
              <a:t>&gt;</a:t>
            </a:r>
          </a:p>
          <a:p>
            <a:pPr>
              <a:buFont typeface="Arial" panose="020B0604020202020204" pitchFamily="34" charset="0"/>
              <a:buNone/>
            </a:pPr>
            <a:r>
              <a:rPr lang="en-US" altLang="zh-CN" sz="3000" b="1" dirty="0"/>
              <a:t>&lt;/form&gt;</a:t>
            </a:r>
          </a:p>
          <a:p>
            <a:pPr>
              <a:buFont typeface="Arial" panose="020B0604020202020204" pitchFamily="34" charset="0"/>
              <a:buNone/>
            </a:pPr>
            <a:endParaRPr lang="en-US" altLang="zh-CN" sz="3000" b="1" dirty="0"/>
          </a:p>
        </p:txBody>
      </p:sp>
      <p:pic>
        <p:nvPicPr>
          <p:cNvPr id="456708" name="图片 456707"/>
          <p:cNvPicPr>
            <a:picLocks noChangeAspect="1"/>
          </p:cNvPicPr>
          <p:nvPr/>
        </p:nvPicPr>
        <p:blipFill>
          <a:blip r:embed="rId3"/>
          <a:stretch>
            <a:fillRect/>
          </a:stretch>
        </p:blipFill>
        <p:spPr>
          <a:xfrm>
            <a:off x="2771775" y="4292600"/>
            <a:ext cx="4505325" cy="185737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56708"/>
                                        </p:tgtEl>
                                        <p:attrNameLst>
                                          <p:attrName>style.visibility</p:attrName>
                                        </p:attrNameLst>
                                      </p:cBhvr>
                                      <p:to>
                                        <p:strVal val="visible"/>
                                      </p:to>
                                    </p:set>
                                    <p:animEffect transition="in" filter="blinds(vertical)">
                                      <p:cBhvr>
                                        <p:cTn id="7" dur="500"/>
                                        <p:tgtEl>
                                          <p:spTgt spid="45670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6707">
                                            <p:txEl>
                                              <p:pRg st="0" end="0"/>
                                            </p:txEl>
                                          </p:spTgt>
                                        </p:tgtEl>
                                        <p:attrNameLst>
                                          <p:attrName>style.visibility</p:attrName>
                                        </p:attrNameLst>
                                      </p:cBhvr>
                                      <p:to>
                                        <p:strVal val="visible"/>
                                      </p:to>
                                    </p:set>
                                    <p:anim calcmode="lin" valueType="num">
                                      <p:cBhvr additive="base">
                                        <p:cTn id="12" dur="500" fill="hold"/>
                                        <p:tgtEl>
                                          <p:spTgt spid="456707">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56707">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456707">
                                            <p:txEl>
                                              <p:pRg st="1" end="1"/>
                                            </p:txEl>
                                          </p:spTgt>
                                        </p:tgtEl>
                                        <p:attrNameLst>
                                          <p:attrName>style.visibility</p:attrName>
                                        </p:attrNameLst>
                                      </p:cBhvr>
                                      <p:to>
                                        <p:strVal val="visible"/>
                                      </p:to>
                                    </p:set>
                                    <p:anim calcmode="lin" valueType="num">
                                      <p:cBhvr additive="base">
                                        <p:cTn id="16" dur="500" fill="hold"/>
                                        <p:tgtEl>
                                          <p:spTgt spid="45670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56707">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456707">
                                            <p:txEl>
                                              <p:pRg st="2" end="2"/>
                                            </p:txEl>
                                          </p:spTgt>
                                        </p:tgtEl>
                                        <p:attrNameLst>
                                          <p:attrName>style.visibility</p:attrName>
                                        </p:attrNameLst>
                                      </p:cBhvr>
                                      <p:to>
                                        <p:strVal val="visible"/>
                                      </p:to>
                                    </p:set>
                                    <p:anim calcmode="lin" valueType="num">
                                      <p:cBhvr additive="base">
                                        <p:cTn id="20" dur="500" fill="hold"/>
                                        <p:tgtEl>
                                          <p:spTgt spid="456707">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45670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458753"/>
          <p:cNvSpPr>
            <a:spLocks noGrp="1"/>
          </p:cNvSpPr>
          <p:nvPr>
            <p:ph type="title"/>
          </p:nvPr>
        </p:nvSpPr>
        <p:spPr>
          <a:xfrm>
            <a:off x="468313" y="260350"/>
            <a:ext cx="8451850" cy="504825"/>
          </a:xfrm>
          <a:ln/>
        </p:spPr>
        <p:txBody>
          <a:bodyPr vert="horz" wrap="square" lIns="91440" tIns="45720" rIns="91440" bIns="45720" anchor="ctr" anchorCtr="0"/>
          <a:lstStyle/>
          <a:p>
            <a:r>
              <a:rPr lang="" altLang="en-US" sz="4500" b="1" dirty="0">
                <a:solidFill>
                  <a:srgbClr val="003366"/>
                </a:solidFill>
              </a:rPr>
              <a:t>普通按钮</a:t>
            </a:r>
            <a:r>
              <a:rPr lang="" altLang="zh-CN" sz="4500" b="1" dirty="0">
                <a:solidFill>
                  <a:srgbClr val="003366"/>
                </a:solidFill>
              </a:rPr>
              <a:t>button</a:t>
            </a:r>
          </a:p>
        </p:txBody>
      </p:sp>
      <p:sp>
        <p:nvSpPr>
          <p:cNvPr id="458755" name="内容占位符 458754"/>
          <p:cNvSpPr>
            <a:spLocks noGrp="1"/>
          </p:cNvSpPr>
          <p:nvPr>
            <p:ph idx="1"/>
          </p:nvPr>
        </p:nvSpPr>
        <p:spPr>
          <a:xfrm>
            <a:off x="0" y="981075"/>
            <a:ext cx="9144000" cy="5876925"/>
          </a:xfrm>
          <a:ln/>
        </p:spPr>
        <p:txBody>
          <a:bodyPr vert="horz" wrap="square" lIns="91440" tIns="45720" rIns="91440" bIns="45720" anchor="t" anchorCtr="0"/>
          <a:lstStyle/>
          <a:p>
            <a:pPr marL="609600" indent="-609600">
              <a:spcBef>
                <a:spcPct val="30000"/>
              </a:spcBef>
              <a:spcAft>
                <a:spcPct val="20000"/>
              </a:spcAft>
              <a:buClr>
                <a:srgbClr val="FF0000"/>
              </a:buClr>
            </a:pPr>
            <a:r>
              <a:rPr lang="zh-CN" altLang="en-US" sz="3800" b="1" dirty="0">
                <a:solidFill>
                  <a:srgbClr val="000000"/>
                </a:solidFill>
              </a:rPr>
              <a:t>作用</a:t>
            </a:r>
          </a:p>
          <a:p>
            <a:pPr marL="609600" indent="-609600">
              <a:lnSpc>
                <a:spcPct val="110000"/>
              </a:lnSpc>
              <a:spcBef>
                <a:spcPct val="0"/>
              </a:spcBef>
              <a:buClr>
                <a:srgbClr val="FFFFCC"/>
              </a:buClr>
              <a:buFont typeface="Arial" panose="020B0604020202020204" pitchFamily="34" charset="0"/>
              <a:buNone/>
            </a:pPr>
            <a:r>
              <a:rPr lang="zh-CN" altLang="en-US" sz="3800" b="1" dirty="0">
                <a:solidFill>
                  <a:srgbClr val="F3F9A5"/>
                </a:solidFill>
              </a:rPr>
              <a:t>	</a:t>
            </a:r>
            <a:r>
              <a:rPr lang="zh-CN" altLang="en-US" sz="3800" b="1" dirty="0"/>
              <a:t>激发提交表单动作，配合</a:t>
            </a:r>
            <a:r>
              <a:rPr lang="en-US" altLang="zh-CN" sz="3800" b="1" dirty="0"/>
              <a:t>javascript</a:t>
            </a:r>
            <a:r>
              <a:rPr lang="zh-CN" altLang="en-US" sz="3800" b="1" dirty="0"/>
              <a:t>脚本对表单执行处理操作。</a:t>
            </a:r>
          </a:p>
          <a:p>
            <a:pPr marL="609600" indent="-609600">
              <a:spcBef>
                <a:spcPct val="25000"/>
              </a:spcBef>
              <a:spcAft>
                <a:spcPct val="20000"/>
              </a:spcAft>
              <a:buClr>
                <a:srgbClr val="FF0000"/>
              </a:buClr>
            </a:pPr>
            <a:r>
              <a:rPr lang="zh-CN" altLang="en-US" sz="3800" b="1" dirty="0">
                <a:solidFill>
                  <a:srgbClr val="000000"/>
                </a:solidFill>
              </a:rPr>
              <a:t>基本语法</a:t>
            </a:r>
          </a:p>
          <a:p>
            <a:pPr marL="990600" lvl="1" indent="-533400">
              <a:spcBef>
                <a:spcPct val="0"/>
              </a:spcBef>
              <a:buClr>
                <a:srgbClr val="FFFFCC"/>
              </a:buClr>
              <a:buFont typeface="Arial" panose="020B0604020202020204" pitchFamily="34" charset="0"/>
              <a:buNone/>
            </a:pPr>
            <a:r>
              <a:rPr lang="en-US" altLang="zh-CN" sz="3700" b="1" dirty="0"/>
              <a:t>&lt;input  type=“</a:t>
            </a:r>
            <a:r>
              <a:rPr lang="en-US" altLang="zh-CN" sz="3700" b="1" dirty="0">
                <a:solidFill>
                  <a:srgbClr val="FF0000"/>
                </a:solidFill>
              </a:rPr>
              <a:t>button</a:t>
            </a:r>
            <a:r>
              <a:rPr lang="en-US" altLang="zh-CN" sz="3700" b="1" dirty="0"/>
              <a:t>” name=“field_name” value=“button_text”</a:t>
            </a:r>
            <a:r>
              <a:rPr lang="en-US" altLang="zh-CN" sz="3700" b="1" dirty="0">
                <a:solidFill>
                  <a:srgbClr val="F3F9A5"/>
                </a:solidFill>
              </a:rPr>
              <a:t> </a:t>
            </a:r>
            <a:r>
              <a:rPr lang="en-US" altLang="zh-CN" sz="3700" b="1" dirty="0">
                <a:solidFill>
                  <a:srgbClr val="0000FF"/>
                </a:solidFill>
              </a:rPr>
              <a:t>onclick</a:t>
            </a:r>
            <a:r>
              <a:rPr lang="en-US" altLang="zh-CN" sz="3700" b="1" dirty="0"/>
              <a:t>=</a:t>
            </a:r>
            <a:r>
              <a:rPr lang="en-US" altLang="zh-CN" sz="3700" b="1" dirty="0">
                <a:solidFill>
                  <a:srgbClr val="FF0000"/>
                </a:solidFill>
              </a:rPr>
              <a:t>“javascript </a:t>
            </a:r>
            <a:r>
              <a:rPr lang="zh-CN" altLang="en-US" sz="3700" b="1" dirty="0">
                <a:solidFill>
                  <a:srgbClr val="FF0000"/>
                </a:solidFill>
              </a:rPr>
              <a:t>函数名“</a:t>
            </a:r>
            <a:r>
              <a:rPr lang="en-US" altLang="zh-CN" sz="3700" b="1" dirty="0"/>
              <a:t>&gt;</a:t>
            </a:r>
            <a:endParaRPr lang="en-US" altLang="zh-CN" sz="3400" b="1" dirty="0"/>
          </a:p>
        </p:txBody>
      </p:sp>
      <p:sp>
        <p:nvSpPr>
          <p:cNvPr id="458756" name="椭圆形标注 458755"/>
          <p:cNvSpPr>
            <a:spLocks noChangeArrowheads="1"/>
          </p:cNvSpPr>
          <p:nvPr/>
        </p:nvSpPr>
        <p:spPr bwMode="auto">
          <a:xfrm>
            <a:off x="6372225" y="3284538"/>
            <a:ext cx="2771775" cy="1728788"/>
          </a:xfrm>
          <a:prstGeom prst="wedgeEllipseCallout">
            <a:avLst>
              <a:gd name="adj1" fmla="val -176403"/>
              <a:gd name="adj2" fmla="val 86731"/>
            </a:avLst>
          </a:prstGeom>
          <a:solidFill>
            <a:srgbClr val="FFCC99"/>
          </a:solidFill>
          <a:ln w="12700" cap="sq">
            <a:solidFill>
              <a:srgbClr val="FF00FF"/>
            </a:solidFill>
            <a:miter lim="800000"/>
          </a:ln>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onclick</a:t>
            </a:r>
            <a:r>
              <a:rPr kumimoji="0" lang="zh-CN" altLang="en-US"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Tahoma" panose="020B0604030504040204" pitchFamily="34" charset="0"/>
                <a:ea typeface="宋体" panose="02010600030101010101" pitchFamily="2" charset="-122"/>
                <a:cs typeface="+mn-cs"/>
              </a:rPr>
              <a:t>属性用于指定脚本函数对表单的处理</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8755">
                                            <p:txEl>
                                              <p:pRg st="0" end="0"/>
                                            </p:txEl>
                                          </p:spTgt>
                                        </p:tgtEl>
                                        <p:attrNameLst>
                                          <p:attrName>style.visibility</p:attrName>
                                        </p:attrNameLst>
                                      </p:cBhvr>
                                      <p:to>
                                        <p:strVal val="visible"/>
                                      </p:to>
                                    </p:set>
                                    <p:anim calcmode="lin" valueType="num">
                                      <p:cBhvr additive="base">
                                        <p:cTn id="7" dur="500" fill="hold"/>
                                        <p:tgtEl>
                                          <p:spTgt spid="458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5875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58755">
                                            <p:txEl>
                                              <p:pRg st="1" end="1"/>
                                            </p:txEl>
                                          </p:spTgt>
                                        </p:tgtEl>
                                        <p:attrNameLst>
                                          <p:attrName>style.visibility</p:attrName>
                                        </p:attrNameLst>
                                      </p:cBhvr>
                                      <p:to>
                                        <p:strVal val="visible"/>
                                      </p:to>
                                    </p:set>
                                    <p:anim calcmode="lin" valueType="num">
                                      <p:cBhvr additive="base">
                                        <p:cTn id="11" dur="500" fill="hold"/>
                                        <p:tgtEl>
                                          <p:spTgt spid="45875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8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58755">
                                            <p:txEl>
                                              <p:pRg st="2" end="2"/>
                                            </p:txEl>
                                          </p:spTgt>
                                        </p:tgtEl>
                                        <p:attrNameLst>
                                          <p:attrName>style.visibility</p:attrName>
                                        </p:attrNameLst>
                                      </p:cBhvr>
                                      <p:to>
                                        <p:strVal val="visible"/>
                                      </p:to>
                                    </p:set>
                                    <p:anim calcmode="lin" valueType="num">
                                      <p:cBhvr additive="base">
                                        <p:cTn id="17" dur="500" fill="hold"/>
                                        <p:tgtEl>
                                          <p:spTgt spid="45875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5875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458755">
                                            <p:txEl>
                                              <p:pRg st="3" end="3"/>
                                            </p:txEl>
                                          </p:spTgt>
                                        </p:tgtEl>
                                        <p:attrNameLst>
                                          <p:attrName>style.visibility</p:attrName>
                                        </p:attrNameLst>
                                      </p:cBhvr>
                                      <p:to>
                                        <p:strVal val="visible"/>
                                      </p:to>
                                    </p:set>
                                    <p:anim calcmode="lin" valueType="num">
                                      <p:cBhvr additive="base">
                                        <p:cTn id="22" dur="500" fill="hold"/>
                                        <p:tgtEl>
                                          <p:spTgt spid="458755">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5875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458756"/>
                                        </p:tgtEl>
                                        <p:attrNameLst>
                                          <p:attrName>style.visibility</p:attrName>
                                        </p:attrNameLst>
                                      </p:cBhvr>
                                      <p:to>
                                        <p:strVal val="visible"/>
                                      </p:to>
                                    </p:set>
                                    <p:anim calcmode="lin" valueType="num">
                                      <p:cBhvr additive="base">
                                        <p:cTn id="27" dur="500" fill="hold"/>
                                        <p:tgtEl>
                                          <p:spTgt spid="458756"/>
                                        </p:tgtEl>
                                        <p:attrNameLst>
                                          <p:attrName>ppt_x</p:attrName>
                                        </p:attrNameLst>
                                      </p:cBhvr>
                                      <p:tavLst>
                                        <p:tav tm="0">
                                          <p:val>
                                            <p:strVal val="#ppt_x"/>
                                          </p:val>
                                        </p:tav>
                                        <p:tav tm="100000">
                                          <p:val>
                                            <p:strVal val="#ppt_x"/>
                                          </p:val>
                                        </p:tav>
                                      </p:tavLst>
                                    </p:anim>
                                    <p:anim calcmode="lin" valueType="num">
                                      <p:cBhvr additive="base">
                                        <p:cTn id="28" dur="500" fill="hold"/>
                                        <p:tgtEl>
                                          <p:spTgt spid="458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460801"/>
          <p:cNvSpPr>
            <a:spLocks noGrp="1"/>
          </p:cNvSpPr>
          <p:nvPr>
            <p:ph type="title"/>
          </p:nvPr>
        </p:nvSpPr>
        <p:spPr>
          <a:xfrm>
            <a:off x="468313" y="260350"/>
            <a:ext cx="8229600" cy="688975"/>
          </a:xfrm>
          <a:ln/>
        </p:spPr>
        <p:txBody>
          <a:bodyPr vert="horz" wrap="square" lIns="91440" tIns="45720" rIns="91440" bIns="45720" anchor="ctr" anchorCtr="0"/>
          <a:lstStyle/>
          <a:p>
            <a:r>
              <a:rPr lang="" altLang="en-US" sz="5000" b="1" dirty="0">
                <a:solidFill>
                  <a:srgbClr val="003366"/>
                </a:solidFill>
              </a:rPr>
              <a:t>普通按钮示例</a:t>
            </a:r>
          </a:p>
        </p:txBody>
      </p:sp>
      <p:sp>
        <p:nvSpPr>
          <p:cNvPr id="460803" name="内容占位符 460802"/>
          <p:cNvSpPr>
            <a:spLocks noGrp="1"/>
          </p:cNvSpPr>
          <p:nvPr>
            <p:ph idx="1"/>
          </p:nvPr>
        </p:nvSpPr>
        <p:spPr>
          <a:xfrm>
            <a:off x="323850" y="1628775"/>
            <a:ext cx="8820150" cy="4752975"/>
          </a:xfrm>
          <a:ln/>
        </p:spPr>
        <p:txBody>
          <a:bodyPr vert="horz" wrap="square" lIns="91440" tIns="45720" rIns="91440" bIns="45720" anchor="t" anchorCtr="0"/>
          <a:lstStyle/>
          <a:p>
            <a:pPr>
              <a:buFont typeface="Arial" panose="020B0604020202020204" pitchFamily="34" charset="0"/>
              <a:buNone/>
            </a:pPr>
            <a:r>
              <a:rPr lang="en-US" altLang="zh-CN" b="1" dirty="0"/>
              <a:t>  </a:t>
            </a:r>
            <a:r>
              <a:rPr lang="en-US" altLang="zh-CN" sz="3000" b="1" dirty="0"/>
              <a:t>&lt;input type="</a:t>
            </a:r>
            <a:r>
              <a:rPr lang="en-US" altLang="zh-CN" sz="3000" b="1" dirty="0">
                <a:solidFill>
                  <a:srgbClr val="FF0000"/>
                </a:solidFill>
              </a:rPr>
              <a:t>button</a:t>
            </a:r>
            <a:r>
              <a:rPr lang="en-US" altLang="zh-CN" sz="3000" b="1" dirty="0"/>
              <a:t>" name=“add" value="</a:t>
            </a:r>
            <a:r>
              <a:rPr lang="zh-CN" altLang="en-US" sz="3000" b="1" dirty="0"/>
              <a:t>新增</a:t>
            </a:r>
            <a:r>
              <a:rPr lang="en-US" altLang="zh-CN" sz="3000" b="1" dirty="0"/>
              <a:t>" </a:t>
            </a:r>
            <a:r>
              <a:rPr lang="en-US" altLang="zh-CN" sz="3000" b="1" dirty="0">
                <a:solidFill>
                  <a:srgbClr val="0000FF"/>
                </a:solidFill>
              </a:rPr>
              <a:t>onclick="add()"</a:t>
            </a:r>
            <a:r>
              <a:rPr lang="en-US" altLang="zh-CN" sz="3000" b="1" dirty="0"/>
              <a:t>&gt;</a:t>
            </a:r>
          </a:p>
          <a:p>
            <a:pPr>
              <a:buFont typeface="Arial" panose="020B0604020202020204" pitchFamily="34" charset="0"/>
              <a:buNone/>
            </a:pPr>
            <a:r>
              <a:rPr lang="en-US" altLang="zh-CN" sz="3000" b="1" dirty="0"/>
              <a:t>	&lt;input type="</a:t>
            </a:r>
            <a:r>
              <a:rPr lang="en-US" altLang="zh-CN" sz="3000" b="1" dirty="0">
                <a:solidFill>
                  <a:srgbClr val="FF0000"/>
                </a:solidFill>
              </a:rPr>
              <a:t>button</a:t>
            </a:r>
            <a:r>
              <a:rPr lang="en-US" altLang="zh-CN" sz="3000" b="1" dirty="0"/>
              <a:t>" name=“delete" value="</a:t>
            </a:r>
            <a:r>
              <a:rPr lang="zh-CN" altLang="en-US" sz="3000" b="1" dirty="0"/>
              <a:t>删除</a:t>
            </a:r>
            <a:r>
              <a:rPr lang="en-US" altLang="zh-CN" sz="3000" b="1" dirty="0"/>
              <a:t>" </a:t>
            </a:r>
            <a:r>
              <a:rPr lang="en-US" altLang="zh-CN" sz="3000" b="1" dirty="0">
                <a:solidFill>
                  <a:srgbClr val="0000FF"/>
                </a:solidFill>
              </a:rPr>
              <a:t>onclick="delete()"</a:t>
            </a:r>
            <a:r>
              <a:rPr lang="en-US" altLang="zh-CN" sz="3000" b="1" dirty="0"/>
              <a:t>&gt;</a:t>
            </a:r>
          </a:p>
        </p:txBody>
      </p:sp>
      <p:pic>
        <p:nvPicPr>
          <p:cNvPr id="460804" name="图片 460803"/>
          <p:cNvPicPr>
            <a:picLocks noChangeAspect="1"/>
          </p:cNvPicPr>
          <p:nvPr/>
        </p:nvPicPr>
        <p:blipFill>
          <a:blip r:embed="rId3"/>
          <a:stretch>
            <a:fillRect/>
          </a:stretch>
        </p:blipFill>
        <p:spPr>
          <a:xfrm>
            <a:off x="2268538" y="4076700"/>
            <a:ext cx="4524375" cy="189547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60804"/>
                                        </p:tgtEl>
                                        <p:attrNameLst>
                                          <p:attrName>style.visibility</p:attrName>
                                        </p:attrNameLst>
                                      </p:cBhvr>
                                      <p:to>
                                        <p:strVal val="visible"/>
                                      </p:to>
                                    </p:set>
                                    <p:animEffect transition="in" filter="blinds(horizontal)">
                                      <p:cBhvr>
                                        <p:cTn id="7" dur="500"/>
                                        <p:tgtEl>
                                          <p:spTgt spid="46080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0803">
                                            <p:txEl>
                                              <p:pRg st="0" end="0"/>
                                            </p:txEl>
                                          </p:spTgt>
                                        </p:tgtEl>
                                        <p:attrNameLst>
                                          <p:attrName>style.visibility</p:attrName>
                                        </p:attrNameLst>
                                      </p:cBhvr>
                                      <p:to>
                                        <p:strVal val="visible"/>
                                      </p:to>
                                    </p:set>
                                    <p:anim calcmode="lin" valueType="num">
                                      <p:cBhvr additive="base">
                                        <p:cTn id="12" dur="500" fill="hold"/>
                                        <p:tgtEl>
                                          <p:spTgt spid="46080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6080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460803">
                                            <p:txEl>
                                              <p:pRg st="1" end="1"/>
                                            </p:txEl>
                                          </p:spTgt>
                                        </p:tgtEl>
                                        <p:attrNameLst>
                                          <p:attrName>style.visibility</p:attrName>
                                        </p:attrNameLst>
                                      </p:cBhvr>
                                      <p:to>
                                        <p:strVal val="visible"/>
                                      </p:to>
                                    </p:set>
                                    <p:anim calcmode="lin" valueType="num">
                                      <p:cBhvr additive="base">
                                        <p:cTn id="16" dur="500" fill="hold"/>
                                        <p:tgtEl>
                                          <p:spTgt spid="460803">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6080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462849"/>
          <p:cNvSpPr>
            <a:spLocks noGrp="1"/>
          </p:cNvSpPr>
          <p:nvPr>
            <p:ph type="title"/>
          </p:nvPr>
        </p:nvSpPr>
        <p:spPr>
          <a:xfrm>
            <a:off x="468313" y="404813"/>
            <a:ext cx="8451850" cy="504825"/>
          </a:xfrm>
          <a:ln/>
        </p:spPr>
        <p:txBody>
          <a:bodyPr vert="horz" wrap="square" lIns="91440" tIns="45720" rIns="91440" bIns="45720" anchor="ctr" anchorCtr="0"/>
          <a:lstStyle/>
          <a:p>
            <a:r>
              <a:rPr lang="" altLang="en-US" sz="5000" b="1" dirty="0">
                <a:solidFill>
                  <a:srgbClr val="003366"/>
                </a:solidFill>
              </a:rPr>
              <a:t>重置按钮</a:t>
            </a:r>
            <a:r>
              <a:rPr lang="" altLang="zh-CN" sz="5000" b="1" dirty="0">
                <a:solidFill>
                  <a:srgbClr val="003366"/>
                </a:solidFill>
              </a:rPr>
              <a:t>reset</a:t>
            </a:r>
          </a:p>
        </p:txBody>
      </p:sp>
      <p:sp>
        <p:nvSpPr>
          <p:cNvPr id="462851" name="内容占位符 462850"/>
          <p:cNvSpPr>
            <a:spLocks noGrp="1"/>
          </p:cNvSpPr>
          <p:nvPr>
            <p:ph idx="1"/>
          </p:nvPr>
        </p:nvSpPr>
        <p:spPr>
          <a:xfrm>
            <a:off x="468313" y="1412875"/>
            <a:ext cx="8204200" cy="5184775"/>
          </a:xfrm>
          <a:ln/>
        </p:spPr>
        <p:txBody>
          <a:bodyPr vert="horz" wrap="square" lIns="91440" tIns="45720" rIns="91440" bIns="45720" anchor="t" anchorCtr="0"/>
          <a:lstStyle/>
          <a:p>
            <a:pPr marL="609600" indent="-609600">
              <a:spcBef>
                <a:spcPct val="30000"/>
              </a:spcBef>
              <a:spcAft>
                <a:spcPct val="20000"/>
              </a:spcAft>
              <a:buClr>
                <a:srgbClr val="FF0000"/>
              </a:buClr>
            </a:pPr>
            <a:r>
              <a:rPr lang="zh-CN" altLang="en-US" sz="4000" b="1" dirty="0">
                <a:solidFill>
                  <a:srgbClr val="000000"/>
                </a:solidFill>
              </a:rPr>
              <a:t>作用</a:t>
            </a:r>
          </a:p>
          <a:p>
            <a:pPr marL="609600" indent="-609600">
              <a:lnSpc>
                <a:spcPct val="110000"/>
              </a:lnSpc>
              <a:spcAft>
                <a:spcPct val="20000"/>
              </a:spcAft>
              <a:buClr>
                <a:srgbClr val="FFFFCC"/>
              </a:buClr>
              <a:buFont typeface="Arial" panose="020B0604020202020204" pitchFamily="34" charset="0"/>
              <a:buNone/>
            </a:pPr>
            <a:r>
              <a:rPr lang="zh-CN" altLang="en-US" sz="3400" b="1" dirty="0">
                <a:solidFill>
                  <a:srgbClr val="F3F9A5"/>
                </a:solidFill>
              </a:rPr>
              <a:t>	</a:t>
            </a:r>
            <a:r>
              <a:rPr lang="zh-CN" altLang="en-US" sz="3400" b="1" dirty="0"/>
              <a:t>单击重置按钮后，清除表单中所输入的内容，将表单内容恢复成默认的状态</a:t>
            </a:r>
          </a:p>
          <a:p>
            <a:pPr marL="609600" indent="-609600">
              <a:spcBef>
                <a:spcPct val="25000"/>
              </a:spcBef>
              <a:spcAft>
                <a:spcPct val="20000"/>
              </a:spcAft>
              <a:buClr>
                <a:srgbClr val="FF0000"/>
              </a:buClr>
            </a:pPr>
            <a:r>
              <a:rPr lang="zh-CN" altLang="en-US" sz="4000" b="1" dirty="0">
                <a:solidFill>
                  <a:srgbClr val="000000"/>
                </a:solidFill>
              </a:rPr>
              <a:t>基本语法</a:t>
            </a:r>
          </a:p>
          <a:p>
            <a:pPr marL="990600" lvl="1" indent="-533400">
              <a:spcBef>
                <a:spcPct val="0"/>
              </a:spcBef>
              <a:buClr>
                <a:srgbClr val="FFFFCC"/>
              </a:buClr>
              <a:buFont typeface="Arial" panose="020B0604020202020204" pitchFamily="34" charset="0"/>
              <a:buNone/>
            </a:pPr>
            <a:r>
              <a:rPr lang="en-US" altLang="zh-CN" sz="3300" b="1" dirty="0"/>
              <a:t>&lt;input  type=“</a:t>
            </a:r>
            <a:r>
              <a:rPr lang="en-US" altLang="zh-CN" sz="3300" b="1" dirty="0">
                <a:solidFill>
                  <a:srgbClr val="FF0000"/>
                </a:solidFill>
              </a:rPr>
              <a:t>reset</a:t>
            </a:r>
            <a:r>
              <a:rPr lang="en-US" altLang="zh-CN" sz="3300" b="1" dirty="0"/>
              <a:t>” name=“field_name”</a:t>
            </a:r>
          </a:p>
          <a:p>
            <a:pPr marL="990600" lvl="1" indent="-533400">
              <a:spcBef>
                <a:spcPct val="0"/>
              </a:spcBef>
              <a:buClr>
                <a:srgbClr val="FFFFCC"/>
              </a:buClr>
              <a:buFont typeface="Arial" panose="020B0604020202020204" pitchFamily="34" charset="0"/>
              <a:buNone/>
            </a:pPr>
            <a:r>
              <a:rPr lang="en-US" altLang="zh-CN" sz="3300" b="1" dirty="0"/>
              <a:t>     value=“</a:t>
            </a:r>
            <a:r>
              <a:rPr lang="zh-CN" altLang="en-US" sz="3300" b="1" dirty="0"/>
              <a:t>按钮名</a:t>
            </a:r>
            <a:r>
              <a:rPr lang="en-US" altLang="zh-CN" sz="3300" b="1" dirty="0"/>
              <a:t>”&gt;</a:t>
            </a:r>
          </a:p>
          <a:p>
            <a:pPr marL="990600" lvl="1" indent="-533400">
              <a:spcBef>
                <a:spcPct val="0"/>
              </a:spcBef>
              <a:buClr>
                <a:srgbClr val="FFFFCC"/>
              </a:buClr>
              <a:buFont typeface="Arial" panose="020B0604020202020204" pitchFamily="34" charset="0"/>
              <a:buNone/>
            </a:pPr>
            <a:r>
              <a:rPr lang="zh-CN" altLang="en-US" sz="3300" b="1" dirty="0"/>
              <a:t>当省略</a:t>
            </a:r>
            <a:r>
              <a:rPr lang="en-US" altLang="zh-CN" sz="3300" b="1" dirty="0"/>
              <a:t>value</a:t>
            </a:r>
            <a:r>
              <a:rPr lang="zh-CN" altLang="en-US" sz="3300" b="1" dirty="0"/>
              <a:t>值时，按钮显示“重置”</a:t>
            </a:r>
            <a:r>
              <a:rPr lang="en-US" altLang="zh-CN" sz="3300" b="1" dirty="0"/>
              <a:t>.</a:t>
            </a:r>
            <a:endParaRPr lang="en-US" altLang="zh-CN" sz="34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62851">
                                            <p:txEl>
                                              <p:pRg st="0" end="0"/>
                                            </p:txEl>
                                          </p:spTgt>
                                        </p:tgtEl>
                                        <p:attrNameLst>
                                          <p:attrName>style.visibility</p:attrName>
                                        </p:attrNameLst>
                                      </p:cBhvr>
                                      <p:to>
                                        <p:strVal val="visible"/>
                                      </p:to>
                                    </p:set>
                                    <p:anim calcmode="lin" valueType="num">
                                      <p:cBhvr additive="base">
                                        <p:cTn id="7" dur="500" fill="hold"/>
                                        <p:tgtEl>
                                          <p:spTgt spid="4628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285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62851">
                                            <p:txEl>
                                              <p:pRg st="1" end="1"/>
                                            </p:txEl>
                                          </p:spTgt>
                                        </p:tgtEl>
                                        <p:attrNameLst>
                                          <p:attrName>style.visibility</p:attrName>
                                        </p:attrNameLst>
                                      </p:cBhvr>
                                      <p:to>
                                        <p:strVal val="visible"/>
                                      </p:to>
                                    </p:set>
                                    <p:anim calcmode="lin" valueType="num">
                                      <p:cBhvr additive="base">
                                        <p:cTn id="11" dur="500" fill="hold"/>
                                        <p:tgtEl>
                                          <p:spTgt spid="46285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628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62851">
                                            <p:txEl>
                                              <p:pRg st="2" end="2"/>
                                            </p:txEl>
                                          </p:spTgt>
                                        </p:tgtEl>
                                        <p:attrNameLst>
                                          <p:attrName>style.visibility</p:attrName>
                                        </p:attrNameLst>
                                      </p:cBhvr>
                                      <p:to>
                                        <p:strVal val="visible"/>
                                      </p:to>
                                    </p:set>
                                    <p:anim calcmode="lin" valueType="num">
                                      <p:cBhvr additive="base">
                                        <p:cTn id="17" dur="500" fill="hold"/>
                                        <p:tgtEl>
                                          <p:spTgt spid="46285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62851">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462851">
                                            <p:txEl>
                                              <p:pRg st="3" end="3"/>
                                            </p:txEl>
                                          </p:spTgt>
                                        </p:tgtEl>
                                        <p:attrNameLst>
                                          <p:attrName>style.visibility</p:attrName>
                                        </p:attrNameLst>
                                      </p:cBhvr>
                                      <p:to>
                                        <p:strVal val="visible"/>
                                      </p:to>
                                    </p:set>
                                    <p:anim calcmode="lin" valueType="num">
                                      <p:cBhvr additive="base">
                                        <p:cTn id="22" dur="500" fill="hold"/>
                                        <p:tgtEl>
                                          <p:spTgt spid="462851">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62851">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nodeType="afterEffect">
                                  <p:stCondLst>
                                    <p:cond delay="0"/>
                                  </p:stCondLst>
                                  <p:childTnLst>
                                    <p:set>
                                      <p:cBhvr>
                                        <p:cTn id="26" dur="1" fill="hold">
                                          <p:stCondLst>
                                            <p:cond delay="0"/>
                                          </p:stCondLst>
                                        </p:cTn>
                                        <p:tgtEl>
                                          <p:spTgt spid="462851">
                                            <p:txEl>
                                              <p:pRg st="4" end="4"/>
                                            </p:txEl>
                                          </p:spTgt>
                                        </p:tgtEl>
                                        <p:attrNameLst>
                                          <p:attrName>style.visibility</p:attrName>
                                        </p:attrNameLst>
                                      </p:cBhvr>
                                      <p:to>
                                        <p:strVal val="visible"/>
                                      </p:to>
                                    </p:set>
                                    <p:anim calcmode="lin" valueType="num">
                                      <p:cBhvr additive="base">
                                        <p:cTn id="27" dur="500" fill="hold"/>
                                        <p:tgtEl>
                                          <p:spTgt spid="46285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2851">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462851">
                                            <p:txEl>
                                              <p:pRg st="5" end="5"/>
                                            </p:txEl>
                                          </p:spTgt>
                                        </p:tgtEl>
                                        <p:attrNameLst>
                                          <p:attrName>style.visibility</p:attrName>
                                        </p:attrNameLst>
                                      </p:cBhvr>
                                      <p:to>
                                        <p:strVal val="visible"/>
                                      </p:to>
                                    </p:set>
                                    <p:anim calcmode="lin" valueType="num">
                                      <p:cBhvr additive="base">
                                        <p:cTn id="32" dur="500" fill="hold"/>
                                        <p:tgtEl>
                                          <p:spTgt spid="462851">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6285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464897"/>
          <p:cNvSpPr>
            <a:spLocks noGrp="1"/>
          </p:cNvSpPr>
          <p:nvPr>
            <p:ph type="title"/>
          </p:nvPr>
        </p:nvSpPr>
        <p:spPr>
          <a:xfrm>
            <a:off x="468313" y="260350"/>
            <a:ext cx="8229600" cy="688975"/>
          </a:xfrm>
          <a:ln/>
        </p:spPr>
        <p:txBody>
          <a:bodyPr vert="horz" wrap="square" lIns="91440" tIns="45720" rIns="91440" bIns="45720" anchor="ctr" anchorCtr="0"/>
          <a:lstStyle/>
          <a:p>
            <a:r>
              <a:rPr lang="" altLang="en-US" sz="5000" b="1" dirty="0">
                <a:solidFill>
                  <a:srgbClr val="003366"/>
                </a:solidFill>
              </a:rPr>
              <a:t>重置按钮示例</a:t>
            </a:r>
          </a:p>
        </p:txBody>
      </p:sp>
      <p:sp>
        <p:nvSpPr>
          <p:cNvPr id="464899" name="内容占位符 464898"/>
          <p:cNvSpPr>
            <a:spLocks noGrp="1"/>
          </p:cNvSpPr>
          <p:nvPr>
            <p:ph idx="1"/>
          </p:nvPr>
        </p:nvSpPr>
        <p:spPr>
          <a:xfrm>
            <a:off x="323850" y="1528763"/>
            <a:ext cx="8820150" cy="5329237"/>
          </a:xfrm>
          <a:ln/>
        </p:spPr>
        <p:txBody>
          <a:bodyPr vert="horz" wrap="square" lIns="91440" tIns="45720" rIns="91440" bIns="45720" anchor="t" anchorCtr="0"/>
          <a:lstStyle/>
          <a:p>
            <a:pPr>
              <a:buFont typeface="Arial" panose="020B0604020202020204" pitchFamily="34" charset="0"/>
              <a:buNone/>
            </a:pPr>
            <a:r>
              <a:rPr lang="en-US" altLang="zh-CN" sz="3500" b="1" dirty="0"/>
              <a:t>  &lt;input type=“</a:t>
            </a:r>
            <a:r>
              <a:rPr lang="en-US" altLang="zh-CN" sz="3500" b="1" dirty="0">
                <a:solidFill>
                  <a:srgbClr val="FF0000"/>
                </a:solidFill>
              </a:rPr>
              <a:t>reset</a:t>
            </a:r>
            <a:r>
              <a:rPr lang="en-US" altLang="zh-CN" sz="3500" b="1" dirty="0"/>
              <a:t>” name=“reset” value=“</a:t>
            </a:r>
            <a:r>
              <a:rPr lang="zh-CN" altLang="en-US" sz="3500" b="1" dirty="0"/>
              <a:t>重置“</a:t>
            </a:r>
            <a:r>
              <a:rPr lang="en-US" altLang="zh-CN" sz="3500" b="1" dirty="0"/>
              <a:t>&gt;</a:t>
            </a:r>
          </a:p>
          <a:p>
            <a:pPr>
              <a:buFont typeface="Arial" panose="020B0604020202020204" pitchFamily="34" charset="0"/>
              <a:buNone/>
            </a:pPr>
            <a:endParaRPr lang="en-US" altLang="zh-CN" sz="3500" b="1" dirty="0"/>
          </a:p>
        </p:txBody>
      </p:sp>
      <p:pic>
        <p:nvPicPr>
          <p:cNvPr id="464900" name="图片 464899"/>
          <p:cNvPicPr>
            <a:picLocks noChangeAspect="1"/>
          </p:cNvPicPr>
          <p:nvPr/>
        </p:nvPicPr>
        <p:blipFill>
          <a:blip r:embed="rId3"/>
          <a:stretch>
            <a:fillRect/>
          </a:stretch>
        </p:blipFill>
        <p:spPr>
          <a:xfrm>
            <a:off x="2339975" y="3213100"/>
            <a:ext cx="4533900" cy="188595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64899">
                                            <p:txEl>
                                              <p:pRg st="0" end="0"/>
                                            </p:txEl>
                                          </p:spTgt>
                                        </p:tgtEl>
                                        <p:attrNameLst>
                                          <p:attrName>style.visibility</p:attrName>
                                        </p:attrNameLst>
                                      </p:cBhvr>
                                      <p:to>
                                        <p:strVal val="visible"/>
                                      </p:to>
                                    </p:set>
                                    <p:anim calcmode="lin" valueType="num">
                                      <p:cBhvr additive="base">
                                        <p:cTn id="7" dur="500" fill="hold"/>
                                        <p:tgtEl>
                                          <p:spTgt spid="4648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4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64900"/>
                                        </p:tgtEl>
                                        <p:attrNameLst>
                                          <p:attrName>style.visibility</p:attrName>
                                        </p:attrNameLst>
                                      </p:cBhvr>
                                      <p:to>
                                        <p:strVal val="visible"/>
                                      </p:to>
                                    </p:set>
                                    <p:animEffect transition="in" filter="blinds(horizontal)">
                                      <p:cBhvr>
                                        <p:cTn id="13" dur="500"/>
                                        <p:tgtEl>
                                          <p:spTgt spid="464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466945"/>
          <p:cNvSpPr>
            <a:spLocks noGrp="1"/>
          </p:cNvSpPr>
          <p:nvPr>
            <p:ph type="title"/>
          </p:nvPr>
        </p:nvSpPr>
        <p:spPr>
          <a:xfrm>
            <a:off x="468313" y="404813"/>
            <a:ext cx="8451850" cy="504825"/>
          </a:xfrm>
          <a:ln/>
        </p:spPr>
        <p:txBody>
          <a:bodyPr vert="horz" wrap="square" lIns="91440" tIns="45720" rIns="91440" bIns="45720" anchor="ctr" anchorCtr="0"/>
          <a:lstStyle/>
          <a:p>
            <a:r>
              <a:rPr lang="" altLang="en-US" sz="5000" b="1" dirty="0">
                <a:solidFill>
                  <a:srgbClr val="003366"/>
                </a:solidFill>
              </a:rPr>
              <a:t>图像域（图像按钮）</a:t>
            </a:r>
            <a:r>
              <a:rPr lang="" altLang="zh-CN" sz="5000" b="1" dirty="0">
                <a:solidFill>
                  <a:srgbClr val="003366"/>
                </a:solidFill>
              </a:rPr>
              <a:t>image</a:t>
            </a:r>
          </a:p>
        </p:txBody>
      </p:sp>
      <p:sp>
        <p:nvSpPr>
          <p:cNvPr id="466947" name="内容占位符 466946"/>
          <p:cNvSpPr>
            <a:spLocks noGrp="1"/>
          </p:cNvSpPr>
          <p:nvPr>
            <p:ph idx="1"/>
          </p:nvPr>
        </p:nvSpPr>
        <p:spPr>
          <a:xfrm>
            <a:off x="0" y="1341438"/>
            <a:ext cx="8743950" cy="5300662"/>
          </a:xfrm>
          <a:ln/>
        </p:spPr>
        <p:txBody>
          <a:bodyPr vert="horz" wrap="square" lIns="91440" tIns="45720" rIns="91440" bIns="45720" anchor="t" anchorCtr="0"/>
          <a:lstStyle/>
          <a:p>
            <a:pPr marL="609600" indent="-609600">
              <a:lnSpc>
                <a:spcPct val="110000"/>
              </a:lnSpc>
              <a:spcBef>
                <a:spcPct val="0"/>
              </a:spcBef>
              <a:buClr>
                <a:srgbClr val="FF0000"/>
              </a:buClr>
            </a:pPr>
            <a:r>
              <a:rPr lang="zh-CN" altLang="en-US" sz="4000" b="1" dirty="0">
                <a:solidFill>
                  <a:srgbClr val="000000"/>
                </a:solidFill>
              </a:rPr>
              <a:t>作用</a:t>
            </a:r>
          </a:p>
          <a:p>
            <a:pPr marL="609600" indent="-609600">
              <a:lnSpc>
                <a:spcPct val="110000"/>
              </a:lnSpc>
              <a:spcBef>
                <a:spcPct val="0"/>
              </a:spcBef>
              <a:buClr>
                <a:srgbClr val="FFFFCC"/>
              </a:buClr>
              <a:buFont typeface="Arial" panose="020B0604020202020204" pitchFamily="34" charset="0"/>
              <a:buNone/>
            </a:pPr>
            <a:r>
              <a:rPr lang="zh-CN" altLang="en-US" sz="3800" b="1" dirty="0"/>
              <a:t>	</a:t>
            </a:r>
            <a:r>
              <a:rPr lang="zh-CN" altLang="en-US" sz="3600" b="1" dirty="0"/>
              <a:t>按钮外形以图像表示，功能与提交按钮一样，具有提交表单内容的作用。</a:t>
            </a:r>
          </a:p>
          <a:p>
            <a:pPr marL="609600" indent="-609600">
              <a:lnSpc>
                <a:spcPct val="110000"/>
              </a:lnSpc>
              <a:spcBef>
                <a:spcPct val="0"/>
              </a:spcBef>
              <a:buClr>
                <a:srgbClr val="FF0000"/>
              </a:buClr>
            </a:pPr>
            <a:r>
              <a:rPr lang="zh-CN" altLang="en-US" sz="4000" b="1" dirty="0">
                <a:solidFill>
                  <a:srgbClr val="000000"/>
                </a:solidFill>
              </a:rPr>
              <a:t>语法格式</a:t>
            </a:r>
          </a:p>
          <a:p>
            <a:pPr marL="990600" lvl="1" indent="-533400">
              <a:lnSpc>
                <a:spcPct val="110000"/>
              </a:lnSpc>
              <a:spcBef>
                <a:spcPct val="0"/>
              </a:spcBef>
              <a:buClr>
                <a:srgbClr val="FFFFCC"/>
              </a:buClr>
              <a:buFont typeface="Arial" panose="020B0604020202020204" pitchFamily="34" charset="0"/>
              <a:buNone/>
            </a:pPr>
            <a:r>
              <a:rPr lang="en-US" altLang="zh-CN" sz="3600" b="1" dirty="0"/>
              <a:t>&lt;input  type=“</a:t>
            </a:r>
            <a:r>
              <a:rPr lang="en-US" altLang="zh-CN" sz="3600" b="1" dirty="0">
                <a:solidFill>
                  <a:srgbClr val="FF0000"/>
                </a:solidFill>
              </a:rPr>
              <a:t>image</a:t>
            </a:r>
            <a:r>
              <a:rPr lang="en-US" altLang="zh-CN" sz="3600" b="1" dirty="0"/>
              <a:t>” name=“field_name” </a:t>
            </a:r>
            <a:r>
              <a:rPr lang="en-US" altLang="zh-CN" sz="3600" b="1" dirty="0">
                <a:solidFill>
                  <a:srgbClr val="0000CC"/>
                </a:solidFill>
              </a:rPr>
              <a:t>src</a:t>
            </a:r>
            <a:r>
              <a:rPr lang="en-US" altLang="zh-CN" sz="3600" b="1" dirty="0"/>
              <a:t>=“image_path” &gt;</a:t>
            </a:r>
          </a:p>
          <a:p>
            <a:pPr marL="609600" indent="-609600">
              <a:lnSpc>
                <a:spcPct val="110000"/>
              </a:lnSpc>
              <a:spcAft>
                <a:spcPct val="20000"/>
              </a:spcAft>
              <a:buClr>
                <a:srgbClr val="FFFFCC"/>
              </a:buClr>
              <a:buFont typeface="Arial" panose="020B0604020202020204" pitchFamily="34" charset="0"/>
              <a:buNone/>
            </a:pPr>
            <a:endParaRPr lang="en-US" altLang="zh-CN" sz="3600" b="1" dirty="0">
              <a:solidFill>
                <a:srgbClr val="F3F9A5"/>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66947">
                                            <p:txEl>
                                              <p:pRg st="0" end="0"/>
                                            </p:txEl>
                                          </p:spTgt>
                                        </p:tgtEl>
                                        <p:attrNameLst>
                                          <p:attrName>style.visibility</p:attrName>
                                        </p:attrNameLst>
                                      </p:cBhvr>
                                      <p:to>
                                        <p:strVal val="visible"/>
                                      </p:to>
                                    </p:set>
                                    <p:anim calcmode="lin" valueType="num">
                                      <p:cBhvr additive="base">
                                        <p:cTn id="7" dur="500" fill="hold"/>
                                        <p:tgtEl>
                                          <p:spTgt spid="4669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694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66947">
                                            <p:txEl>
                                              <p:pRg st="1" end="1"/>
                                            </p:txEl>
                                          </p:spTgt>
                                        </p:tgtEl>
                                        <p:attrNameLst>
                                          <p:attrName>style.visibility</p:attrName>
                                        </p:attrNameLst>
                                      </p:cBhvr>
                                      <p:to>
                                        <p:strVal val="visible"/>
                                      </p:to>
                                    </p:set>
                                    <p:anim calcmode="lin" valueType="num">
                                      <p:cBhvr additive="base">
                                        <p:cTn id="11" dur="500" fill="hold"/>
                                        <p:tgtEl>
                                          <p:spTgt spid="46694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669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66947">
                                            <p:txEl>
                                              <p:pRg st="2" end="2"/>
                                            </p:txEl>
                                          </p:spTgt>
                                        </p:tgtEl>
                                        <p:attrNameLst>
                                          <p:attrName>style.visibility</p:attrName>
                                        </p:attrNameLst>
                                      </p:cBhvr>
                                      <p:to>
                                        <p:strVal val="visible"/>
                                      </p:to>
                                    </p:set>
                                    <p:anim calcmode="lin" valueType="num">
                                      <p:cBhvr additive="base">
                                        <p:cTn id="17" dur="500" fill="hold"/>
                                        <p:tgtEl>
                                          <p:spTgt spid="46694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66947">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466947">
                                            <p:txEl>
                                              <p:pRg st="3" end="3"/>
                                            </p:txEl>
                                          </p:spTgt>
                                        </p:tgtEl>
                                        <p:attrNameLst>
                                          <p:attrName>style.visibility</p:attrName>
                                        </p:attrNameLst>
                                      </p:cBhvr>
                                      <p:to>
                                        <p:strVal val="visible"/>
                                      </p:to>
                                    </p:set>
                                    <p:anim calcmode="lin" valueType="num">
                                      <p:cBhvr additive="base">
                                        <p:cTn id="22" dur="500" fill="hold"/>
                                        <p:tgtEl>
                                          <p:spTgt spid="466947">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6694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468993"/>
          <p:cNvSpPr>
            <a:spLocks noGrp="1"/>
          </p:cNvSpPr>
          <p:nvPr>
            <p:ph type="title"/>
          </p:nvPr>
        </p:nvSpPr>
        <p:spPr>
          <a:xfrm>
            <a:off x="468313" y="188913"/>
            <a:ext cx="8229600" cy="688975"/>
          </a:xfrm>
          <a:ln/>
        </p:spPr>
        <p:txBody>
          <a:bodyPr vert="horz" wrap="square" lIns="91440" tIns="45720" rIns="91440" bIns="45720" anchor="ctr" anchorCtr="0"/>
          <a:lstStyle/>
          <a:p>
            <a:r>
              <a:rPr lang="" altLang="en-US" sz="5000" b="1" dirty="0">
                <a:solidFill>
                  <a:srgbClr val="003366"/>
                </a:solidFill>
              </a:rPr>
              <a:t>提交图像域示例</a:t>
            </a:r>
          </a:p>
        </p:txBody>
      </p:sp>
      <p:sp>
        <p:nvSpPr>
          <p:cNvPr id="468995" name="内容占位符 468994"/>
          <p:cNvSpPr>
            <a:spLocks noGrp="1"/>
          </p:cNvSpPr>
          <p:nvPr>
            <p:ph idx="1"/>
          </p:nvPr>
        </p:nvSpPr>
        <p:spPr>
          <a:xfrm>
            <a:off x="323850" y="1484313"/>
            <a:ext cx="8820150" cy="4897437"/>
          </a:xfrm>
          <a:ln/>
        </p:spPr>
        <p:txBody>
          <a:bodyPr vert="horz" wrap="square" lIns="91440" tIns="45720" rIns="91440" bIns="45720" anchor="t" anchorCtr="0"/>
          <a:lstStyle/>
          <a:p>
            <a:pPr>
              <a:buFont typeface="Arial" panose="020B0604020202020204" pitchFamily="34" charset="0"/>
              <a:buNone/>
            </a:pPr>
            <a:r>
              <a:rPr lang="en-US" altLang="zh-CN" b="1" dirty="0"/>
              <a:t>	</a:t>
            </a:r>
            <a:r>
              <a:rPr lang="en-US" altLang="zh-CN" dirty="0"/>
              <a:t> </a:t>
            </a:r>
            <a:r>
              <a:rPr lang="en-US" altLang="zh-CN" b="1" dirty="0"/>
              <a:t>&lt;input type=“</a:t>
            </a:r>
            <a:r>
              <a:rPr lang="en-US" altLang="zh-CN" b="1" dirty="0">
                <a:solidFill>
                  <a:srgbClr val="FF0000"/>
                </a:solidFill>
              </a:rPr>
              <a:t>image</a:t>
            </a:r>
            <a:r>
              <a:rPr lang="en-US" altLang="zh-CN" b="1" dirty="0"/>
              <a:t>” </a:t>
            </a:r>
            <a:r>
              <a:rPr lang="en-US" altLang="zh-CN" b="1" dirty="0">
                <a:solidFill>
                  <a:srgbClr val="0000CC"/>
                </a:solidFill>
              </a:rPr>
              <a:t>src</a:t>
            </a:r>
            <a:r>
              <a:rPr lang="en-US" altLang="zh-CN" b="1" dirty="0"/>
              <a:t>="images/daohangtiao1.jpg" name="image" width="60" height="30"&gt;</a:t>
            </a:r>
          </a:p>
        </p:txBody>
      </p:sp>
      <p:pic>
        <p:nvPicPr>
          <p:cNvPr id="468996" name="图片 468995"/>
          <p:cNvPicPr>
            <a:picLocks noChangeAspect="1"/>
          </p:cNvPicPr>
          <p:nvPr/>
        </p:nvPicPr>
        <p:blipFill>
          <a:blip r:embed="rId3"/>
          <a:stretch>
            <a:fillRect/>
          </a:stretch>
        </p:blipFill>
        <p:spPr>
          <a:xfrm>
            <a:off x="2411413" y="3860800"/>
            <a:ext cx="4524375" cy="1885950"/>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68996"/>
                                        </p:tgtEl>
                                        <p:attrNameLst>
                                          <p:attrName>style.visibility</p:attrName>
                                        </p:attrNameLst>
                                      </p:cBhvr>
                                      <p:to>
                                        <p:strVal val="visible"/>
                                      </p:to>
                                    </p:set>
                                    <p:animEffect transition="in" filter="blinds(horizontal)">
                                      <p:cBhvr>
                                        <p:cTn id="7" dur="500"/>
                                        <p:tgtEl>
                                          <p:spTgt spid="4689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8995">
                                            <p:txEl>
                                              <p:pRg st="0" end="0"/>
                                            </p:txEl>
                                          </p:spTgt>
                                        </p:tgtEl>
                                        <p:attrNameLst>
                                          <p:attrName>style.visibility</p:attrName>
                                        </p:attrNameLst>
                                      </p:cBhvr>
                                      <p:to>
                                        <p:strVal val="visible"/>
                                      </p:to>
                                    </p:set>
                                    <p:anim calcmode="lin" valueType="num">
                                      <p:cBhvr additive="base">
                                        <p:cTn id="12" dur="500" fill="hold"/>
                                        <p:tgtEl>
                                          <p:spTgt spid="46899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6899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3"/>
          <p:cNvSpPr>
            <a:spLocks noGrp="1"/>
          </p:cNvSpPr>
          <p:nvPr>
            <p:ph idx="1"/>
          </p:nvPr>
        </p:nvSpPr>
        <p:spPr>
          <a:xfrm>
            <a:off x="179388" y="333375"/>
            <a:ext cx="8785225" cy="6264275"/>
          </a:xfrm>
          <a:ln/>
        </p:spPr>
        <p:txBody>
          <a:bodyPr vert="horz" wrap="square" lIns="91440" tIns="45720" rIns="91440" bIns="45720" anchor="t" anchorCtr="0"/>
          <a:lstStyle/>
          <a:p>
            <a:pPr>
              <a:lnSpc>
                <a:spcPct val="90000"/>
              </a:lnSpc>
            </a:pPr>
            <a:r>
              <a:rPr lang="en-US" altLang="zh-CN" sz="2000" b="1" dirty="0"/>
              <a:t>[</a:t>
            </a:r>
            <a:r>
              <a:rPr lang="zh-CN" altLang="en-US" sz="2000" b="1" dirty="0"/>
              <a:t>例</a:t>
            </a:r>
            <a:r>
              <a:rPr lang="en-US" altLang="zh-CN" sz="2000" b="1" dirty="0"/>
              <a:t>4.1]</a:t>
            </a:r>
            <a:r>
              <a:rPr lang="en-US" altLang="zh-CN" sz="2000" dirty="0"/>
              <a:t> </a:t>
            </a:r>
            <a:r>
              <a:rPr lang="zh-CN" altLang="en-US" sz="2000" dirty="0"/>
              <a:t>文件</a:t>
            </a:r>
            <a:r>
              <a:rPr lang="en-US" altLang="zh-CN" sz="2000" dirty="0"/>
              <a:t>test1.html</a:t>
            </a:r>
            <a:r>
              <a:rPr lang="zh-CN" altLang="en-US" sz="2000" dirty="0"/>
              <a:t>代码清单如下，生成的</a:t>
            </a:r>
            <a:r>
              <a:rPr lang="en-US" altLang="zh-CN" sz="2000" dirty="0"/>
              <a:t>Web</a:t>
            </a:r>
            <a:r>
              <a:rPr lang="zh-CN" altLang="en-US" sz="2000" dirty="0"/>
              <a:t>页面如图</a:t>
            </a:r>
            <a:r>
              <a:rPr lang="en-US" altLang="zh-CN" sz="2000" dirty="0"/>
              <a:t>4.1</a:t>
            </a:r>
            <a:r>
              <a:rPr lang="zh-CN" altLang="en-US" sz="2000" dirty="0"/>
              <a:t>所示。</a:t>
            </a:r>
          </a:p>
          <a:p>
            <a:pPr>
              <a:lnSpc>
                <a:spcPct val="90000"/>
              </a:lnSpc>
            </a:pPr>
            <a:r>
              <a:rPr lang="en-US" altLang="zh-CN" sz="2000" dirty="0"/>
              <a:t>&lt;! -- This is my first HTML document --&gt;</a:t>
            </a:r>
          </a:p>
          <a:p>
            <a:pPr>
              <a:lnSpc>
                <a:spcPct val="90000"/>
              </a:lnSpc>
            </a:pPr>
            <a:r>
              <a:rPr lang="en-US" altLang="zh-CN" sz="2000" dirty="0"/>
              <a:t>&lt;HTML&gt;</a:t>
            </a:r>
          </a:p>
          <a:p>
            <a:pPr>
              <a:lnSpc>
                <a:spcPct val="90000"/>
              </a:lnSpc>
            </a:pPr>
            <a:r>
              <a:rPr lang="en-US" altLang="zh-CN" sz="2000" dirty="0"/>
              <a:t>  &lt;HEAD&gt;</a:t>
            </a:r>
          </a:p>
          <a:p>
            <a:pPr>
              <a:lnSpc>
                <a:spcPct val="90000"/>
              </a:lnSpc>
            </a:pPr>
            <a:r>
              <a:rPr lang="en-US" altLang="zh-CN" sz="2000" dirty="0"/>
              <a:t>    &lt;TITLE&gt;</a:t>
            </a:r>
            <a:r>
              <a:rPr lang="zh-CN" altLang="en-US" sz="2000" dirty="0"/>
              <a:t>简单的</a:t>
            </a:r>
            <a:r>
              <a:rPr lang="en-US" altLang="zh-CN" sz="2000" dirty="0"/>
              <a:t>HTML</a:t>
            </a:r>
            <a:r>
              <a:rPr lang="zh-CN" altLang="en-US" sz="2000" dirty="0"/>
              <a:t>文件</a:t>
            </a:r>
            <a:r>
              <a:rPr lang="en-US" altLang="zh-CN" sz="2000" dirty="0"/>
              <a:t>test1</a:t>
            </a:r>
            <a:r>
              <a:rPr lang="zh-CN" altLang="en-US" sz="2000" dirty="0"/>
              <a:t>的标题</a:t>
            </a:r>
            <a:r>
              <a:rPr lang="en-US" altLang="zh-CN" sz="2000" dirty="0"/>
              <a:t>&lt;/TITLE&gt;</a:t>
            </a:r>
          </a:p>
          <a:p>
            <a:pPr>
              <a:lnSpc>
                <a:spcPct val="90000"/>
              </a:lnSpc>
            </a:pPr>
            <a:r>
              <a:rPr lang="en-US" altLang="zh-CN" sz="2000" dirty="0"/>
              <a:t>  &lt;/HEAD&gt;</a:t>
            </a:r>
          </a:p>
          <a:p>
            <a:pPr>
              <a:lnSpc>
                <a:spcPct val="90000"/>
              </a:lnSpc>
            </a:pPr>
            <a:r>
              <a:rPr lang="en-US" altLang="zh-CN" sz="2000" dirty="0"/>
              <a:t>  &lt;BODY BGCOLOR="#c0c0c0" TEXT="#000000" LINK="#0000ff" VLINK="#ff0000" ALINK="ff0000"&gt;</a:t>
            </a:r>
          </a:p>
          <a:p>
            <a:pPr>
              <a:lnSpc>
                <a:spcPct val="90000"/>
              </a:lnSpc>
            </a:pPr>
            <a:r>
              <a:rPr lang="en-US" altLang="zh-CN" sz="2000" dirty="0"/>
              <a:t>    &lt;H1&gt;</a:t>
            </a:r>
            <a:r>
              <a:rPr lang="zh-CN" altLang="en-US" sz="2000" dirty="0"/>
              <a:t>这里放个子标题，</a:t>
            </a:r>
            <a:r>
              <a:rPr lang="en-US" altLang="zh-CN" sz="2000" dirty="0"/>
              <a:t>H1</a:t>
            </a:r>
            <a:r>
              <a:rPr lang="zh-CN" altLang="en-US" sz="2000" dirty="0"/>
              <a:t>字体</a:t>
            </a:r>
            <a:r>
              <a:rPr lang="en-US" altLang="zh-CN" sz="2000" dirty="0"/>
              <a:t>&lt;/H1&gt;</a:t>
            </a:r>
          </a:p>
          <a:p>
            <a:pPr>
              <a:lnSpc>
                <a:spcPct val="90000"/>
              </a:lnSpc>
            </a:pPr>
            <a:r>
              <a:rPr lang="en-US" altLang="zh-CN" sz="2000" dirty="0"/>
              <a:t>    </a:t>
            </a:r>
            <a:r>
              <a:rPr lang="zh-CN" altLang="en-US" sz="2000" dirty="0"/>
              <a:t>欢迎进入全球资讯网 </a:t>
            </a:r>
            <a:r>
              <a:rPr lang="en-US" altLang="zh-CN" sz="2000" dirty="0"/>
              <a:t>!</a:t>
            </a:r>
          </a:p>
          <a:p>
            <a:pPr>
              <a:lnSpc>
                <a:spcPct val="90000"/>
              </a:lnSpc>
            </a:pPr>
            <a:r>
              <a:rPr lang="en-US" altLang="zh-CN" sz="2000" dirty="0"/>
              <a:t>    </a:t>
            </a:r>
            <a:r>
              <a:rPr lang="zh-CN" altLang="en-US" sz="2000" dirty="0"/>
              <a:t>这是正文第一段落的结束。</a:t>
            </a:r>
            <a:r>
              <a:rPr lang="en-US" altLang="zh-CN" sz="2000" dirty="0"/>
              <a:t>&lt;P&gt;</a:t>
            </a:r>
          </a:p>
          <a:p>
            <a:pPr>
              <a:lnSpc>
                <a:spcPct val="90000"/>
              </a:lnSpc>
            </a:pPr>
            <a:r>
              <a:rPr lang="en-US" altLang="zh-CN" sz="2000" dirty="0"/>
              <a:t>    &lt;H2 ALIGN=center&gt;</a:t>
            </a:r>
            <a:r>
              <a:rPr lang="zh-CN" altLang="en-US" sz="2000" dirty="0"/>
              <a:t>这里是</a:t>
            </a:r>
            <a:r>
              <a:rPr lang="en-US" altLang="zh-CN" sz="2000" dirty="0"/>
              <a:t>H2</a:t>
            </a:r>
            <a:r>
              <a:rPr lang="zh-CN" altLang="en-US" sz="2000" dirty="0"/>
              <a:t>字体</a:t>
            </a:r>
            <a:r>
              <a:rPr lang="en-US" altLang="zh-CN" sz="2000" dirty="0"/>
              <a:t>!!&lt;/H2&gt;</a:t>
            </a:r>
          </a:p>
          <a:p>
            <a:pPr>
              <a:lnSpc>
                <a:spcPct val="90000"/>
              </a:lnSpc>
            </a:pPr>
            <a:r>
              <a:rPr lang="en-US" altLang="zh-CN" sz="2000" dirty="0"/>
              <a:t>    &lt;H3 ALIGN=left&gt;  </a:t>
            </a:r>
            <a:r>
              <a:rPr lang="zh-CN" altLang="en-US" sz="2000" dirty="0"/>
              <a:t>这里是</a:t>
            </a:r>
            <a:r>
              <a:rPr lang="en-US" altLang="zh-CN" sz="2000" dirty="0"/>
              <a:t>H3</a:t>
            </a:r>
            <a:r>
              <a:rPr lang="zh-CN" altLang="en-US" sz="2000" dirty="0"/>
              <a:t>字体</a:t>
            </a:r>
            <a:r>
              <a:rPr lang="en-US" altLang="zh-CN" sz="2000" dirty="0"/>
              <a:t>!!!&lt;/H3&gt;</a:t>
            </a:r>
          </a:p>
          <a:p>
            <a:pPr>
              <a:lnSpc>
                <a:spcPct val="90000"/>
              </a:lnSpc>
            </a:pPr>
            <a:r>
              <a:rPr lang="en-US" altLang="zh-CN" sz="2000" dirty="0"/>
              <a:t>    &lt;H4 ALIGN=right&gt; </a:t>
            </a:r>
            <a:r>
              <a:rPr lang="zh-CN" altLang="en-US" sz="2000" dirty="0"/>
              <a:t>这里是</a:t>
            </a:r>
            <a:r>
              <a:rPr lang="en-US" altLang="zh-CN" sz="2000" dirty="0"/>
              <a:t>H4</a:t>
            </a:r>
            <a:r>
              <a:rPr lang="zh-CN" altLang="en-US" sz="2000" dirty="0"/>
              <a:t>字体</a:t>
            </a:r>
            <a:r>
              <a:rPr lang="en-US" altLang="zh-CN" sz="2000" dirty="0"/>
              <a:t>!!!!&lt;/H4&gt;</a:t>
            </a:r>
          </a:p>
          <a:p>
            <a:pPr>
              <a:lnSpc>
                <a:spcPct val="90000"/>
              </a:lnSpc>
            </a:pPr>
            <a:r>
              <a:rPr lang="en-US" altLang="zh-CN" sz="2000" dirty="0"/>
              <a:t>    &lt;H5&gt;</a:t>
            </a:r>
            <a:r>
              <a:rPr lang="zh-CN" altLang="en-US" sz="2000" dirty="0"/>
              <a:t>这里是</a:t>
            </a:r>
            <a:r>
              <a:rPr lang="en-US" altLang="zh-CN" sz="2000" dirty="0"/>
              <a:t>H5</a:t>
            </a:r>
            <a:r>
              <a:rPr lang="zh-CN" altLang="en-US" sz="2000" dirty="0"/>
              <a:t>字体</a:t>
            </a:r>
            <a:r>
              <a:rPr lang="en-US" altLang="zh-CN" sz="2000" dirty="0"/>
              <a:t>!!!!!&lt;/H5&gt;</a:t>
            </a:r>
          </a:p>
          <a:p>
            <a:pPr>
              <a:lnSpc>
                <a:spcPct val="90000"/>
              </a:lnSpc>
            </a:pPr>
            <a:r>
              <a:rPr lang="en-US" altLang="zh-CN" sz="2000" dirty="0"/>
              <a:t>    &lt;H6&gt;</a:t>
            </a:r>
            <a:r>
              <a:rPr lang="zh-CN" altLang="en-US" sz="2000" dirty="0"/>
              <a:t>这里是</a:t>
            </a:r>
            <a:r>
              <a:rPr lang="en-US" altLang="zh-CN" sz="2000" dirty="0"/>
              <a:t>H6</a:t>
            </a:r>
            <a:r>
              <a:rPr lang="zh-CN" altLang="en-US" sz="2000" dirty="0"/>
              <a:t>字体</a:t>
            </a:r>
            <a:r>
              <a:rPr lang="en-US" altLang="zh-CN" sz="2000" dirty="0"/>
              <a:t>!!!!!!&lt;/H6&gt;</a:t>
            </a:r>
          </a:p>
          <a:p>
            <a:pPr>
              <a:lnSpc>
                <a:spcPct val="90000"/>
              </a:lnSpc>
            </a:pPr>
            <a:r>
              <a:rPr lang="en-US" altLang="zh-CN" sz="2000" dirty="0"/>
              <a:t>  &lt;/BODY&gt;</a:t>
            </a:r>
          </a:p>
          <a:p>
            <a:pPr>
              <a:lnSpc>
                <a:spcPct val="90000"/>
              </a:lnSpc>
            </a:pPr>
            <a:r>
              <a:rPr lang="en-US" altLang="zh-CN" sz="2000" dirty="0"/>
              <a:t>&lt;/HTML&gt;</a:t>
            </a:r>
            <a:endParaRPr lang="zh-CN" alt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471041"/>
          <p:cNvSpPr>
            <a:spLocks noGrp="1"/>
          </p:cNvSpPr>
          <p:nvPr>
            <p:ph type="title"/>
          </p:nvPr>
        </p:nvSpPr>
        <p:spPr>
          <a:xfrm>
            <a:off x="0" y="692150"/>
            <a:ext cx="9144000" cy="792163"/>
          </a:xfrm>
          <a:ln/>
        </p:spPr>
        <p:txBody>
          <a:bodyPr vert="horz" wrap="square" lIns="91440" tIns="45720" rIns="91440" bIns="45720" anchor="ctr" anchorCtr="0"/>
          <a:lstStyle/>
          <a:p>
            <a:pPr algn="l"/>
            <a:r>
              <a:rPr lang="" altLang="zh-CN" sz="4500" b="1" dirty="0">
                <a:solidFill>
                  <a:srgbClr val="003366"/>
                </a:solidFill>
              </a:rPr>
              <a:t>4) </a:t>
            </a:r>
            <a:r>
              <a:rPr lang="" altLang="en-US" sz="4500" b="1" dirty="0">
                <a:solidFill>
                  <a:srgbClr val="003366"/>
                </a:solidFill>
              </a:rPr>
              <a:t>菜单和列表标记</a:t>
            </a:r>
            <a:r>
              <a:rPr lang="" altLang="zh-CN" sz="4500" b="1" dirty="0">
                <a:solidFill>
                  <a:srgbClr val="003366"/>
                </a:solidFill>
              </a:rPr>
              <a:t>&lt;select&gt;</a:t>
            </a:r>
            <a:r>
              <a:rPr lang="" altLang="en-US" sz="4500" b="1" dirty="0">
                <a:solidFill>
                  <a:srgbClr val="003366"/>
                </a:solidFill>
              </a:rPr>
              <a:t>、</a:t>
            </a:r>
            <a:r>
              <a:rPr lang="" altLang="zh-CN" sz="4500" b="1" dirty="0">
                <a:solidFill>
                  <a:srgbClr val="003366"/>
                </a:solidFill>
              </a:rPr>
              <a:t>&lt;option&gt;</a:t>
            </a:r>
          </a:p>
        </p:txBody>
      </p:sp>
      <p:sp>
        <p:nvSpPr>
          <p:cNvPr id="471043" name="内容占位符 471042"/>
          <p:cNvSpPr>
            <a:spLocks noGrp="1"/>
          </p:cNvSpPr>
          <p:nvPr>
            <p:ph idx="1"/>
          </p:nvPr>
        </p:nvSpPr>
        <p:spPr>
          <a:xfrm>
            <a:off x="0" y="2205038"/>
            <a:ext cx="9144000" cy="4392612"/>
          </a:xfrm>
          <a:ln/>
        </p:spPr>
        <p:txBody>
          <a:bodyPr vert="horz" wrap="square" lIns="91440" tIns="45720" rIns="91440" bIns="45720" anchor="t" anchorCtr="0"/>
          <a:lstStyle/>
          <a:p>
            <a:pPr marL="609600" indent="-609600">
              <a:spcBef>
                <a:spcPct val="30000"/>
              </a:spcBef>
              <a:spcAft>
                <a:spcPct val="20000"/>
              </a:spcAft>
              <a:buClr>
                <a:srgbClr val="FF0000"/>
              </a:buClr>
            </a:pPr>
            <a:r>
              <a:rPr lang="zh-CN" altLang="en-US" sz="4400" b="1" dirty="0"/>
              <a:t>作用</a:t>
            </a:r>
          </a:p>
          <a:p>
            <a:pPr marL="609600" indent="-609600">
              <a:lnSpc>
                <a:spcPct val="110000"/>
              </a:lnSpc>
              <a:spcAft>
                <a:spcPct val="20000"/>
              </a:spcAft>
              <a:buClr>
                <a:srgbClr val="FFFFCC"/>
              </a:buClr>
              <a:buFont typeface="Arial" panose="020B0604020202020204" pitchFamily="34" charset="0"/>
              <a:buNone/>
            </a:pPr>
            <a:r>
              <a:rPr lang="zh-CN" altLang="en-US" sz="3800" b="1" dirty="0">
                <a:solidFill>
                  <a:srgbClr val="F3F9A5"/>
                </a:solidFill>
              </a:rPr>
              <a:t>	</a:t>
            </a:r>
            <a:r>
              <a:rPr lang="zh-CN" altLang="en-US" sz="3600" b="1" dirty="0">
                <a:solidFill>
                  <a:srgbClr val="000000"/>
                </a:solidFill>
              </a:rPr>
              <a:t>选择列表允许访问者从选项列表中选择一项或几项。它的作用等效于单选按钮（单选时）或复选框（多选时），当选项比较多的情况下，相对于单选框和复选框来说，选择列表可节省了很大的空间。</a:t>
            </a:r>
          </a:p>
        </p:txBody>
      </p:sp>
      <p:pic>
        <p:nvPicPr>
          <p:cNvPr id="471044" name="图片 471043"/>
          <p:cNvPicPr>
            <a:picLocks noChangeAspect="1"/>
          </p:cNvPicPr>
          <p:nvPr/>
        </p:nvPicPr>
        <p:blipFill>
          <a:blip r:embed="rId3"/>
          <a:stretch>
            <a:fillRect/>
          </a:stretch>
        </p:blipFill>
        <p:spPr>
          <a:xfrm>
            <a:off x="5327650" y="0"/>
            <a:ext cx="3816350" cy="305752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1043">
                                            <p:txEl>
                                              <p:pRg st="0" end="0"/>
                                            </p:txEl>
                                          </p:spTgt>
                                        </p:tgtEl>
                                        <p:attrNameLst>
                                          <p:attrName>style.visibility</p:attrName>
                                        </p:attrNameLst>
                                      </p:cBhvr>
                                      <p:to>
                                        <p:strVal val="visible"/>
                                      </p:to>
                                    </p:set>
                                    <p:anim calcmode="lin" valueType="num">
                                      <p:cBhvr additive="base">
                                        <p:cTn id="7" dur="500" fill="hold"/>
                                        <p:tgtEl>
                                          <p:spTgt spid="4710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104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71043">
                                            <p:txEl>
                                              <p:pRg st="1" end="1"/>
                                            </p:txEl>
                                          </p:spTgt>
                                        </p:tgtEl>
                                        <p:attrNameLst>
                                          <p:attrName>style.visibility</p:attrName>
                                        </p:attrNameLst>
                                      </p:cBhvr>
                                      <p:to>
                                        <p:strVal val="visible"/>
                                      </p:to>
                                    </p:set>
                                    <p:anim calcmode="lin" valueType="num">
                                      <p:cBhvr additive="base">
                                        <p:cTn id="11" dur="500" fill="hold"/>
                                        <p:tgtEl>
                                          <p:spTgt spid="47104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710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471044"/>
                                        </p:tgtEl>
                                        <p:attrNameLst>
                                          <p:attrName>style.visibility</p:attrName>
                                        </p:attrNameLst>
                                      </p:cBhvr>
                                      <p:to>
                                        <p:strVal val="visible"/>
                                      </p:to>
                                    </p:set>
                                    <p:animEffect transition="in" filter="fade">
                                      <p:cBhvr>
                                        <p:cTn id="17" dur="800" decel="100000"/>
                                        <p:tgtEl>
                                          <p:spTgt spid="471044"/>
                                        </p:tgtEl>
                                      </p:cBhvr>
                                    </p:animEffect>
                                    <p:anim calcmode="lin" valueType="num">
                                      <p:cBhvr>
                                        <p:cTn id="18" dur="800" decel="100000" fill="hold"/>
                                        <p:tgtEl>
                                          <p:spTgt spid="471044"/>
                                        </p:tgtEl>
                                        <p:attrNameLst>
                                          <p:attrName>style.rotation</p:attrName>
                                        </p:attrNameLst>
                                      </p:cBhvr>
                                      <p:tavLst>
                                        <p:tav tm="0">
                                          <p:val>
                                            <p:fltVal val="-90"/>
                                          </p:val>
                                        </p:tav>
                                        <p:tav tm="100000">
                                          <p:val>
                                            <p:fltVal val="0"/>
                                          </p:val>
                                        </p:tav>
                                      </p:tavLst>
                                    </p:anim>
                                    <p:anim calcmode="lin" valueType="num">
                                      <p:cBhvr>
                                        <p:cTn id="19" dur="800" decel="100000" fill="hold"/>
                                        <p:tgtEl>
                                          <p:spTgt spid="471044"/>
                                        </p:tgtEl>
                                        <p:attrNameLst>
                                          <p:attrName>ppt_x</p:attrName>
                                        </p:attrNameLst>
                                      </p:cBhvr>
                                      <p:tavLst>
                                        <p:tav tm="0">
                                          <p:val>
                                            <p:strVal val="#ppt_x+0.4"/>
                                          </p:val>
                                        </p:tav>
                                        <p:tav tm="100000">
                                          <p:val>
                                            <p:strVal val="#ppt_x-0.05"/>
                                          </p:val>
                                        </p:tav>
                                      </p:tavLst>
                                    </p:anim>
                                    <p:anim calcmode="lin" valueType="num">
                                      <p:cBhvr>
                                        <p:cTn id="20" dur="800" decel="100000" fill="hold"/>
                                        <p:tgtEl>
                                          <p:spTgt spid="471044"/>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471044"/>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47104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1" name="内容占位符 473090"/>
          <p:cNvSpPr>
            <a:spLocks noGrp="1"/>
          </p:cNvSpPr>
          <p:nvPr>
            <p:ph idx="1"/>
          </p:nvPr>
        </p:nvSpPr>
        <p:spPr>
          <a:xfrm>
            <a:off x="0" y="836613"/>
            <a:ext cx="9144000" cy="5832475"/>
          </a:xfrm>
          <a:ln/>
        </p:spPr>
        <p:txBody>
          <a:bodyPr vert="horz" wrap="square" lIns="91440" tIns="45720" rIns="91440" bIns="45720" anchor="t" anchorCtr="0"/>
          <a:lstStyle/>
          <a:p>
            <a:pPr marL="609600" indent="-609600">
              <a:spcBef>
                <a:spcPct val="30000"/>
              </a:spcBef>
              <a:spcAft>
                <a:spcPct val="20000"/>
              </a:spcAft>
              <a:buClr>
                <a:srgbClr val="FF0000"/>
              </a:buClr>
            </a:pPr>
            <a:r>
              <a:rPr lang="en-US" altLang="zh-CN" sz="3900" b="1" dirty="0"/>
              <a:t>&lt;select&gt;</a:t>
            </a:r>
            <a:r>
              <a:rPr lang="zh-CN" altLang="en-US" sz="3900" b="1" dirty="0"/>
              <a:t>，</a:t>
            </a:r>
            <a:r>
              <a:rPr lang="en-US" altLang="zh-CN" sz="3900" b="1" dirty="0"/>
              <a:t>&lt;option&gt; </a:t>
            </a:r>
            <a:r>
              <a:rPr lang="zh-CN" altLang="en-US" sz="3900" b="1" dirty="0"/>
              <a:t>标记的功能</a:t>
            </a:r>
          </a:p>
          <a:p>
            <a:pPr marL="609600" indent="-609600">
              <a:lnSpc>
                <a:spcPct val="110000"/>
              </a:lnSpc>
              <a:spcAft>
                <a:spcPct val="20000"/>
              </a:spcAft>
              <a:buClr>
                <a:srgbClr val="FFFFCC"/>
              </a:buClr>
              <a:buFont typeface="Arial" panose="020B0604020202020204" pitchFamily="34" charset="0"/>
              <a:buNone/>
            </a:pPr>
            <a:r>
              <a:rPr lang="zh-CN" altLang="en-US" sz="3800" b="1" dirty="0">
                <a:solidFill>
                  <a:srgbClr val="F3F9A5"/>
                </a:solidFill>
              </a:rPr>
              <a:t>	</a:t>
            </a:r>
            <a:r>
              <a:rPr lang="en-US" altLang="zh-CN" sz="3300" b="1" dirty="0">
                <a:solidFill>
                  <a:srgbClr val="000000"/>
                </a:solidFill>
              </a:rPr>
              <a:t>&lt;select&gt;</a:t>
            </a:r>
            <a:r>
              <a:rPr lang="zh-CN" altLang="en-US" sz="3300" b="1" dirty="0">
                <a:solidFill>
                  <a:srgbClr val="000000"/>
                </a:solidFill>
              </a:rPr>
              <a:t>标记用于</a:t>
            </a:r>
            <a:r>
              <a:rPr lang="zh-CN" altLang="en-US" sz="3300" b="1" dirty="0">
                <a:solidFill>
                  <a:srgbClr val="FF0000"/>
                </a:solidFill>
              </a:rPr>
              <a:t>声明选择列表</a:t>
            </a:r>
            <a:r>
              <a:rPr lang="zh-CN" altLang="en-US" sz="3300" b="1" dirty="0">
                <a:solidFill>
                  <a:srgbClr val="000000"/>
                </a:solidFill>
              </a:rPr>
              <a:t>，需由它确定选择列表是否可多选，以及一次可显示的列表选项数；而选择列表中的各</a:t>
            </a:r>
            <a:r>
              <a:rPr lang="zh-CN" altLang="en-US" sz="3300" b="1" dirty="0">
                <a:solidFill>
                  <a:srgbClr val="FF0000"/>
                </a:solidFill>
              </a:rPr>
              <a:t>选项</a:t>
            </a:r>
            <a:r>
              <a:rPr lang="zh-CN" altLang="en-US" sz="3300" b="1" dirty="0">
                <a:solidFill>
                  <a:srgbClr val="000000"/>
                </a:solidFill>
              </a:rPr>
              <a:t>则需要由</a:t>
            </a:r>
            <a:r>
              <a:rPr lang="en-US" altLang="zh-CN" sz="3300" b="1" dirty="0">
                <a:solidFill>
                  <a:srgbClr val="000000"/>
                </a:solidFill>
              </a:rPr>
              <a:t>&lt;option&gt;</a:t>
            </a:r>
            <a:r>
              <a:rPr lang="zh-CN" altLang="en-US" sz="3300" b="1" dirty="0">
                <a:solidFill>
                  <a:srgbClr val="000000"/>
                </a:solidFill>
              </a:rPr>
              <a:t>来设置，其可设置各选项的值、以及是否为默认选项。</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3091">
                                            <p:txEl>
                                              <p:pRg st="0" end="0"/>
                                            </p:txEl>
                                          </p:spTgt>
                                        </p:tgtEl>
                                        <p:attrNameLst>
                                          <p:attrName>style.visibility</p:attrName>
                                        </p:attrNameLst>
                                      </p:cBhvr>
                                      <p:to>
                                        <p:strVal val="visible"/>
                                      </p:to>
                                    </p:set>
                                    <p:anim calcmode="lin" valueType="num">
                                      <p:cBhvr additive="base">
                                        <p:cTn id="7" dur="500" fill="hold"/>
                                        <p:tgtEl>
                                          <p:spTgt spid="4730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309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73091">
                                            <p:txEl>
                                              <p:pRg st="1" end="1"/>
                                            </p:txEl>
                                          </p:spTgt>
                                        </p:tgtEl>
                                        <p:attrNameLst>
                                          <p:attrName>style.visibility</p:attrName>
                                        </p:attrNameLst>
                                      </p:cBhvr>
                                      <p:to>
                                        <p:strVal val="visible"/>
                                      </p:to>
                                    </p:set>
                                    <p:anim calcmode="lin" valueType="num">
                                      <p:cBhvr additive="base">
                                        <p:cTn id="11" dur="500" fill="hold"/>
                                        <p:tgtEl>
                                          <p:spTgt spid="47309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7309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506881"/>
          <p:cNvSpPr>
            <a:spLocks noGrp="1"/>
          </p:cNvSpPr>
          <p:nvPr>
            <p:ph type="title"/>
          </p:nvPr>
        </p:nvSpPr>
        <p:spPr>
          <a:xfrm>
            <a:off x="539750" y="620713"/>
            <a:ext cx="8243888" cy="765175"/>
          </a:xfrm>
          <a:ln/>
        </p:spPr>
        <p:txBody>
          <a:bodyPr vert="horz" wrap="square" lIns="91440" tIns="45720" rIns="91440" bIns="45720" anchor="ctr" anchorCtr="0"/>
          <a:lstStyle/>
          <a:p>
            <a:r>
              <a:rPr lang="" altLang="zh-CN" b="1" dirty="0">
                <a:solidFill>
                  <a:srgbClr val="003366"/>
                </a:solidFill>
              </a:rPr>
              <a:t>&lt;select&gt;</a:t>
            </a:r>
            <a:r>
              <a:rPr lang="" altLang="en-US" b="1" dirty="0">
                <a:solidFill>
                  <a:srgbClr val="003366"/>
                </a:solidFill>
              </a:rPr>
              <a:t>，</a:t>
            </a:r>
            <a:r>
              <a:rPr lang="" altLang="zh-CN" b="1" dirty="0">
                <a:solidFill>
                  <a:srgbClr val="003366"/>
                </a:solidFill>
              </a:rPr>
              <a:t>&lt;option&gt; </a:t>
            </a:r>
            <a:r>
              <a:rPr lang="" altLang="en-US" b="1" dirty="0">
                <a:solidFill>
                  <a:srgbClr val="003366"/>
                </a:solidFill>
              </a:rPr>
              <a:t>标记属性</a:t>
            </a:r>
          </a:p>
        </p:txBody>
      </p:sp>
      <p:graphicFrame>
        <p:nvGraphicFramePr>
          <p:cNvPr id="506931" name="内容占位符 506930"/>
          <p:cNvGraphicFramePr>
            <a:graphicFrameLocks noGrp="1"/>
          </p:cNvGraphicFramePr>
          <p:nvPr>
            <p:ph idx="1"/>
          </p:nvPr>
        </p:nvGraphicFramePr>
        <p:xfrm>
          <a:off x="0" y="1571625"/>
          <a:ext cx="9144000" cy="4149725"/>
        </p:xfrm>
        <a:graphic>
          <a:graphicData uri="http://schemas.openxmlformats.org/drawingml/2006/table">
            <a:tbl>
              <a:tblPr/>
              <a:tblGrid>
                <a:gridCol w="1476375">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5867400">
                  <a:extLst>
                    <a:ext uri="{9D8B030D-6E8A-4147-A177-3AD203B41FA5}">
                      <a16:colId xmlns:a16="http://schemas.microsoft.com/office/drawing/2014/main" val="20002"/>
                    </a:ext>
                  </a:extLst>
                </a:gridCol>
              </a:tblGrid>
              <a:tr h="612775">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600" b="1" dirty="0"/>
                        <a:t>标记  </a:t>
                      </a:r>
                      <a:endParaRPr lang="zh-CN" altLang="en-US" sz="2600" b="1"/>
                    </a:p>
                  </a:txBody>
                  <a:tcPr>
                    <a:lnL w="12700" cap="flat" cmpd="sng">
                      <a:solidFill>
                        <a:schemeClr val="tx1"/>
                      </a:solidFill>
                      <a:prstDash val="solid"/>
                      <a:headEnd type="none" w="med" len="med"/>
                      <a:tailEnd type="none" w="med" len="med"/>
                    </a:lnL>
                    <a:lnR w="12700" cap="flat" cmpd="sng">
                      <a:solidFill>
                        <a:schemeClr val="tx1"/>
                      </a:solidFill>
                      <a:prstDash val="solid"/>
                      <a:headEnd type="none" w="sm" len="sm"/>
                      <a:tailEnd type="none" w="sm" len="sm"/>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600" b="1" dirty="0"/>
                        <a:t>属性  </a:t>
                      </a:r>
                      <a:endParaRPr lang="zh-CN" altLang="en-US" sz="2600" b="1"/>
                    </a:p>
                  </a:txBody>
                  <a:tcP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600" b="1" dirty="0"/>
                        <a:t>描  述</a:t>
                      </a:r>
                      <a:endParaRPr lang="zh-CN" altLang="en-US" sz="2600" b="1"/>
                    </a:p>
                  </a:txBody>
                  <a:tcPr>
                    <a:lnL w="12700" cap="flat" cmpd="sng">
                      <a:solidFill>
                        <a:schemeClr val="tx1"/>
                      </a:solidFill>
                      <a:prstDash val="solid"/>
                      <a:headEnd type="none" w="sm" len="sm"/>
                      <a:tailEnd type="none" w="sm" len="sm"/>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523875">
                <a:tc rowSpan="3">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        </a:t>
                      </a:r>
                    </a:p>
                    <a:p>
                      <a:pPr marL="0" lvl="0" indent="0">
                        <a:buNone/>
                      </a:pPr>
                      <a:r>
                        <a:rPr lang="en-US" altLang="zh-CN" sz="2600" b="1">
                          <a:solidFill>
                            <a:srgbClr val="000000"/>
                          </a:solidFill>
                        </a:rPr>
                        <a:t> </a:t>
                      </a:r>
                    </a:p>
                    <a:p>
                      <a:pPr marL="0" lvl="0" indent="0">
                        <a:buNone/>
                      </a:pPr>
                      <a:r>
                        <a:rPr lang="en-US" altLang="zh-CN" sz="2600" b="1">
                          <a:solidFill>
                            <a:srgbClr val="000000"/>
                          </a:solidFill>
                        </a:rPr>
                        <a:t>select</a:t>
                      </a:r>
                      <a:endParaRPr lang="zh-CN" altLang="en-US" sz="2600" b="1">
                        <a:solidFill>
                          <a:srgbClr val="000000"/>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sm" len="sm"/>
                      <a:tailEnd type="none" w="sm" len="sm"/>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name</a:t>
                      </a:r>
                      <a:endParaRPr lang="zh-CN" altLang="en-US" sz="2600" b="1">
                        <a:solidFill>
                          <a:srgbClr val="000000"/>
                        </a:solidFill>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设置列表的名称</a:t>
                      </a:r>
                    </a:p>
                  </a:txBody>
                  <a:tcPr>
                    <a:lnL w="12700" cap="flat" cmpd="sng">
                      <a:solidFill>
                        <a:schemeClr val="tx1"/>
                      </a:solidFill>
                      <a:prstDash val="solid"/>
                      <a:headEnd type="none" w="sm" len="sm"/>
                      <a:tailEnd type="none" w="sm" len="sm"/>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884238">
                <a:tc vMerge="1">
                  <a:txBody>
                    <a:bodyPr/>
                    <a:lstStyle/>
                    <a:p>
                      <a:endParaRPr lang="zh-CN"/>
                    </a:p>
                  </a:txBody>
                  <a:tcPr>
                    <a:lnL w="12700" cap="flat" cmpd="sng">
                      <a:solidFill>
                        <a:schemeClr val="tx1"/>
                      </a:solidFill>
                      <a:prstDash val="solid"/>
                      <a:headEnd type="none" w="med" len="med"/>
                      <a:tailEnd type="none" w="med" len="med"/>
                    </a:lnL>
                    <a:lnR w="12700" cap="flat" cmpd="sng">
                      <a:solidFill>
                        <a:schemeClr val="tx1"/>
                      </a:solidFill>
                      <a:prstDash val="solid"/>
                      <a:headEnd type="none" w="sm" len="sm"/>
                      <a:tailEnd type="none" w="sm" len="sm"/>
                    </a:lnR>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size</a:t>
                      </a:r>
                      <a:endParaRPr lang="zh-CN" altLang="en-US" sz="2600" b="1">
                        <a:solidFill>
                          <a:srgbClr val="000000"/>
                        </a:solidFill>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设置能同时显示的列表选项个数（</a:t>
                      </a:r>
                      <a:r>
                        <a:rPr lang="zh-CN" altLang="en-US" sz="2600" b="1" dirty="0">
                          <a:solidFill>
                            <a:srgbClr val="FF0000"/>
                          </a:solidFill>
                        </a:rPr>
                        <a:t>默认为</a:t>
                      </a:r>
                      <a:r>
                        <a:rPr lang="en-US" altLang="zh-CN" sz="2600" b="1">
                          <a:solidFill>
                            <a:srgbClr val="FF0000"/>
                          </a:solidFill>
                        </a:rPr>
                        <a:t>1</a:t>
                      </a:r>
                      <a:r>
                        <a:rPr lang="zh-CN" altLang="en-US" sz="2600" b="1" dirty="0">
                          <a:solidFill>
                            <a:srgbClr val="000000"/>
                          </a:solidFill>
                        </a:rPr>
                        <a:t>）</a:t>
                      </a:r>
                    </a:p>
                  </a:txBody>
                  <a:tcPr>
                    <a:lnL w="12700" cap="flat" cmpd="sng">
                      <a:solidFill>
                        <a:schemeClr val="tx1"/>
                      </a:solidFill>
                      <a:prstDash val="solid"/>
                      <a:headEnd type="none" w="sm" len="sm"/>
                      <a:tailEnd type="none" w="sm" len="sm"/>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628650">
                <a:tc vMerge="1">
                  <a:txBody>
                    <a:bodyPr/>
                    <a:lstStyle/>
                    <a:p>
                      <a:endParaRPr lang="zh-CN"/>
                    </a:p>
                  </a:txBody>
                  <a:tcPr>
                    <a:lnL w="12700" cap="flat" cmpd="sng">
                      <a:solidFill>
                        <a:schemeClr val="tx1"/>
                      </a:solidFill>
                      <a:prstDash val="solid"/>
                      <a:headEnd type="none" w="med" len="med"/>
                      <a:tailEnd type="none" w="med" len="med"/>
                    </a:lnL>
                    <a:lnR w="12700" cap="flat" cmpd="sng">
                      <a:solidFill>
                        <a:schemeClr val="tx1"/>
                      </a:solidFill>
                      <a:prstDash val="solid"/>
                      <a:headEnd type="none" w="sm" len="sm"/>
                      <a:tailEnd type="none" w="sm" len="sm"/>
                    </a:lnR>
                    <a:lnB w="12700" cap="flat" cmpd="sng">
                      <a:solidFill>
                        <a:schemeClr val="tx1"/>
                      </a:solidFill>
                      <a:prstDash val="solid"/>
                      <a:headEnd type="none" w="med" len="med"/>
                      <a:tailEnd type="none" w="med" len="med"/>
                    </a:lnB>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multiple</a:t>
                      </a:r>
                      <a:endParaRPr lang="zh-CN" altLang="en-US" sz="2600" b="1">
                        <a:solidFill>
                          <a:srgbClr val="000000"/>
                        </a:solidFill>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设置列表中的项目可多选</a:t>
                      </a:r>
                      <a:endParaRPr lang="zh-CN" altLang="en-US" sz="2600" b="1">
                        <a:solidFill>
                          <a:srgbClr val="000000"/>
                        </a:solidFill>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r h="563562">
                <a:tc rowSpan="2">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        option</a:t>
                      </a:r>
                      <a:endParaRPr lang="zh-CN" altLang="en-US" sz="2600" b="1">
                        <a:solidFill>
                          <a:srgbClr val="000000"/>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sm" len="sm"/>
                      <a:tailEnd type="none" w="sm" len="sm"/>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value</a:t>
                      </a:r>
                      <a:endParaRPr lang="zh-CN" altLang="en-US" sz="2600" b="1">
                        <a:solidFill>
                          <a:srgbClr val="000000"/>
                        </a:solidFill>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设置选项值</a:t>
                      </a:r>
                      <a:endParaRPr lang="zh-CN" altLang="en-US" sz="2600" b="1">
                        <a:solidFill>
                          <a:srgbClr val="000000"/>
                        </a:solidFill>
                      </a:endParaRPr>
                    </a:p>
                  </a:txBody>
                  <a:tcPr>
                    <a:lnL w="12700" cap="flat" cmpd="sng">
                      <a:solidFill>
                        <a:schemeClr val="tx1"/>
                      </a:solidFill>
                      <a:prstDash val="solid"/>
                      <a:headEnd type="none" w="sm" len="sm"/>
                      <a:tailEnd type="none" w="sm" len="sm"/>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4"/>
                  </a:ext>
                </a:extLst>
              </a:tr>
              <a:tr h="936625">
                <a:tc vMerge="1">
                  <a:txBody>
                    <a:bodyPr/>
                    <a:lstStyle/>
                    <a:p>
                      <a:endParaRPr lang="zh-CN"/>
                    </a:p>
                  </a:txBody>
                  <a:tcPr>
                    <a:lnL w="12700" cap="flat" cmpd="sng">
                      <a:solidFill>
                        <a:schemeClr val="tx1"/>
                      </a:solidFill>
                      <a:prstDash val="solid"/>
                      <a:headEnd type="none" w="med" len="med"/>
                      <a:tailEnd type="none" w="med" len="med"/>
                    </a:lnL>
                    <a:lnR w="12700" cap="flat" cmpd="sng">
                      <a:solidFill>
                        <a:schemeClr val="tx1"/>
                      </a:solidFill>
                      <a:prstDash val="solid"/>
                      <a:headEnd type="none" w="sm" len="sm"/>
                      <a:tailEnd type="none" w="sm" len="sm"/>
                    </a:lnR>
                    <a:lnB w="12700" cap="flat" cmpd="sng">
                      <a:solidFill>
                        <a:schemeClr val="tx1"/>
                      </a:solidFill>
                      <a:prstDash val="solid"/>
                      <a:headEnd type="none" w="med" len="med"/>
                      <a:tailEnd type="none" w="med" len="med"/>
                    </a:lnB>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selected</a:t>
                      </a:r>
                      <a:endParaRPr lang="zh-CN" altLang="en-US" sz="2600" b="1">
                        <a:solidFill>
                          <a:srgbClr val="000000"/>
                        </a:solidFill>
                      </a:endParaRPr>
                    </a:p>
                  </a:txBody>
                  <a:tcPr anchor="ctr">
                    <a:lnL w="12700" cap="flat" cmpd="sng">
                      <a:solidFill>
                        <a:schemeClr val="tx1"/>
                      </a:solidFill>
                      <a:prstDash val="solid"/>
                      <a:headEnd type="none" w="sm" len="sm"/>
                      <a:tailEnd type="none" w="sm" len="sm"/>
                    </a:lnL>
                    <a:lnR w="12700" cap="flat" cmpd="sng">
                      <a:solidFill>
                        <a:schemeClr val="tx1"/>
                      </a:solidFill>
                      <a:prstDash val="solid"/>
                      <a:headEnd type="none" w="sm" len="sm"/>
                      <a:tailEnd type="none" w="sm" len="sm"/>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设置默认选项，如果使用了</a:t>
                      </a:r>
                      <a:r>
                        <a:rPr lang="en-US" altLang="zh-CN" sz="2600" b="1" dirty="0">
                          <a:solidFill>
                            <a:srgbClr val="000000"/>
                          </a:solidFill>
                        </a:rPr>
                        <a:t>multiple,</a:t>
                      </a:r>
                      <a:r>
                        <a:rPr lang="zh-CN" altLang="en-US" sz="2600" b="1" dirty="0">
                          <a:solidFill>
                            <a:srgbClr val="000000"/>
                          </a:solidFill>
                        </a:rPr>
                        <a:t>则可对</a:t>
                      </a:r>
                      <a:r>
                        <a:rPr lang="zh-CN" altLang="en-US" sz="2600" b="1" dirty="0">
                          <a:solidFill>
                            <a:srgbClr val="FF0000"/>
                          </a:solidFill>
                        </a:rPr>
                        <a:t>多个</a:t>
                      </a:r>
                      <a:r>
                        <a:rPr lang="zh-CN" altLang="en-US" sz="2600" b="1" dirty="0">
                          <a:solidFill>
                            <a:srgbClr val="000000"/>
                          </a:solidFill>
                        </a:rPr>
                        <a:t>列表选项进行此属性的设置</a:t>
                      </a:r>
                    </a:p>
                  </a:txBody>
                  <a:tcPr>
                    <a:lnL w="12700" cap="flat" cmpd="sng">
                      <a:solidFill>
                        <a:schemeClr val="tx1"/>
                      </a:solidFill>
                      <a:prstDash val="solid"/>
                      <a:headEnd type="none" w="sm" len="sm"/>
                      <a:tailEnd type="none" w="sm" len="sm"/>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5"/>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506931"/>
                                        </p:tgtEl>
                                        <p:attrNameLst>
                                          <p:attrName>style.visibility</p:attrName>
                                        </p:attrNameLst>
                                      </p:cBhvr>
                                      <p:to>
                                        <p:strVal val="visible"/>
                                      </p:to>
                                    </p:set>
                                    <p:animEffect transition="in" filter="blinds(vertical)">
                                      <p:cBhvr>
                                        <p:cTn id="7" dur="500"/>
                                        <p:tgtEl>
                                          <p:spTgt spid="506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9" name="内容占位符 475138"/>
          <p:cNvSpPr>
            <a:spLocks noGrp="1"/>
          </p:cNvSpPr>
          <p:nvPr>
            <p:ph idx="1"/>
          </p:nvPr>
        </p:nvSpPr>
        <p:spPr>
          <a:xfrm>
            <a:off x="250825" y="2060575"/>
            <a:ext cx="8713788" cy="4797425"/>
          </a:xfrm>
          <a:ln/>
        </p:spPr>
        <p:txBody>
          <a:bodyPr vert="horz" wrap="square" lIns="91440" tIns="45720" rIns="91440" bIns="45720" anchor="t" anchorCtr="0"/>
          <a:lstStyle/>
          <a:p>
            <a:pPr marL="609600" indent="-609600">
              <a:lnSpc>
                <a:spcPct val="105000"/>
              </a:lnSpc>
              <a:spcAft>
                <a:spcPct val="15000"/>
              </a:spcAft>
              <a:buClr>
                <a:srgbClr val="FF0000"/>
              </a:buClr>
            </a:pPr>
            <a:r>
              <a:rPr lang="zh-CN" altLang="en-US" sz="4000" b="1" dirty="0"/>
              <a:t>选择列表类型：依列表选项一次可</a:t>
            </a:r>
            <a:r>
              <a:rPr lang="zh-CN" altLang="en-US" sz="4000" b="1" dirty="0">
                <a:solidFill>
                  <a:srgbClr val="FF0000"/>
                </a:solidFill>
              </a:rPr>
              <a:t>被选择</a:t>
            </a:r>
            <a:r>
              <a:rPr lang="zh-CN" altLang="en-US" sz="4000" b="1" dirty="0"/>
              <a:t>和</a:t>
            </a:r>
            <a:r>
              <a:rPr lang="zh-CN" altLang="en-US" sz="4000" b="1" dirty="0">
                <a:solidFill>
                  <a:srgbClr val="FF0000"/>
                </a:solidFill>
              </a:rPr>
              <a:t>显示</a:t>
            </a:r>
            <a:r>
              <a:rPr lang="zh-CN" altLang="en-US" sz="4000" b="1" dirty="0"/>
              <a:t>的个数，选择列表可分为以下两种形式：</a:t>
            </a:r>
          </a:p>
          <a:p>
            <a:pPr marL="990600" lvl="1" indent="-533400">
              <a:lnSpc>
                <a:spcPct val="90000"/>
              </a:lnSpc>
              <a:spcAft>
                <a:spcPct val="15000"/>
              </a:spcAft>
              <a:buClr>
                <a:srgbClr val="FF0000"/>
              </a:buClr>
            </a:pPr>
            <a:r>
              <a:rPr lang="zh-CN" altLang="en-US" sz="3800" b="1" dirty="0">
                <a:solidFill>
                  <a:srgbClr val="000000"/>
                </a:solidFill>
              </a:rPr>
              <a:t>下拉菜单（下拉列表）</a:t>
            </a:r>
          </a:p>
          <a:p>
            <a:pPr marL="990600" lvl="1" indent="-533400">
              <a:lnSpc>
                <a:spcPct val="90000"/>
              </a:lnSpc>
              <a:spcAft>
                <a:spcPct val="15000"/>
              </a:spcAft>
              <a:buClr>
                <a:srgbClr val="FF0000"/>
              </a:buClr>
            </a:pPr>
            <a:r>
              <a:rPr lang="zh-CN" altLang="en-US" sz="3800" b="1" dirty="0">
                <a:solidFill>
                  <a:srgbClr val="000000"/>
                </a:solidFill>
              </a:rPr>
              <a:t>列表</a:t>
            </a:r>
          </a:p>
        </p:txBody>
      </p:sp>
      <p:sp>
        <p:nvSpPr>
          <p:cNvPr id="475140" name="云形标注 475139"/>
          <p:cNvSpPr>
            <a:spLocks noChangeArrowheads="1"/>
          </p:cNvSpPr>
          <p:nvPr/>
        </p:nvSpPr>
        <p:spPr bwMode="auto">
          <a:xfrm>
            <a:off x="5219700" y="188913"/>
            <a:ext cx="3168650" cy="1295400"/>
          </a:xfrm>
          <a:prstGeom prst="cloudCallout">
            <a:avLst>
              <a:gd name="adj1" fmla="val -97796"/>
              <a:gd name="adj2" fmla="val 106495"/>
            </a:avLst>
          </a:prstGeom>
          <a:solidFill>
            <a:schemeClr val="accent1"/>
          </a:solidFill>
          <a:ln w="12700" cap="sq">
            <a:solidFill>
              <a:srgbClr val="FF00FF"/>
            </a:solidFill>
            <a:round/>
            <a:headEnd type="none" w="sm" len="sm"/>
            <a:tailEnd type="none" w="sm" len="sm"/>
          </a:ln>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Verdana" panose="020B0604030504040204" pitchFamily="34" charset="0"/>
                <a:ea typeface="宋体" panose="02010600030101010101" pitchFamily="2" charset="-122"/>
                <a:cs typeface="+mn-cs"/>
              </a:rPr>
              <a:t>决定于</a:t>
            </a:r>
            <a:r>
              <a:rPr kumimoji="0" lang="en-US" altLang="zh-CN"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Verdana" panose="020B0604030504040204" pitchFamily="34" charset="0"/>
                <a:ea typeface="宋体" panose="02010600030101010101" pitchFamily="2" charset="-122"/>
                <a:cs typeface="+mn-cs"/>
              </a:rPr>
              <a:t>size</a:t>
            </a:r>
            <a:r>
              <a:rPr kumimoji="0" lang="zh-CN" altLang="en-US"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Verdana" panose="020B0604030504040204" pitchFamily="34" charset="0"/>
                <a:ea typeface="宋体" panose="02010600030101010101" pitchFamily="2" charset="-122"/>
                <a:cs typeface="+mn-cs"/>
              </a:rPr>
              <a:t>和</a:t>
            </a:r>
            <a:r>
              <a:rPr kumimoji="0" lang="en-US" altLang="zh-CN"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Verdana" panose="020B0604030504040204" pitchFamily="34" charset="0"/>
                <a:ea typeface="宋体" panose="02010600030101010101" pitchFamily="2" charset="-122"/>
                <a:cs typeface="+mn-cs"/>
              </a:rPr>
              <a:t>multiple</a:t>
            </a:r>
            <a:r>
              <a:rPr kumimoji="0" lang="zh-CN" altLang="en-US" sz="2200" b="1" i="0" u="none" strike="noStrike" kern="1200" cap="none" spc="0" normalizeH="0" baseline="0" noProof="0">
                <a:ln>
                  <a:noFill/>
                </a:ln>
                <a:solidFill>
                  <a:srgbClr val="0000FF"/>
                </a:solidFill>
                <a:effectLst>
                  <a:outerShdw blurRad="38100" dist="38100" dir="2700000" algn="tl">
                    <a:srgbClr val="000000">
                      <a:alpha val="43137"/>
                    </a:srgbClr>
                  </a:outerShdw>
                </a:effectLst>
                <a:uLnTx/>
                <a:uFillTx/>
                <a:latin typeface="Verdana" panose="020B0604030504040204" pitchFamily="34" charset="0"/>
                <a:ea typeface="宋体" panose="02010600030101010101" pitchFamily="2" charset="-122"/>
                <a:cs typeface="+mn-cs"/>
              </a:rPr>
              <a:t>属性</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5139">
                                            <p:txEl>
                                              <p:pRg st="0" end="0"/>
                                            </p:txEl>
                                          </p:spTgt>
                                        </p:tgtEl>
                                        <p:attrNameLst>
                                          <p:attrName>style.visibility</p:attrName>
                                        </p:attrNameLst>
                                      </p:cBhvr>
                                      <p:to>
                                        <p:strVal val="visible"/>
                                      </p:to>
                                    </p:set>
                                    <p:anim calcmode="lin" valueType="num">
                                      <p:cBhvr additive="base">
                                        <p:cTn id="7" dur="500" fill="hold"/>
                                        <p:tgtEl>
                                          <p:spTgt spid="475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51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75139">
                                            <p:txEl>
                                              <p:pRg st="1" end="1"/>
                                            </p:txEl>
                                          </p:spTgt>
                                        </p:tgtEl>
                                        <p:attrNameLst>
                                          <p:attrName>style.visibility</p:attrName>
                                        </p:attrNameLst>
                                      </p:cBhvr>
                                      <p:to>
                                        <p:strVal val="visible"/>
                                      </p:to>
                                    </p:set>
                                    <p:anim calcmode="lin" valueType="num">
                                      <p:cBhvr additive="base">
                                        <p:cTn id="13" dur="500" fill="hold"/>
                                        <p:tgtEl>
                                          <p:spTgt spid="4751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75139">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475139">
                                            <p:txEl>
                                              <p:pRg st="2" end="2"/>
                                            </p:txEl>
                                          </p:spTgt>
                                        </p:tgtEl>
                                        <p:attrNameLst>
                                          <p:attrName>style.visibility</p:attrName>
                                        </p:attrNameLst>
                                      </p:cBhvr>
                                      <p:to>
                                        <p:strVal val="visible"/>
                                      </p:to>
                                    </p:set>
                                    <p:anim calcmode="lin" valueType="num">
                                      <p:cBhvr additive="base">
                                        <p:cTn id="18" dur="500" fill="hold"/>
                                        <p:tgtEl>
                                          <p:spTgt spid="475139">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751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475140"/>
                                        </p:tgtEl>
                                        <p:attrNameLst>
                                          <p:attrName>style.visibility</p:attrName>
                                        </p:attrNameLst>
                                      </p:cBhvr>
                                      <p:to>
                                        <p:strVal val="visible"/>
                                      </p:to>
                                    </p:set>
                                    <p:animEffect transition="in" filter="blinds(vertical)">
                                      <p:cBhvr>
                                        <p:cTn id="24" dur="500"/>
                                        <p:tgtEl>
                                          <p:spTgt spid="475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477185"/>
          <p:cNvSpPr>
            <a:spLocks noGrp="1"/>
          </p:cNvSpPr>
          <p:nvPr>
            <p:ph type="title"/>
          </p:nvPr>
        </p:nvSpPr>
        <p:spPr>
          <a:xfrm>
            <a:off x="468313" y="333375"/>
            <a:ext cx="8243887" cy="647700"/>
          </a:xfrm>
          <a:ln/>
        </p:spPr>
        <p:txBody>
          <a:bodyPr vert="horz" wrap="square" lIns="91440" tIns="45720" rIns="91440" bIns="45720" anchor="ctr" anchorCtr="0"/>
          <a:lstStyle/>
          <a:p>
            <a:r>
              <a:rPr lang="" altLang="en-US" sz="5400" b="1" dirty="0">
                <a:solidFill>
                  <a:srgbClr val="003366"/>
                </a:solidFill>
              </a:rPr>
              <a:t>列 表</a:t>
            </a:r>
            <a:r>
              <a:rPr lang="" altLang="en-US" sz="4000" dirty="0"/>
              <a:t> </a:t>
            </a:r>
          </a:p>
        </p:txBody>
      </p:sp>
      <p:sp>
        <p:nvSpPr>
          <p:cNvPr id="477187" name="内容占位符 477186"/>
          <p:cNvSpPr>
            <a:spLocks noGrp="1"/>
          </p:cNvSpPr>
          <p:nvPr>
            <p:ph idx="1"/>
          </p:nvPr>
        </p:nvSpPr>
        <p:spPr>
          <a:xfrm>
            <a:off x="323850" y="1628775"/>
            <a:ext cx="8640763" cy="5229225"/>
          </a:xfrm>
          <a:ln/>
        </p:spPr>
        <p:txBody>
          <a:bodyPr vert="horz" wrap="square" lIns="91440" tIns="45720" rIns="91440" bIns="45720" anchor="t" anchorCtr="0"/>
          <a:lstStyle/>
          <a:p>
            <a:pPr>
              <a:spcAft>
                <a:spcPct val="15000"/>
              </a:spcAft>
              <a:buClr>
                <a:srgbClr val="FF0000"/>
              </a:buClr>
            </a:pPr>
            <a:r>
              <a:rPr lang="zh-CN" altLang="en-US" sz="4000" b="1" dirty="0"/>
              <a:t>列表是指一次可以选择</a:t>
            </a:r>
            <a:r>
              <a:rPr lang="zh-CN" altLang="en-US" sz="4000" b="1" dirty="0">
                <a:solidFill>
                  <a:srgbClr val="FF0000"/>
                </a:solidFill>
              </a:rPr>
              <a:t>多个</a:t>
            </a:r>
            <a:r>
              <a:rPr lang="zh-CN" altLang="en-US" sz="4000" b="1" dirty="0"/>
              <a:t>列表选项，且一次可以显示</a:t>
            </a:r>
            <a:r>
              <a:rPr lang="en-US" altLang="zh-CN" sz="4000" b="1" dirty="0">
                <a:solidFill>
                  <a:srgbClr val="FF0000"/>
                </a:solidFill>
              </a:rPr>
              <a:t>1</a:t>
            </a:r>
            <a:r>
              <a:rPr lang="zh-CN" altLang="en-US" sz="4000" b="1" dirty="0">
                <a:solidFill>
                  <a:srgbClr val="FF0000"/>
                </a:solidFill>
              </a:rPr>
              <a:t>个以上</a:t>
            </a:r>
            <a:r>
              <a:rPr lang="zh-CN" altLang="en-US" sz="4000" b="1" dirty="0"/>
              <a:t>列表选项的选择列表</a:t>
            </a:r>
          </a:p>
        </p:txBody>
      </p:sp>
      <p:pic>
        <p:nvPicPr>
          <p:cNvPr id="477188" name="图片 477187"/>
          <p:cNvPicPr>
            <a:picLocks noChangeAspect="1"/>
          </p:cNvPicPr>
          <p:nvPr/>
        </p:nvPicPr>
        <p:blipFill>
          <a:blip r:embed="rId3"/>
          <a:stretch>
            <a:fillRect/>
          </a:stretch>
        </p:blipFill>
        <p:spPr>
          <a:xfrm>
            <a:off x="2771775" y="3500438"/>
            <a:ext cx="3671888" cy="2382837"/>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7187">
                                            <p:txEl>
                                              <p:pRg st="0" end="0"/>
                                            </p:txEl>
                                          </p:spTgt>
                                        </p:tgtEl>
                                        <p:attrNameLst>
                                          <p:attrName>style.visibility</p:attrName>
                                        </p:attrNameLst>
                                      </p:cBhvr>
                                      <p:to>
                                        <p:strVal val="visible"/>
                                      </p:to>
                                    </p:set>
                                    <p:anim calcmode="lin" valueType="num">
                                      <p:cBhvr additive="base">
                                        <p:cTn id="7" dur="500" fill="hold"/>
                                        <p:tgtEl>
                                          <p:spTgt spid="4771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71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nodeType="clickEffect">
                                  <p:stCondLst>
                                    <p:cond delay="0"/>
                                  </p:stCondLst>
                                  <p:childTnLst>
                                    <p:set>
                                      <p:cBhvr>
                                        <p:cTn id="12" dur="1" fill="hold">
                                          <p:stCondLst>
                                            <p:cond delay="0"/>
                                          </p:stCondLst>
                                        </p:cTn>
                                        <p:tgtEl>
                                          <p:spTgt spid="477188"/>
                                        </p:tgtEl>
                                        <p:attrNameLst>
                                          <p:attrName>style.visibility</p:attrName>
                                        </p:attrNameLst>
                                      </p:cBhvr>
                                      <p:to>
                                        <p:strVal val="visible"/>
                                      </p:to>
                                    </p:set>
                                    <p:animEffect transition="in" filter="blinds(vertical)">
                                      <p:cBhvr>
                                        <p:cTn id="13" dur="500"/>
                                        <p:tgtEl>
                                          <p:spTgt spid="477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文本占位符 479233"/>
          <p:cNvSpPr>
            <a:spLocks noGrp="1" noChangeArrowheads="1"/>
          </p:cNvSpPr>
          <p:nvPr>
            <p:ph type="body" sz="half" idx="1"/>
          </p:nvPr>
        </p:nvSpPr>
        <p:spPr>
          <a:xfrm>
            <a:off x="0" y="1196975"/>
            <a:ext cx="9144000" cy="4105275"/>
          </a:xfrm>
        </p:spPr>
        <p:txBody>
          <a:bodyPr vert="horz" wrap="square" lIns="91440" tIns="45720" rIns="91440" bIns="45720" numCol="1" anchor="t" anchorCtr="0" compatLnSpc="1"/>
          <a:lstStyle/>
          <a:p>
            <a:pPr marL="609600" marR="0" lvl="0" indent="-609600" algn="l" defTabSz="914400" rtl="0" eaLnBrk="0" fontAlgn="base" latinLnBrk="0" hangingPunct="0">
              <a:lnSpc>
                <a:spcPct val="100000"/>
              </a:lnSpc>
              <a:spcBef>
                <a:spcPct val="20000"/>
              </a:spcBef>
              <a:spcAft>
                <a:spcPct val="15000"/>
              </a:spcAft>
              <a:buClr>
                <a:srgbClr val="FF0000"/>
              </a:buClr>
              <a:buSzTx/>
              <a:buFont typeface="Wingdings" panose="05000000000000000000" pitchFamily="2" charset="2"/>
              <a:buChar char="n"/>
              <a:defRPr/>
            </a:pPr>
            <a:r>
              <a:rPr kumimoji="0" lang="zh-CN" altLang="en-US" sz="4100" b="1" i="0" u="none" strike="noStrike" kern="0" cap="none" spc="0" normalizeH="0" baseline="0" noProof="0" dirty="0">
                <a:ln>
                  <a:noFill/>
                </a:ln>
                <a:solidFill>
                  <a:schemeClr val="tx1"/>
                </a:solidFill>
                <a:effectLst/>
                <a:uLnTx/>
                <a:uFillTx/>
                <a:latin typeface="+mn-lt"/>
                <a:ea typeface="+mn-ea"/>
                <a:cs typeface="+mn-cs"/>
              </a:rPr>
              <a:t>语法格式</a:t>
            </a:r>
          </a:p>
          <a:p>
            <a:pPr marL="609600" marR="0" lvl="0" indent="-609600" algn="l" defTabSz="914400" rtl="0" eaLnBrk="0" fontAlgn="base" latinLnBrk="0" hangingPunct="0">
              <a:lnSpc>
                <a:spcPct val="100000"/>
              </a:lnSpc>
              <a:spcBef>
                <a:spcPct val="20000"/>
              </a:spcBef>
              <a:spcAft>
                <a:spcPct val="15000"/>
              </a:spcAft>
              <a:buClr>
                <a:srgbClr val="FF0000"/>
              </a:buClr>
              <a:buSzTx/>
              <a:buFont typeface="Arial" panose="020B0604020202020204" pitchFamily="34" charset="0"/>
              <a:buNone/>
              <a:defRPr/>
            </a:pPr>
            <a:r>
              <a:rPr kumimoji="0" lang="zh-CN" altLang="en-US" sz="2800" b="1" i="0" u="none" strike="noStrike" kern="0" cap="none" spc="0" normalizeH="0" baseline="0" noProof="0" dirty="0">
                <a:ln>
                  <a:noFill/>
                </a:ln>
                <a:solidFill>
                  <a:srgbClr val="000000"/>
                </a:solidFill>
                <a:effectLst/>
                <a:uLnTx/>
                <a:uFillTx/>
                <a:latin typeface="+mn-lt"/>
                <a:ea typeface="+mn-ea"/>
                <a:cs typeface="+mn-cs"/>
              </a:rPr>
              <a:t>  </a:t>
            </a:r>
            <a:r>
              <a:rPr kumimoji="0" lang="en-US" altLang="zh-CN" sz="2400" b="1" i="0" u="none" strike="noStrike" kern="0" cap="none" spc="0" normalizeH="0" baseline="0" noProof="0" dirty="0">
                <a:ln>
                  <a:noFill/>
                </a:ln>
                <a:solidFill>
                  <a:srgbClr val="000000"/>
                </a:solidFill>
                <a:effectLst/>
                <a:uLnTx/>
                <a:uFillTx/>
                <a:latin typeface="+mn-lt"/>
                <a:ea typeface="+mn-ea"/>
                <a:cs typeface="+mn-cs"/>
              </a:rPr>
              <a:t>&lt;select name=“name”</a:t>
            </a:r>
            <a:r>
              <a:rPr kumimoji="0" lang="en-US" altLang="zh-CN" sz="2400" b="1" i="0" u="none" strike="noStrike" kern="0" cap="none" spc="0" normalizeH="0" baseline="0" noProof="0" dirty="0">
                <a:ln>
                  <a:noFill/>
                </a:ln>
                <a:solidFill>
                  <a:srgbClr val="F3F9A5"/>
                </a:solidFill>
                <a:effectLst/>
                <a:uLnTx/>
                <a:uFillTx/>
                <a:latin typeface="+mn-lt"/>
                <a:ea typeface="+mn-ea"/>
                <a:cs typeface="+mn-cs"/>
              </a:rPr>
              <a:t> </a:t>
            </a:r>
            <a:r>
              <a:rPr kumimoji="0" lang="en-US" altLang="zh-CN" sz="2400" b="1" i="0" u="none" strike="noStrike" kern="0" cap="none" spc="0" normalizeH="0" baseline="0" noProof="0" dirty="0">
                <a:ln>
                  <a:noFill/>
                </a:ln>
                <a:solidFill>
                  <a:srgbClr val="FF0000"/>
                </a:solidFill>
                <a:effectLst/>
                <a:uLnTx/>
                <a:uFillTx/>
                <a:latin typeface="+mn-lt"/>
                <a:ea typeface="+mn-ea"/>
                <a:cs typeface="+mn-cs"/>
              </a:rPr>
              <a:t>size</a:t>
            </a:r>
            <a:r>
              <a:rPr kumimoji="0" lang="en-US" altLang="zh-CN" sz="2400" b="1" i="0" u="none" strike="noStrike" kern="0" cap="none" spc="0" normalizeH="0" baseline="0" noProof="0" dirty="0">
                <a:ln>
                  <a:noFill/>
                </a:ln>
                <a:solidFill>
                  <a:srgbClr val="000000"/>
                </a:solidFill>
                <a:effectLst/>
                <a:uLnTx/>
                <a:uFillTx/>
                <a:latin typeface="+mn-lt"/>
                <a:ea typeface="+mn-ea"/>
                <a:cs typeface="+mn-cs"/>
              </a:rPr>
              <a:t>=“value”</a:t>
            </a:r>
            <a:r>
              <a:rPr kumimoji="0" lang="en-US" altLang="zh-CN" sz="2400" b="1" i="0" u="none" strike="noStrike" kern="0" cap="none" spc="0" normalizeH="0" baseline="0" noProof="0" dirty="0">
                <a:ln>
                  <a:noFill/>
                </a:ln>
                <a:solidFill>
                  <a:srgbClr val="F3F9A5"/>
                </a:solidFill>
                <a:effectLst/>
                <a:uLnTx/>
                <a:uFillTx/>
                <a:latin typeface="+mn-lt"/>
                <a:ea typeface="+mn-ea"/>
                <a:cs typeface="+mn-cs"/>
              </a:rPr>
              <a:t> </a:t>
            </a:r>
            <a:r>
              <a:rPr kumimoji="0" lang="en-US" altLang="zh-CN" sz="2400" b="1" i="0" u="none" strike="noStrike" kern="0" cap="none" spc="0" normalizeH="0" baseline="0" noProof="0" dirty="0">
                <a:ln>
                  <a:noFill/>
                </a:ln>
                <a:solidFill>
                  <a:srgbClr val="FF0000"/>
                </a:solidFill>
                <a:effectLst/>
                <a:uLnTx/>
                <a:uFillTx/>
                <a:latin typeface="+mn-lt"/>
                <a:ea typeface="+mn-ea"/>
                <a:cs typeface="+mn-cs"/>
              </a:rPr>
              <a:t>multiple</a:t>
            </a:r>
            <a:r>
              <a:rPr kumimoji="0" lang="en-US" altLang="zh-CN" sz="2400" b="1" i="0" u="none" strike="noStrike" kern="0" cap="none" spc="0" normalizeH="0" baseline="0" noProof="0" dirty="0">
                <a:ln>
                  <a:noFill/>
                </a:ln>
                <a:solidFill>
                  <a:srgbClr val="000000"/>
                </a:solidFill>
                <a:effectLst/>
                <a:uLnTx/>
                <a:uFillTx/>
                <a:latin typeface="+mn-lt"/>
                <a:ea typeface="+mn-ea"/>
                <a:cs typeface="+mn-cs"/>
              </a:rPr>
              <a:t>&gt;</a:t>
            </a:r>
            <a:r>
              <a:rPr kumimoji="0" lang="en-US" altLang="zh-CN" sz="2400" b="1" i="0" u="none" strike="noStrike" kern="0" cap="none" spc="0" normalizeH="0" baseline="0" noProof="0" dirty="0">
                <a:ln>
                  <a:noFill/>
                </a:ln>
                <a:solidFill>
                  <a:srgbClr val="F3F9A5"/>
                </a:solidFill>
                <a:effectLst/>
                <a:uLnTx/>
                <a:uFillTx/>
                <a:latin typeface="+mn-lt"/>
                <a:ea typeface="+mn-ea"/>
                <a:cs typeface="+mn-cs"/>
              </a:rPr>
              <a:t> </a:t>
            </a:r>
          </a:p>
          <a:p>
            <a:pPr marL="990600" marR="0" lvl="1" indent="-533400" algn="l" defTabSz="914400" rtl="0" eaLnBrk="0" fontAlgn="base" latinLnBrk="0" hangingPunct="0">
              <a:lnSpc>
                <a:spcPct val="95000"/>
              </a:lnSpc>
              <a:spcBef>
                <a:spcPct val="10000"/>
              </a:spcBef>
              <a:spcAft>
                <a:spcPct val="0"/>
              </a:spcAft>
              <a:buClr>
                <a:srgbClr val="FFFFCC"/>
              </a:buClr>
              <a:buSzTx/>
              <a:buFont typeface="Arial" panose="020B0604020202020204" pitchFamily="34" charset="0"/>
              <a:buNone/>
              <a:defRPr/>
            </a:pPr>
            <a:r>
              <a:rPr kumimoji="0" lang="en-US" altLang="zh-CN"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&lt;option value=“value”</a:t>
            </a:r>
            <a:r>
              <a:rPr kumimoji="0" lang="en-US" altLang="zh-CN" sz="2400" b="1" i="0" u="none" strike="noStrike" kern="0" cap="none" spc="0" normalizeH="0" baseline="0" noProof="0" dirty="0">
                <a:ln>
                  <a:noFill/>
                </a:ln>
                <a:solidFill>
                  <a:srgbClr val="F3F9A5"/>
                </a:solidFill>
                <a:effectLst/>
                <a:uLnTx/>
                <a:uFillTx/>
                <a:latin typeface="+mn-lt"/>
                <a:ea typeface="楷体_GB2312" panose="02010609030101010101" pitchFamily="49" charset="-122"/>
                <a:cs typeface="+mn-ea"/>
              </a:rPr>
              <a:t> </a:t>
            </a:r>
            <a:r>
              <a:rPr kumimoji="0" lang="en-US" altLang="zh-CN" sz="2400" b="1" i="0" u="none" strike="noStrike" kern="0" cap="none" spc="0" normalizeH="0" baseline="0" noProof="0" dirty="0">
                <a:ln>
                  <a:noFill/>
                </a:ln>
                <a:solidFill>
                  <a:srgbClr val="FF0000"/>
                </a:solidFill>
                <a:effectLst/>
                <a:uLnTx/>
                <a:uFillTx/>
                <a:latin typeface="+mn-lt"/>
                <a:ea typeface="楷体_GB2312" panose="02010609030101010101" pitchFamily="49" charset="-122"/>
                <a:cs typeface="+mn-ea"/>
              </a:rPr>
              <a:t>selected</a:t>
            </a:r>
            <a:r>
              <a:rPr kumimoji="0" lang="en-US" altLang="zh-CN"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&gt;</a:t>
            </a:r>
            <a:r>
              <a:rPr kumimoji="0" lang="zh-CN" altLang="en-US"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选项一</a:t>
            </a:r>
            <a:r>
              <a:rPr kumimoji="0" lang="en-US" altLang="zh-CN"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&lt;/option&gt;</a:t>
            </a:r>
          </a:p>
          <a:p>
            <a:pPr marL="990600" marR="0" lvl="1" indent="-533400" algn="l" defTabSz="914400" rtl="0" eaLnBrk="0" fontAlgn="base" latinLnBrk="0" hangingPunct="0">
              <a:lnSpc>
                <a:spcPct val="95000"/>
              </a:lnSpc>
              <a:spcBef>
                <a:spcPct val="10000"/>
              </a:spcBef>
              <a:spcAft>
                <a:spcPct val="0"/>
              </a:spcAft>
              <a:buClr>
                <a:srgbClr val="FFFFCC"/>
              </a:buClr>
              <a:buSzTx/>
              <a:buFont typeface="Arial" panose="020B0604020202020204" pitchFamily="34" charset="0"/>
              <a:buNone/>
              <a:defRPr/>
            </a:pPr>
            <a:r>
              <a:rPr kumimoji="0" lang="en-US" altLang="zh-CN"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&lt;option value=“value”&gt;</a:t>
            </a:r>
            <a:r>
              <a:rPr kumimoji="0" lang="zh-CN" altLang="en-US"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选项二</a:t>
            </a:r>
            <a:r>
              <a:rPr kumimoji="0" lang="en-US" altLang="zh-CN"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&lt;/option&gt;</a:t>
            </a:r>
          </a:p>
          <a:p>
            <a:pPr marL="990600" marR="0" lvl="1" indent="-533400" algn="l" defTabSz="914400" rtl="0" eaLnBrk="0" fontAlgn="base" latinLnBrk="0" hangingPunct="0">
              <a:lnSpc>
                <a:spcPct val="95000"/>
              </a:lnSpc>
              <a:spcBef>
                <a:spcPct val="10000"/>
              </a:spcBef>
              <a:spcAft>
                <a:spcPct val="0"/>
              </a:spcAft>
              <a:buClr>
                <a:srgbClr val="FFFFCC"/>
              </a:buClr>
              <a:buSzTx/>
              <a:buFont typeface="Arial" panose="020B0604020202020204" pitchFamily="34" charset="0"/>
              <a:buNone/>
              <a:defRPr/>
            </a:pPr>
            <a:r>
              <a:rPr kumimoji="0" lang="en-US" altLang="zh-CN"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&lt;option value=“value”</a:t>
            </a:r>
            <a:r>
              <a:rPr kumimoji="0" lang="en-US" altLang="zh-CN" sz="2400" b="1" i="0" u="none" strike="noStrike" kern="0" cap="none" spc="0" normalizeH="0" baseline="0" noProof="0" dirty="0">
                <a:ln>
                  <a:noFill/>
                </a:ln>
                <a:solidFill>
                  <a:srgbClr val="F3F9A5"/>
                </a:solidFill>
                <a:effectLst/>
                <a:uLnTx/>
                <a:uFillTx/>
                <a:latin typeface="+mn-lt"/>
                <a:ea typeface="楷体_GB2312" panose="02010609030101010101" pitchFamily="49" charset="-122"/>
                <a:cs typeface="+mn-ea"/>
              </a:rPr>
              <a:t> </a:t>
            </a:r>
            <a:r>
              <a:rPr kumimoji="0" lang="en-US" altLang="zh-CN" sz="2400" b="1" i="0" u="none" strike="noStrike" kern="0" cap="none" spc="0" normalizeH="0" baseline="0" noProof="0" dirty="0">
                <a:ln>
                  <a:noFill/>
                </a:ln>
                <a:solidFill>
                  <a:srgbClr val="FF0000"/>
                </a:solidFill>
                <a:effectLst/>
                <a:uLnTx/>
                <a:uFillTx/>
                <a:latin typeface="+mn-lt"/>
                <a:ea typeface="楷体_GB2312" panose="02010609030101010101" pitchFamily="49" charset="-122"/>
                <a:cs typeface="+mn-ea"/>
              </a:rPr>
              <a:t>selected</a:t>
            </a:r>
            <a:r>
              <a:rPr kumimoji="0" lang="en-US" altLang="zh-CN"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&gt;</a:t>
            </a:r>
            <a:r>
              <a:rPr kumimoji="0" lang="zh-CN" altLang="en-US"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选项三</a:t>
            </a:r>
            <a:r>
              <a:rPr kumimoji="0" lang="en-US" altLang="zh-CN"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&lt;/option&gt;</a:t>
            </a:r>
          </a:p>
          <a:p>
            <a:pPr marL="990600" marR="0" lvl="1" indent="-533400" algn="l" defTabSz="914400" rtl="0" eaLnBrk="0" fontAlgn="base" latinLnBrk="0" hangingPunct="0">
              <a:lnSpc>
                <a:spcPct val="95000"/>
              </a:lnSpc>
              <a:spcBef>
                <a:spcPct val="10000"/>
              </a:spcBef>
              <a:spcAft>
                <a:spcPct val="0"/>
              </a:spcAft>
              <a:buClr>
                <a:srgbClr val="FFFFCC"/>
              </a:buClr>
              <a:buSzTx/>
              <a:buFont typeface="Arial" panose="020B0604020202020204" pitchFamily="34" charset="0"/>
              <a:buNone/>
              <a:defRPr/>
            </a:pPr>
            <a:r>
              <a:rPr kumimoji="0" lang="en-US" altLang="zh-CN"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a:t>
            </a:r>
          </a:p>
          <a:p>
            <a:pPr marL="609600" marR="0" lvl="0" indent="-609600" algn="l" defTabSz="914400" rtl="0" eaLnBrk="0" fontAlgn="base" latinLnBrk="0" hangingPunct="0">
              <a:lnSpc>
                <a:spcPct val="95000"/>
              </a:lnSpc>
              <a:spcBef>
                <a:spcPct val="10000"/>
              </a:spcBef>
              <a:spcAft>
                <a:spcPct val="0"/>
              </a:spcAft>
              <a:buClr>
                <a:srgbClr val="FFFFCC"/>
              </a:buClr>
              <a:buSzTx/>
              <a:buFont typeface="Arial" panose="020B0604020202020204" pitchFamily="34" charset="0"/>
              <a:buNone/>
              <a:defRPr/>
            </a:pPr>
            <a:r>
              <a:rPr kumimoji="0" lang="en-US" altLang="zh-CN" sz="2400" b="1" i="0" u="none" strike="noStrike" kern="0" cap="none" spc="0" normalizeH="0" baseline="0" noProof="0" dirty="0">
                <a:ln>
                  <a:noFill/>
                </a:ln>
                <a:solidFill>
                  <a:srgbClr val="000000"/>
                </a:solidFill>
                <a:effectLst/>
                <a:uLnTx/>
                <a:uFillTx/>
                <a:latin typeface="+mn-lt"/>
                <a:ea typeface="+mn-ea"/>
                <a:cs typeface="+mn-cs"/>
              </a:rPr>
              <a:t>  &lt;/select&gt;</a:t>
            </a:r>
          </a:p>
          <a:p>
            <a:pPr marL="609600" marR="0" lvl="1" indent="-609600" algn="l" defTabSz="914400" rtl="0" eaLnBrk="0" fontAlgn="base" latinLnBrk="0" hangingPunct="0">
              <a:lnSpc>
                <a:spcPct val="95000"/>
              </a:lnSpc>
              <a:spcBef>
                <a:spcPct val="10000"/>
              </a:spcBef>
              <a:spcAft>
                <a:spcPct val="0"/>
              </a:spcAft>
              <a:buClr>
                <a:srgbClr val="FFFFCC"/>
              </a:buClr>
              <a:buSzTx/>
              <a:buFont typeface="Wingdings" panose="05000000000000000000" pitchFamily="2" charset="2"/>
              <a:buNone/>
              <a:defRPr/>
            </a:pPr>
            <a:r>
              <a:rPr kumimoji="0" lang="zh-CN" altLang="en-US" sz="20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         语法说明：</a:t>
            </a:r>
            <a:r>
              <a:rPr kumimoji="0" lang="en-US" altLang="zh-CN" sz="20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&lt;select&gt;</a:t>
            </a:r>
            <a:r>
              <a:rPr kumimoji="0" lang="zh-CN" altLang="en-US" sz="20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标记用于声明选择列表，</a:t>
            </a:r>
            <a:r>
              <a:rPr kumimoji="0" lang="en-US" altLang="zh-CN"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&lt;option&gt;</a:t>
            </a:r>
            <a:r>
              <a:rPr kumimoji="0" lang="zh-CN" altLang="en-US" sz="24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rPr>
              <a:t>标记用于设置各个选项。</a:t>
            </a:r>
            <a:endParaRPr kumimoji="0" lang="en-US" altLang="zh-CN" sz="2000" b="1" i="0" u="none" strike="noStrike" kern="0" cap="none" spc="0" normalizeH="0" baseline="0" noProof="0" dirty="0">
              <a:ln>
                <a:noFill/>
              </a:ln>
              <a:solidFill>
                <a:srgbClr val="000000"/>
              </a:solidFill>
              <a:effectLst/>
              <a:uLnTx/>
              <a:uFillTx/>
              <a:latin typeface="+mn-lt"/>
              <a:ea typeface="楷体_GB2312" panose="02010609030101010101" pitchFamily="49" charset="-122"/>
              <a:cs typeface="+mn-ea"/>
            </a:endParaRPr>
          </a:p>
          <a:p>
            <a:pPr marL="609600" marR="0" lvl="0" indent="-609600" algn="l" defTabSz="914400" rtl="0" eaLnBrk="0" fontAlgn="base" latinLnBrk="0" hangingPunct="0">
              <a:lnSpc>
                <a:spcPct val="95000"/>
              </a:lnSpc>
              <a:spcBef>
                <a:spcPct val="10000"/>
              </a:spcBef>
              <a:spcAft>
                <a:spcPct val="0"/>
              </a:spcAft>
              <a:buClr>
                <a:srgbClr val="FFFFCC"/>
              </a:buClr>
              <a:buSzTx/>
              <a:buFont typeface="Arial" panose="020B0604020202020204" pitchFamily="34" charset="0"/>
              <a:buNone/>
              <a:defRPr/>
            </a:pPr>
            <a:endParaRPr kumimoji="0" lang="en-US" altLang="zh-CN" sz="2400" b="1" i="0" u="none" strike="noStrike" kern="0" cap="none" spc="0" normalizeH="0" baseline="0" noProof="0" dirty="0">
              <a:ln>
                <a:noFill/>
              </a:ln>
              <a:solidFill>
                <a:srgbClr val="000000"/>
              </a:solidFill>
              <a:effectLst/>
              <a:uLnTx/>
              <a:uFillTx/>
              <a:latin typeface="+mn-lt"/>
              <a:ea typeface="+mn-ea"/>
              <a:cs typeface="+mn-cs"/>
            </a:endParaRPr>
          </a:p>
        </p:txBody>
      </p:sp>
      <p:pic>
        <p:nvPicPr>
          <p:cNvPr id="99330" name="墨迹 1"/>
          <p:cNvPicPr>
            <a:picLocks noChangeAspect="1"/>
          </p:cNvPicPr>
          <p:nvPr/>
        </p:nvPicPr>
        <p:blipFill>
          <a:blip r:embed="rId3"/>
          <a:stretch>
            <a:fillRect/>
          </a:stretch>
        </p:blipFill>
        <p:spPr>
          <a:xfrm>
            <a:off x="2597150" y="-9525"/>
            <a:ext cx="6357938" cy="2922588"/>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79234"/>
                                        </p:tgtEl>
                                        <p:attrNameLst>
                                          <p:attrName>style.visibility</p:attrName>
                                        </p:attrNameLst>
                                      </p:cBhvr>
                                      <p:to>
                                        <p:strVal val="visible"/>
                                      </p:to>
                                    </p:set>
                                    <p:anim calcmode="lin" valueType="num">
                                      <p:cBhvr additive="base">
                                        <p:cTn id="7" dur="500" fill="hold"/>
                                        <p:tgtEl>
                                          <p:spTgt spid="479234"/>
                                        </p:tgtEl>
                                        <p:attrNameLst>
                                          <p:attrName>ppt_x</p:attrName>
                                        </p:attrNameLst>
                                      </p:cBhvr>
                                      <p:tavLst>
                                        <p:tav tm="0">
                                          <p:val>
                                            <p:strVal val="0-#ppt_w/2"/>
                                          </p:val>
                                        </p:tav>
                                        <p:tav tm="100000">
                                          <p:val>
                                            <p:strVal val="#ppt_x"/>
                                          </p:val>
                                        </p:tav>
                                      </p:tavLst>
                                    </p:anim>
                                    <p:anim calcmode="lin" valueType="num">
                                      <p:cBhvr additive="base">
                                        <p:cTn id="8" dur="500" fill="hold"/>
                                        <p:tgtEl>
                                          <p:spTgt spid="4792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481281"/>
          <p:cNvSpPr>
            <a:spLocks noGrp="1"/>
          </p:cNvSpPr>
          <p:nvPr>
            <p:ph type="title"/>
          </p:nvPr>
        </p:nvSpPr>
        <p:spPr>
          <a:xfrm>
            <a:off x="468313" y="0"/>
            <a:ext cx="8229600" cy="688975"/>
          </a:xfrm>
          <a:ln/>
        </p:spPr>
        <p:txBody>
          <a:bodyPr vert="horz" wrap="square" lIns="91440" tIns="45720" rIns="91440" bIns="45720" anchor="ctr" anchorCtr="0"/>
          <a:lstStyle/>
          <a:p>
            <a:r>
              <a:rPr lang="" altLang="en-US" sz="5000" b="1" dirty="0">
                <a:solidFill>
                  <a:srgbClr val="003366"/>
                </a:solidFill>
              </a:rPr>
              <a:t>列表示例</a:t>
            </a:r>
          </a:p>
        </p:txBody>
      </p:sp>
      <p:sp>
        <p:nvSpPr>
          <p:cNvPr id="481283" name="内容占位符 481282"/>
          <p:cNvSpPr>
            <a:spLocks noGrp="1"/>
          </p:cNvSpPr>
          <p:nvPr>
            <p:ph idx="1"/>
          </p:nvPr>
        </p:nvSpPr>
        <p:spPr>
          <a:xfrm>
            <a:off x="0" y="908050"/>
            <a:ext cx="9144000" cy="5184775"/>
          </a:xfrm>
          <a:ln/>
        </p:spPr>
        <p:txBody>
          <a:bodyPr vert="horz" wrap="square" lIns="91440" tIns="45720" rIns="91440" bIns="45720" anchor="t" anchorCtr="0"/>
          <a:lstStyle/>
          <a:p>
            <a:pPr>
              <a:spcBef>
                <a:spcPct val="10000"/>
              </a:spcBef>
              <a:buFont typeface="Arial" panose="020B0604020202020204" pitchFamily="34" charset="0"/>
              <a:buNone/>
            </a:pPr>
            <a:r>
              <a:rPr lang="zh-CN" altLang="en-US" sz="3500" b="1" dirty="0"/>
              <a:t>请选择你喜欢的网站</a:t>
            </a:r>
            <a:r>
              <a:rPr lang="en-US" altLang="zh-CN" sz="3500" b="1" dirty="0"/>
              <a:t>:</a:t>
            </a:r>
          </a:p>
          <a:p>
            <a:pPr>
              <a:spcBef>
                <a:spcPct val="10000"/>
              </a:spcBef>
              <a:buFont typeface="Arial" panose="020B0604020202020204" pitchFamily="34" charset="0"/>
              <a:buNone/>
            </a:pPr>
            <a:r>
              <a:rPr lang="en-US" altLang="zh-CN" b="1" dirty="0"/>
              <a:t> &lt;select name="web" </a:t>
            </a:r>
            <a:r>
              <a:rPr lang="en-US" altLang="zh-CN" b="1" dirty="0">
                <a:solidFill>
                  <a:srgbClr val="FF0000"/>
                </a:solidFill>
              </a:rPr>
              <a:t>size</a:t>
            </a:r>
            <a:r>
              <a:rPr lang="en-US" altLang="zh-CN" b="1" dirty="0"/>
              <a:t>=</a:t>
            </a:r>
            <a:r>
              <a:rPr lang="en-US" altLang="zh-CN" b="1" dirty="0">
                <a:solidFill>
                  <a:srgbClr val="000000"/>
                </a:solidFill>
              </a:rPr>
              <a:t>“4”</a:t>
            </a:r>
            <a:r>
              <a:rPr lang="en-US" altLang="zh-CN" b="1" dirty="0"/>
              <a:t> </a:t>
            </a:r>
            <a:r>
              <a:rPr lang="en-US" altLang="zh-CN" b="1" dirty="0">
                <a:solidFill>
                  <a:srgbClr val="FF0000"/>
                </a:solidFill>
              </a:rPr>
              <a:t>multiple</a:t>
            </a:r>
            <a:r>
              <a:rPr lang="en-US" altLang="zh-CN" b="1" dirty="0"/>
              <a:t>&gt;</a:t>
            </a:r>
          </a:p>
          <a:p>
            <a:pPr>
              <a:spcBef>
                <a:spcPct val="10000"/>
              </a:spcBef>
              <a:buFont typeface="Arial" panose="020B0604020202020204" pitchFamily="34" charset="0"/>
              <a:buNone/>
            </a:pPr>
            <a:r>
              <a:rPr lang="en-US" altLang="zh-CN" b="1" dirty="0"/>
              <a:t>&lt;option value="sina" </a:t>
            </a:r>
            <a:r>
              <a:rPr lang="en-US" altLang="zh-CN" b="1" dirty="0">
                <a:solidFill>
                  <a:srgbClr val="FF0000"/>
                </a:solidFill>
              </a:rPr>
              <a:t>selected</a:t>
            </a:r>
            <a:r>
              <a:rPr lang="en-US" altLang="zh-CN" b="1" dirty="0"/>
              <a:t>&gt;</a:t>
            </a:r>
            <a:r>
              <a:rPr lang="zh-CN" altLang="en-US" b="1" dirty="0"/>
              <a:t>新浪</a:t>
            </a:r>
            <a:r>
              <a:rPr lang="en-US" altLang="zh-CN" b="1" dirty="0"/>
              <a:t>&lt;/option&gt;</a:t>
            </a:r>
          </a:p>
          <a:p>
            <a:pPr>
              <a:spcBef>
                <a:spcPct val="10000"/>
              </a:spcBef>
              <a:buFont typeface="Arial" panose="020B0604020202020204" pitchFamily="34" charset="0"/>
              <a:buNone/>
            </a:pPr>
            <a:r>
              <a:rPr lang="en-US" altLang="zh-CN" b="1" dirty="0"/>
              <a:t>&lt;option value="yahoo"&gt;</a:t>
            </a:r>
            <a:r>
              <a:rPr lang="zh-CN" altLang="en-US" b="1" dirty="0"/>
              <a:t>雅虎</a:t>
            </a:r>
            <a:r>
              <a:rPr lang="en-US" altLang="zh-CN" b="1" dirty="0"/>
              <a:t>&lt;/option&gt;</a:t>
            </a:r>
          </a:p>
          <a:p>
            <a:pPr>
              <a:spcBef>
                <a:spcPct val="10000"/>
              </a:spcBef>
              <a:buFont typeface="Arial" panose="020B0604020202020204" pitchFamily="34" charset="0"/>
              <a:buNone/>
            </a:pPr>
            <a:r>
              <a:rPr lang="en-US" altLang="zh-CN" b="1" dirty="0"/>
              <a:t>&lt;option value=“sohu” </a:t>
            </a:r>
            <a:r>
              <a:rPr lang="en-US" altLang="zh-CN" b="1" dirty="0">
                <a:solidFill>
                  <a:srgbClr val="FF0000"/>
                </a:solidFill>
              </a:rPr>
              <a:t>selected</a:t>
            </a:r>
            <a:r>
              <a:rPr lang="en-US" altLang="zh-CN" b="1" dirty="0"/>
              <a:t>&gt;</a:t>
            </a:r>
            <a:r>
              <a:rPr lang="zh-CN" altLang="en-US" b="1" dirty="0"/>
              <a:t>搜狐</a:t>
            </a:r>
            <a:r>
              <a:rPr lang="en-US" altLang="zh-CN" b="1" dirty="0"/>
              <a:t>&lt;/option&gt;</a:t>
            </a:r>
          </a:p>
          <a:p>
            <a:pPr>
              <a:spcBef>
                <a:spcPct val="10000"/>
              </a:spcBef>
              <a:buFont typeface="Arial" panose="020B0604020202020204" pitchFamily="34" charset="0"/>
              <a:buNone/>
            </a:pPr>
            <a:r>
              <a:rPr lang="en-US" altLang="zh-CN" b="1" dirty="0"/>
              <a:t>&lt;option value="google" </a:t>
            </a:r>
            <a:r>
              <a:rPr lang="en-US" altLang="zh-CN" b="1" dirty="0">
                <a:solidFill>
                  <a:srgbClr val="FF0000"/>
                </a:solidFill>
              </a:rPr>
              <a:t>selected</a:t>
            </a:r>
            <a:r>
              <a:rPr lang="en-US" altLang="zh-CN" b="1" dirty="0"/>
              <a:t>&gt;google&lt;/option&gt;</a:t>
            </a:r>
          </a:p>
          <a:p>
            <a:pPr>
              <a:spcBef>
                <a:spcPct val="10000"/>
              </a:spcBef>
              <a:buFont typeface="Arial" panose="020B0604020202020204" pitchFamily="34" charset="0"/>
              <a:buNone/>
            </a:pPr>
            <a:r>
              <a:rPr lang="en-US" altLang="zh-CN" b="1" dirty="0"/>
              <a:t>&lt;option value="163"&gt;</a:t>
            </a:r>
            <a:r>
              <a:rPr lang="zh-CN" altLang="en-US" b="1" dirty="0"/>
              <a:t>网易</a:t>
            </a:r>
            <a:r>
              <a:rPr lang="en-US" altLang="zh-CN" b="1" dirty="0"/>
              <a:t>&lt;/option&gt;</a:t>
            </a:r>
          </a:p>
          <a:p>
            <a:pPr>
              <a:spcBef>
                <a:spcPct val="10000"/>
              </a:spcBef>
              <a:buFont typeface="Arial" panose="020B0604020202020204" pitchFamily="34" charset="0"/>
              <a:buNone/>
            </a:pPr>
            <a:r>
              <a:rPr lang="en-US" altLang="zh-CN" b="1" dirty="0"/>
              <a:t>&lt;/select&gt;</a:t>
            </a:r>
          </a:p>
          <a:p>
            <a:pPr>
              <a:spcBef>
                <a:spcPct val="10000"/>
              </a:spcBef>
              <a:buFont typeface="Arial" panose="020B0604020202020204" pitchFamily="34" charset="0"/>
              <a:buNone/>
            </a:pPr>
            <a:endParaRPr lang="en-US" altLang="zh-CN" b="1" dirty="0"/>
          </a:p>
        </p:txBody>
      </p:sp>
      <p:pic>
        <p:nvPicPr>
          <p:cNvPr id="481284" name="图片 481283"/>
          <p:cNvPicPr>
            <a:picLocks noChangeAspect="1"/>
          </p:cNvPicPr>
          <p:nvPr/>
        </p:nvPicPr>
        <p:blipFill>
          <a:blip r:embed="rId3"/>
          <a:stretch>
            <a:fillRect/>
          </a:stretch>
        </p:blipFill>
        <p:spPr>
          <a:xfrm>
            <a:off x="5400675" y="4437063"/>
            <a:ext cx="3743325" cy="2420937"/>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481284"/>
                                        </p:tgtEl>
                                        <p:attrNameLst>
                                          <p:attrName>style.visibility</p:attrName>
                                        </p:attrNameLst>
                                      </p:cBhvr>
                                      <p:to>
                                        <p:strVal val="visible"/>
                                      </p:to>
                                    </p:set>
                                    <p:animEffect transition="in" filter="blinds(vertical)">
                                      <p:cBhvr>
                                        <p:cTn id="7" dur="500"/>
                                        <p:tgtEl>
                                          <p:spTgt spid="48128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1283">
                                            <p:txEl>
                                              <p:pRg st="0" end="0"/>
                                            </p:txEl>
                                          </p:spTgt>
                                        </p:tgtEl>
                                        <p:attrNameLst>
                                          <p:attrName>style.visibility</p:attrName>
                                        </p:attrNameLst>
                                      </p:cBhvr>
                                      <p:to>
                                        <p:strVal val="visible"/>
                                      </p:to>
                                    </p:set>
                                    <p:anim calcmode="lin" valueType="num">
                                      <p:cBhvr additive="base">
                                        <p:cTn id="12" dur="500" fill="hold"/>
                                        <p:tgtEl>
                                          <p:spTgt spid="48128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8128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481283">
                                            <p:txEl>
                                              <p:pRg st="1" end="1"/>
                                            </p:txEl>
                                          </p:spTgt>
                                        </p:tgtEl>
                                        <p:attrNameLst>
                                          <p:attrName>style.visibility</p:attrName>
                                        </p:attrNameLst>
                                      </p:cBhvr>
                                      <p:to>
                                        <p:strVal val="visible"/>
                                      </p:to>
                                    </p:set>
                                    <p:anim calcmode="lin" valueType="num">
                                      <p:cBhvr additive="base">
                                        <p:cTn id="16" dur="500" fill="hold"/>
                                        <p:tgtEl>
                                          <p:spTgt spid="481283">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81283">
                                            <p:txEl>
                                              <p:pRg st="1" end="1"/>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481283">
                                            <p:txEl>
                                              <p:pRg st="2" end="2"/>
                                            </p:txEl>
                                          </p:spTgt>
                                        </p:tgtEl>
                                        <p:attrNameLst>
                                          <p:attrName>style.visibility</p:attrName>
                                        </p:attrNameLst>
                                      </p:cBhvr>
                                      <p:to>
                                        <p:strVal val="visible"/>
                                      </p:to>
                                    </p:set>
                                    <p:anim calcmode="lin" valueType="num">
                                      <p:cBhvr additive="base">
                                        <p:cTn id="20" dur="500" fill="hold"/>
                                        <p:tgtEl>
                                          <p:spTgt spid="481283">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481283">
                                            <p:txEl>
                                              <p:pRg st="2" end="2"/>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481283">
                                            <p:txEl>
                                              <p:pRg st="3" end="3"/>
                                            </p:txEl>
                                          </p:spTgt>
                                        </p:tgtEl>
                                        <p:attrNameLst>
                                          <p:attrName>style.visibility</p:attrName>
                                        </p:attrNameLst>
                                      </p:cBhvr>
                                      <p:to>
                                        <p:strVal val="visible"/>
                                      </p:to>
                                    </p:set>
                                    <p:anim calcmode="lin" valueType="num">
                                      <p:cBhvr additive="base">
                                        <p:cTn id="24" dur="500" fill="hold"/>
                                        <p:tgtEl>
                                          <p:spTgt spid="481283">
                                            <p:txEl>
                                              <p:pRg st="3" end="3"/>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81283">
                                            <p:txEl>
                                              <p:pRg st="3" end="3"/>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481283">
                                            <p:txEl>
                                              <p:pRg st="4" end="4"/>
                                            </p:txEl>
                                          </p:spTgt>
                                        </p:tgtEl>
                                        <p:attrNameLst>
                                          <p:attrName>style.visibility</p:attrName>
                                        </p:attrNameLst>
                                      </p:cBhvr>
                                      <p:to>
                                        <p:strVal val="visible"/>
                                      </p:to>
                                    </p:set>
                                    <p:anim calcmode="lin" valueType="num">
                                      <p:cBhvr additive="base">
                                        <p:cTn id="28" dur="500" fill="hold"/>
                                        <p:tgtEl>
                                          <p:spTgt spid="481283">
                                            <p:txEl>
                                              <p:pRg st="4" end="4"/>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481283">
                                            <p:txEl>
                                              <p:pRg st="4" end="4"/>
                                            </p:txEl>
                                          </p:spTgt>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481283">
                                            <p:txEl>
                                              <p:pRg st="5" end="5"/>
                                            </p:txEl>
                                          </p:spTgt>
                                        </p:tgtEl>
                                        <p:attrNameLst>
                                          <p:attrName>style.visibility</p:attrName>
                                        </p:attrNameLst>
                                      </p:cBhvr>
                                      <p:to>
                                        <p:strVal val="visible"/>
                                      </p:to>
                                    </p:set>
                                    <p:anim calcmode="lin" valueType="num">
                                      <p:cBhvr additive="base">
                                        <p:cTn id="32" dur="500" fill="hold"/>
                                        <p:tgtEl>
                                          <p:spTgt spid="481283">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1283">
                                            <p:txEl>
                                              <p:pRg st="5" end="5"/>
                                            </p:txEl>
                                          </p:spTgt>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481283">
                                            <p:txEl>
                                              <p:pRg st="6" end="6"/>
                                            </p:txEl>
                                          </p:spTgt>
                                        </p:tgtEl>
                                        <p:attrNameLst>
                                          <p:attrName>style.visibility</p:attrName>
                                        </p:attrNameLst>
                                      </p:cBhvr>
                                      <p:to>
                                        <p:strVal val="visible"/>
                                      </p:to>
                                    </p:set>
                                    <p:anim calcmode="lin" valueType="num">
                                      <p:cBhvr additive="base">
                                        <p:cTn id="36" dur="500" fill="hold"/>
                                        <p:tgtEl>
                                          <p:spTgt spid="481283">
                                            <p:txEl>
                                              <p:pRg st="6" end="6"/>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81283">
                                            <p:txEl>
                                              <p:pRg st="6" end="6"/>
                                            </p:txEl>
                                          </p:spTgt>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481283">
                                            <p:txEl>
                                              <p:pRg st="7" end="7"/>
                                            </p:txEl>
                                          </p:spTgt>
                                        </p:tgtEl>
                                        <p:attrNameLst>
                                          <p:attrName>style.visibility</p:attrName>
                                        </p:attrNameLst>
                                      </p:cBhvr>
                                      <p:to>
                                        <p:strVal val="visible"/>
                                      </p:to>
                                    </p:set>
                                    <p:anim calcmode="lin" valueType="num">
                                      <p:cBhvr additive="base">
                                        <p:cTn id="40" dur="500" fill="hold"/>
                                        <p:tgtEl>
                                          <p:spTgt spid="481283">
                                            <p:txEl>
                                              <p:pRg st="7" end="7"/>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48128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483329"/>
          <p:cNvSpPr>
            <a:spLocks noGrp="1"/>
          </p:cNvSpPr>
          <p:nvPr>
            <p:ph type="title"/>
          </p:nvPr>
        </p:nvSpPr>
        <p:spPr>
          <a:xfrm>
            <a:off x="468313" y="333375"/>
            <a:ext cx="8243887" cy="722313"/>
          </a:xfrm>
          <a:ln/>
        </p:spPr>
        <p:txBody>
          <a:bodyPr vert="horz" wrap="square" lIns="91440" tIns="45720" rIns="91440" bIns="45720" anchor="ctr" anchorCtr="0"/>
          <a:lstStyle/>
          <a:p>
            <a:r>
              <a:rPr lang="" altLang="en-US" sz="5000" b="1" dirty="0">
                <a:solidFill>
                  <a:srgbClr val="003366"/>
                </a:solidFill>
              </a:rPr>
              <a:t>下拉菜单</a:t>
            </a:r>
            <a:r>
              <a:rPr lang="" altLang="en-US" sz="4000" dirty="0"/>
              <a:t> </a:t>
            </a:r>
          </a:p>
        </p:txBody>
      </p:sp>
      <p:sp>
        <p:nvSpPr>
          <p:cNvPr id="483331" name="内容占位符 483330"/>
          <p:cNvSpPr>
            <a:spLocks noGrp="1"/>
          </p:cNvSpPr>
          <p:nvPr>
            <p:ph idx="1"/>
          </p:nvPr>
        </p:nvSpPr>
        <p:spPr>
          <a:xfrm>
            <a:off x="323850" y="1628775"/>
            <a:ext cx="8640763" cy="5229225"/>
          </a:xfrm>
          <a:ln/>
        </p:spPr>
        <p:txBody>
          <a:bodyPr vert="horz" wrap="square" lIns="91440" tIns="45720" rIns="91440" bIns="45720" anchor="t" anchorCtr="0"/>
          <a:lstStyle/>
          <a:p>
            <a:pPr>
              <a:lnSpc>
                <a:spcPct val="110000"/>
              </a:lnSpc>
              <a:spcAft>
                <a:spcPct val="15000"/>
              </a:spcAft>
              <a:buClr>
                <a:srgbClr val="FF0000"/>
              </a:buClr>
            </a:pPr>
            <a:r>
              <a:rPr lang="zh-CN" altLang="en-US" sz="4000" b="1" dirty="0"/>
              <a:t>下拉菜单是指一次只能选择</a:t>
            </a:r>
            <a:r>
              <a:rPr lang="zh-CN" altLang="en-US" sz="4000" b="1" dirty="0">
                <a:solidFill>
                  <a:srgbClr val="FF0000"/>
                </a:solidFill>
              </a:rPr>
              <a:t>一个</a:t>
            </a:r>
            <a:r>
              <a:rPr lang="zh-CN" altLang="en-US" sz="4000" b="1" dirty="0"/>
              <a:t>列表选项，且一次只能显示</a:t>
            </a:r>
            <a:r>
              <a:rPr lang="zh-CN" altLang="en-US" sz="4000" b="1" dirty="0">
                <a:solidFill>
                  <a:srgbClr val="FF0000"/>
                </a:solidFill>
              </a:rPr>
              <a:t>一个</a:t>
            </a:r>
            <a:r>
              <a:rPr lang="zh-CN" altLang="en-US" sz="4000" b="1" dirty="0"/>
              <a:t>列表选项的选择列表</a:t>
            </a:r>
          </a:p>
        </p:txBody>
      </p:sp>
      <p:pic>
        <p:nvPicPr>
          <p:cNvPr id="483332" name="图片 483331"/>
          <p:cNvPicPr>
            <a:picLocks noChangeAspect="1"/>
          </p:cNvPicPr>
          <p:nvPr/>
        </p:nvPicPr>
        <p:blipFill>
          <a:blip r:embed="rId3"/>
          <a:stretch>
            <a:fillRect/>
          </a:stretch>
        </p:blipFill>
        <p:spPr>
          <a:xfrm>
            <a:off x="2627313" y="3946525"/>
            <a:ext cx="4032250" cy="2570163"/>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83331">
                                            <p:txEl>
                                              <p:pRg st="0" end="0"/>
                                            </p:txEl>
                                          </p:spTgt>
                                        </p:tgtEl>
                                        <p:attrNameLst>
                                          <p:attrName>style.visibility</p:attrName>
                                        </p:attrNameLst>
                                      </p:cBhvr>
                                      <p:to>
                                        <p:strVal val="visible"/>
                                      </p:to>
                                    </p:set>
                                    <p:anim calcmode="lin" valueType="num">
                                      <p:cBhvr additive="base">
                                        <p:cTn id="7" dur="500" fill="hold"/>
                                        <p:tgtEl>
                                          <p:spTgt spid="4833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33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483332"/>
                                        </p:tgtEl>
                                        <p:attrNameLst>
                                          <p:attrName>style.visibility</p:attrName>
                                        </p:attrNameLst>
                                      </p:cBhvr>
                                      <p:to>
                                        <p:strVal val="visible"/>
                                      </p:to>
                                    </p:set>
                                    <p:animEffect transition="in" filter="fade">
                                      <p:cBhvr>
                                        <p:cTn id="13" dur="800" decel="100000"/>
                                        <p:tgtEl>
                                          <p:spTgt spid="483332"/>
                                        </p:tgtEl>
                                      </p:cBhvr>
                                    </p:animEffect>
                                    <p:anim calcmode="lin" valueType="num">
                                      <p:cBhvr>
                                        <p:cTn id="14" dur="800" decel="100000" fill="hold"/>
                                        <p:tgtEl>
                                          <p:spTgt spid="483332"/>
                                        </p:tgtEl>
                                        <p:attrNameLst>
                                          <p:attrName>style.rotation</p:attrName>
                                        </p:attrNameLst>
                                      </p:cBhvr>
                                      <p:tavLst>
                                        <p:tav tm="0">
                                          <p:val>
                                            <p:fltVal val="-90"/>
                                          </p:val>
                                        </p:tav>
                                        <p:tav tm="100000">
                                          <p:val>
                                            <p:fltVal val="0"/>
                                          </p:val>
                                        </p:tav>
                                      </p:tavLst>
                                    </p:anim>
                                    <p:anim calcmode="lin" valueType="num">
                                      <p:cBhvr>
                                        <p:cTn id="15" dur="800" decel="100000" fill="hold"/>
                                        <p:tgtEl>
                                          <p:spTgt spid="483332"/>
                                        </p:tgtEl>
                                        <p:attrNameLst>
                                          <p:attrName>ppt_x</p:attrName>
                                        </p:attrNameLst>
                                      </p:cBhvr>
                                      <p:tavLst>
                                        <p:tav tm="0">
                                          <p:val>
                                            <p:strVal val="#ppt_x+0.4"/>
                                          </p:val>
                                        </p:tav>
                                        <p:tav tm="100000">
                                          <p:val>
                                            <p:strVal val="#ppt_x-0.05"/>
                                          </p:val>
                                        </p:tav>
                                      </p:tavLst>
                                    </p:anim>
                                    <p:anim calcmode="lin" valueType="num">
                                      <p:cBhvr>
                                        <p:cTn id="16" dur="800" decel="100000" fill="hold"/>
                                        <p:tgtEl>
                                          <p:spTgt spid="483332"/>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483332"/>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48333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485377"/>
          <p:cNvSpPr>
            <a:spLocks noGrp="1"/>
          </p:cNvSpPr>
          <p:nvPr>
            <p:ph type="title"/>
          </p:nvPr>
        </p:nvSpPr>
        <p:spPr>
          <a:xfrm>
            <a:off x="442913" y="103188"/>
            <a:ext cx="8243887" cy="82550"/>
          </a:xfrm>
          <a:ln/>
        </p:spPr>
        <p:txBody>
          <a:bodyPr vert="horz" wrap="square" lIns="91440" tIns="45720" rIns="91440" bIns="45720" anchor="ctr" anchorCtr="0"/>
          <a:lstStyle/>
          <a:p>
            <a:endParaRPr lang="" altLang="zh-CN" dirty="0"/>
          </a:p>
        </p:txBody>
      </p:sp>
      <p:sp>
        <p:nvSpPr>
          <p:cNvPr id="485379" name="内容占位符 485378"/>
          <p:cNvSpPr>
            <a:spLocks noGrp="1"/>
          </p:cNvSpPr>
          <p:nvPr>
            <p:ph idx="1"/>
          </p:nvPr>
        </p:nvSpPr>
        <p:spPr>
          <a:xfrm>
            <a:off x="0" y="304800"/>
            <a:ext cx="9144000" cy="6553200"/>
          </a:xfrm>
          <a:ln/>
        </p:spPr>
        <p:txBody>
          <a:bodyPr vert="horz" wrap="square" lIns="91440" tIns="45720" rIns="91440" bIns="45720" anchor="t" anchorCtr="0"/>
          <a:lstStyle/>
          <a:p>
            <a:pPr marL="609600" indent="-609600">
              <a:spcAft>
                <a:spcPct val="15000"/>
              </a:spcAft>
              <a:buClr>
                <a:srgbClr val="FF0000"/>
              </a:buClr>
            </a:pPr>
            <a:r>
              <a:rPr lang="zh-CN" altLang="en-US" sz="3700" b="1" dirty="0"/>
              <a:t>语法格式</a:t>
            </a:r>
          </a:p>
          <a:p>
            <a:pPr marL="609600" indent="-609600">
              <a:lnSpc>
                <a:spcPct val="110000"/>
              </a:lnSpc>
              <a:spcBef>
                <a:spcPct val="0"/>
              </a:spcBef>
              <a:buClr>
                <a:srgbClr val="FF0000"/>
              </a:buClr>
              <a:buFont typeface="Arial" panose="020B0604020202020204" pitchFamily="34" charset="0"/>
              <a:buNone/>
            </a:pPr>
            <a:r>
              <a:rPr lang="zh-CN" altLang="en-US" sz="2800" b="1" dirty="0">
                <a:solidFill>
                  <a:srgbClr val="000000"/>
                </a:solidFill>
              </a:rPr>
              <a:t> </a:t>
            </a:r>
            <a:r>
              <a:rPr lang="en-US" altLang="zh-CN" b="1" dirty="0">
                <a:solidFill>
                  <a:srgbClr val="000000"/>
                </a:solidFill>
              </a:rPr>
              <a:t>&lt;select name=“name” size=“</a:t>
            </a:r>
            <a:r>
              <a:rPr lang="en-US" altLang="zh-CN" b="1" dirty="0">
                <a:solidFill>
                  <a:srgbClr val="FF0000"/>
                </a:solidFill>
              </a:rPr>
              <a:t>1</a:t>
            </a:r>
            <a:r>
              <a:rPr lang="en-US" altLang="zh-CN" b="1" dirty="0">
                <a:solidFill>
                  <a:srgbClr val="000000"/>
                </a:solidFill>
              </a:rPr>
              <a:t>”&gt;</a:t>
            </a:r>
            <a:r>
              <a:rPr lang="en-US" altLang="zh-CN" sz="2800" b="1" dirty="0">
                <a:solidFill>
                  <a:srgbClr val="F3F9A5"/>
                </a:solidFill>
              </a:rPr>
              <a:t> </a:t>
            </a:r>
          </a:p>
          <a:p>
            <a:pPr marL="990600" lvl="1" indent="-533400">
              <a:lnSpc>
                <a:spcPct val="110000"/>
              </a:lnSpc>
              <a:spcBef>
                <a:spcPct val="0"/>
              </a:spcBef>
              <a:buClr>
                <a:srgbClr val="FFFFCC"/>
              </a:buClr>
              <a:buFont typeface="Arial" panose="020B0604020202020204" pitchFamily="34" charset="0"/>
              <a:buNone/>
            </a:pPr>
            <a:r>
              <a:rPr lang="en-US" altLang="zh-CN" sz="2400" b="1" dirty="0">
                <a:solidFill>
                  <a:srgbClr val="000000"/>
                </a:solidFill>
              </a:rPr>
              <a:t>&lt;option value=“value”</a:t>
            </a:r>
            <a:r>
              <a:rPr lang="en-US" altLang="zh-CN" sz="2400" b="1" dirty="0">
                <a:solidFill>
                  <a:srgbClr val="F3F9A5"/>
                </a:solidFill>
              </a:rPr>
              <a:t> </a:t>
            </a:r>
            <a:r>
              <a:rPr lang="en-US" altLang="zh-CN" sz="2400" b="1" dirty="0">
                <a:solidFill>
                  <a:srgbClr val="FF0000"/>
                </a:solidFill>
              </a:rPr>
              <a:t>selected</a:t>
            </a:r>
            <a:r>
              <a:rPr lang="en-US" altLang="zh-CN" sz="2400" b="1" dirty="0">
                <a:solidFill>
                  <a:srgbClr val="000000"/>
                </a:solidFill>
              </a:rPr>
              <a:t>&gt;</a:t>
            </a:r>
            <a:r>
              <a:rPr lang="zh-CN" altLang="en-US" sz="2400" b="1" dirty="0">
                <a:solidFill>
                  <a:srgbClr val="000000"/>
                </a:solidFill>
              </a:rPr>
              <a:t>选项一</a:t>
            </a:r>
            <a:r>
              <a:rPr lang="en-US" altLang="zh-CN" sz="2400" b="1" dirty="0">
                <a:solidFill>
                  <a:srgbClr val="000000"/>
                </a:solidFill>
              </a:rPr>
              <a:t>&lt;/option&gt;</a:t>
            </a:r>
          </a:p>
          <a:p>
            <a:pPr marL="990600" lvl="1" indent="-533400">
              <a:lnSpc>
                <a:spcPct val="110000"/>
              </a:lnSpc>
              <a:spcBef>
                <a:spcPct val="0"/>
              </a:spcBef>
              <a:buClr>
                <a:srgbClr val="FFFFCC"/>
              </a:buClr>
              <a:buFont typeface="Arial" panose="020B0604020202020204" pitchFamily="34" charset="0"/>
              <a:buNone/>
            </a:pPr>
            <a:r>
              <a:rPr lang="en-US" altLang="zh-CN" sz="2400" b="1" dirty="0">
                <a:solidFill>
                  <a:srgbClr val="000000"/>
                </a:solidFill>
              </a:rPr>
              <a:t>&lt;option value=“value”&gt;</a:t>
            </a:r>
            <a:r>
              <a:rPr lang="zh-CN" altLang="en-US" sz="2400" b="1" dirty="0">
                <a:solidFill>
                  <a:srgbClr val="000000"/>
                </a:solidFill>
              </a:rPr>
              <a:t>选项二</a:t>
            </a:r>
            <a:r>
              <a:rPr lang="en-US" altLang="zh-CN" sz="2400" b="1" dirty="0">
                <a:solidFill>
                  <a:srgbClr val="000000"/>
                </a:solidFill>
              </a:rPr>
              <a:t>&lt;/option&gt;</a:t>
            </a:r>
          </a:p>
          <a:p>
            <a:pPr marL="990600" lvl="1" indent="-533400">
              <a:lnSpc>
                <a:spcPct val="110000"/>
              </a:lnSpc>
              <a:spcBef>
                <a:spcPct val="0"/>
              </a:spcBef>
              <a:buClr>
                <a:srgbClr val="FFFFCC"/>
              </a:buClr>
              <a:buFont typeface="Arial" panose="020B0604020202020204" pitchFamily="34" charset="0"/>
              <a:buNone/>
            </a:pPr>
            <a:r>
              <a:rPr lang="en-US" altLang="zh-CN" sz="2400" b="1" dirty="0">
                <a:solidFill>
                  <a:srgbClr val="000000"/>
                </a:solidFill>
              </a:rPr>
              <a:t>…</a:t>
            </a:r>
          </a:p>
          <a:p>
            <a:pPr marL="609600" indent="-609600">
              <a:lnSpc>
                <a:spcPct val="110000"/>
              </a:lnSpc>
              <a:spcBef>
                <a:spcPct val="0"/>
              </a:spcBef>
              <a:buClr>
                <a:srgbClr val="FFFFCC"/>
              </a:buClr>
              <a:buFont typeface="Arial" panose="020B0604020202020204" pitchFamily="34" charset="0"/>
              <a:buNone/>
            </a:pPr>
            <a:r>
              <a:rPr lang="en-US" altLang="zh-CN" b="1" dirty="0">
                <a:solidFill>
                  <a:srgbClr val="000000"/>
                </a:solidFill>
              </a:rPr>
              <a:t>&lt;/select&gt;</a:t>
            </a:r>
          </a:p>
          <a:p>
            <a:pPr marL="609600" indent="-609600">
              <a:lnSpc>
                <a:spcPct val="110000"/>
              </a:lnSpc>
              <a:spcBef>
                <a:spcPct val="0"/>
              </a:spcBef>
              <a:buClr>
                <a:srgbClr val="FF0000"/>
              </a:buClr>
            </a:pPr>
            <a:r>
              <a:rPr lang="zh-CN" altLang="en-US" sz="3700" b="1" dirty="0"/>
              <a:t>语法解释</a:t>
            </a:r>
          </a:p>
          <a:p>
            <a:pPr marL="990600" lvl="1" indent="-533400">
              <a:lnSpc>
                <a:spcPct val="110000"/>
              </a:lnSpc>
              <a:spcBef>
                <a:spcPct val="0"/>
              </a:spcBef>
              <a:buClr>
                <a:srgbClr val="FFFFCC"/>
              </a:buClr>
              <a:buFont typeface="Arial" panose="020B0604020202020204" pitchFamily="34" charset="0"/>
              <a:buNone/>
            </a:pPr>
            <a:r>
              <a:rPr lang="en-US" altLang="zh-CN" sz="3200" b="1" dirty="0">
                <a:solidFill>
                  <a:srgbClr val="000000"/>
                </a:solidFill>
              </a:rPr>
              <a:t>selected</a:t>
            </a:r>
            <a:r>
              <a:rPr lang="zh-CN" altLang="en-US" sz="3200" b="1" dirty="0">
                <a:solidFill>
                  <a:srgbClr val="000000"/>
                </a:solidFill>
              </a:rPr>
              <a:t>属性用于设置默认选中项 ，只</a:t>
            </a:r>
          </a:p>
          <a:p>
            <a:pPr marL="990600" lvl="1" indent="-533400">
              <a:lnSpc>
                <a:spcPct val="110000"/>
              </a:lnSpc>
              <a:spcBef>
                <a:spcPct val="0"/>
              </a:spcBef>
              <a:buClr>
                <a:srgbClr val="FFFFCC"/>
              </a:buClr>
              <a:buFont typeface="Arial" panose="020B0604020202020204" pitchFamily="34" charset="0"/>
              <a:buNone/>
            </a:pPr>
            <a:r>
              <a:rPr lang="zh-CN" altLang="en-US" sz="3200" b="1" dirty="0">
                <a:solidFill>
                  <a:srgbClr val="000000"/>
                </a:solidFill>
              </a:rPr>
              <a:t>能有</a:t>
            </a:r>
            <a:r>
              <a:rPr lang="zh-CN" altLang="en-US" sz="3200" b="1" dirty="0">
                <a:solidFill>
                  <a:srgbClr val="FF0000"/>
                </a:solidFill>
              </a:rPr>
              <a:t>一个</a:t>
            </a:r>
            <a:r>
              <a:rPr lang="zh-CN" altLang="en-US" sz="3200" b="1" dirty="0">
                <a:solidFill>
                  <a:srgbClr val="000000"/>
                </a:solidFill>
              </a:rPr>
              <a:t>列表选项设置此属性；</a:t>
            </a:r>
            <a:r>
              <a:rPr lang="en-US" altLang="zh-CN" sz="3200" b="1" dirty="0">
                <a:solidFill>
                  <a:srgbClr val="000000"/>
                </a:solidFill>
              </a:rPr>
              <a:t>size</a:t>
            </a:r>
            <a:r>
              <a:rPr lang="zh-CN" altLang="en-US" sz="3200" b="1" dirty="0">
                <a:solidFill>
                  <a:srgbClr val="000000"/>
                </a:solidFill>
              </a:rPr>
              <a:t>属性</a:t>
            </a:r>
          </a:p>
          <a:p>
            <a:pPr marL="990600" lvl="1" indent="-533400">
              <a:lnSpc>
                <a:spcPct val="110000"/>
              </a:lnSpc>
              <a:spcBef>
                <a:spcPct val="0"/>
              </a:spcBef>
              <a:buClr>
                <a:srgbClr val="FFFFCC"/>
              </a:buClr>
              <a:buFont typeface="Arial" panose="020B0604020202020204" pitchFamily="34" charset="0"/>
              <a:buNone/>
            </a:pPr>
            <a:r>
              <a:rPr lang="zh-CN" altLang="en-US" sz="3200" b="1" dirty="0">
                <a:solidFill>
                  <a:srgbClr val="000000"/>
                </a:solidFill>
              </a:rPr>
              <a:t>只能设置为</a:t>
            </a:r>
            <a:r>
              <a:rPr lang="en-US" altLang="zh-CN" sz="3200" b="1" dirty="0">
                <a:solidFill>
                  <a:srgbClr val="000000"/>
                </a:solidFill>
              </a:rPr>
              <a:t>1</a:t>
            </a:r>
            <a:r>
              <a:rPr lang="zh-CN" altLang="en-US" sz="3200" b="1" dirty="0">
                <a:solidFill>
                  <a:srgbClr val="000000"/>
                </a:solidFill>
              </a:rPr>
              <a:t>，</a:t>
            </a:r>
            <a:r>
              <a:rPr lang="zh-CN" altLang="en-US" sz="3200" b="1" dirty="0"/>
              <a:t>也可不设置此属性，因</a:t>
            </a:r>
          </a:p>
          <a:p>
            <a:pPr marL="990600" lvl="1" indent="-533400">
              <a:lnSpc>
                <a:spcPct val="110000"/>
              </a:lnSpc>
              <a:spcBef>
                <a:spcPct val="0"/>
              </a:spcBef>
              <a:buClr>
                <a:srgbClr val="FFFFCC"/>
              </a:buClr>
              <a:buFont typeface="Arial" panose="020B0604020202020204" pitchFamily="34" charset="0"/>
              <a:buNone/>
            </a:pPr>
            <a:r>
              <a:rPr lang="zh-CN" altLang="en-US" sz="3200" b="1" dirty="0"/>
              <a:t>为其值默认为</a:t>
            </a:r>
            <a:r>
              <a:rPr lang="en-US" altLang="zh-CN" sz="3200" b="1" dirty="0"/>
              <a:t>1</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85379">
                                            <p:txEl>
                                              <p:pRg st="0" end="0"/>
                                            </p:txEl>
                                          </p:spTgt>
                                        </p:tgtEl>
                                        <p:attrNameLst>
                                          <p:attrName>style.visibility</p:attrName>
                                        </p:attrNameLst>
                                      </p:cBhvr>
                                      <p:to>
                                        <p:strVal val="visible"/>
                                      </p:to>
                                    </p:set>
                                    <p:anim calcmode="lin" valueType="num">
                                      <p:cBhvr additive="base">
                                        <p:cTn id="7" dur="500" fill="hold"/>
                                        <p:tgtEl>
                                          <p:spTgt spid="4853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537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85379">
                                            <p:txEl>
                                              <p:pRg st="1" end="1"/>
                                            </p:txEl>
                                          </p:spTgt>
                                        </p:tgtEl>
                                        <p:attrNameLst>
                                          <p:attrName>style.visibility</p:attrName>
                                        </p:attrNameLst>
                                      </p:cBhvr>
                                      <p:to>
                                        <p:strVal val="visible"/>
                                      </p:to>
                                    </p:set>
                                    <p:anim calcmode="lin" valueType="num">
                                      <p:cBhvr additive="base">
                                        <p:cTn id="11" dur="500" fill="hold"/>
                                        <p:tgtEl>
                                          <p:spTgt spid="48537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8537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85379">
                                            <p:txEl>
                                              <p:pRg st="2" end="2"/>
                                            </p:txEl>
                                          </p:spTgt>
                                        </p:tgtEl>
                                        <p:attrNameLst>
                                          <p:attrName>style.visibility</p:attrName>
                                        </p:attrNameLst>
                                      </p:cBhvr>
                                      <p:to>
                                        <p:strVal val="visible"/>
                                      </p:to>
                                    </p:set>
                                    <p:anim calcmode="lin" valueType="num">
                                      <p:cBhvr additive="base">
                                        <p:cTn id="15" dur="500" fill="hold"/>
                                        <p:tgtEl>
                                          <p:spTgt spid="48537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8537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85379">
                                            <p:txEl>
                                              <p:pRg st="3" end="3"/>
                                            </p:txEl>
                                          </p:spTgt>
                                        </p:tgtEl>
                                        <p:attrNameLst>
                                          <p:attrName>style.visibility</p:attrName>
                                        </p:attrNameLst>
                                      </p:cBhvr>
                                      <p:to>
                                        <p:strVal val="visible"/>
                                      </p:to>
                                    </p:set>
                                    <p:anim calcmode="lin" valueType="num">
                                      <p:cBhvr additive="base">
                                        <p:cTn id="19" dur="500" fill="hold"/>
                                        <p:tgtEl>
                                          <p:spTgt spid="48537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5379">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85379">
                                            <p:txEl>
                                              <p:pRg st="4" end="4"/>
                                            </p:txEl>
                                          </p:spTgt>
                                        </p:tgtEl>
                                        <p:attrNameLst>
                                          <p:attrName>style.visibility</p:attrName>
                                        </p:attrNameLst>
                                      </p:cBhvr>
                                      <p:to>
                                        <p:strVal val="visible"/>
                                      </p:to>
                                    </p:set>
                                    <p:anim calcmode="lin" valueType="num">
                                      <p:cBhvr additive="base">
                                        <p:cTn id="23" dur="500" fill="hold"/>
                                        <p:tgtEl>
                                          <p:spTgt spid="48537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85379">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85379">
                                            <p:txEl>
                                              <p:pRg st="5" end="5"/>
                                            </p:txEl>
                                          </p:spTgt>
                                        </p:tgtEl>
                                        <p:attrNameLst>
                                          <p:attrName>style.visibility</p:attrName>
                                        </p:attrNameLst>
                                      </p:cBhvr>
                                      <p:to>
                                        <p:strVal val="visible"/>
                                      </p:to>
                                    </p:set>
                                    <p:anim calcmode="lin" valueType="num">
                                      <p:cBhvr additive="base">
                                        <p:cTn id="27" dur="500" fill="hold"/>
                                        <p:tgtEl>
                                          <p:spTgt spid="48537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8537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85379">
                                            <p:txEl>
                                              <p:pRg st="6" end="6"/>
                                            </p:txEl>
                                          </p:spTgt>
                                        </p:tgtEl>
                                        <p:attrNameLst>
                                          <p:attrName>style.visibility</p:attrName>
                                        </p:attrNameLst>
                                      </p:cBhvr>
                                      <p:to>
                                        <p:strVal val="visible"/>
                                      </p:to>
                                    </p:set>
                                    <p:anim calcmode="lin" valueType="num">
                                      <p:cBhvr additive="base">
                                        <p:cTn id="33" dur="500" fill="hold"/>
                                        <p:tgtEl>
                                          <p:spTgt spid="485379">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85379">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485379">
                                            <p:txEl>
                                              <p:pRg st="7" end="7"/>
                                            </p:txEl>
                                          </p:spTgt>
                                        </p:tgtEl>
                                        <p:attrNameLst>
                                          <p:attrName>style.visibility</p:attrName>
                                        </p:attrNameLst>
                                      </p:cBhvr>
                                      <p:to>
                                        <p:strVal val="visible"/>
                                      </p:to>
                                    </p:set>
                                    <p:anim calcmode="lin" valueType="num">
                                      <p:cBhvr additive="base">
                                        <p:cTn id="37" dur="500" fill="hold"/>
                                        <p:tgtEl>
                                          <p:spTgt spid="485379">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85379">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485379">
                                            <p:txEl>
                                              <p:pRg st="8" end="8"/>
                                            </p:txEl>
                                          </p:spTgt>
                                        </p:tgtEl>
                                        <p:attrNameLst>
                                          <p:attrName>style.visibility</p:attrName>
                                        </p:attrNameLst>
                                      </p:cBhvr>
                                      <p:to>
                                        <p:strVal val="visible"/>
                                      </p:to>
                                    </p:set>
                                    <p:anim calcmode="lin" valueType="num">
                                      <p:cBhvr additive="base">
                                        <p:cTn id="41" dur="500" fill="hold"/>
                                        <p:tgtEl>
                                          <p:spTgt spid="485379">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85379">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485379">
                                            <p:txEl>
                                              <p:pRg st="9" end="9"/>
                                            </p:txEl>
                                          </p:spTgt>
                                        </p:tgtEl>
                                        <p:attrNameLst>
                                          <p:attrName>style.visibility</p:attrName>
                                        </p:attrNameLst>
                                      </p:cBhvr>
                                      <p:to>
                                        <p:strVal val="visible"/>
                                      </p:to>
                                    </p:set>
                                    <p:anim calcmode="lin" valueType="num">
                                      <p:cBhvr additive="base">
                                        <p:cTn id="45" dur="500" fill="hold"/>
                                        <p:tgtEl>
                                          <p:spTgt spid="485379">
                                            <p:txEl>
                                              <p:pRg st="9" end="9"/>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485379">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485379">
                                            <p:txEl>
                                              <p:pRg st="10" end="10"/>
                                            </p:txEl>
                                          </p:spTgt>
                                        </p:tgtEl>
                                        <p:attrNameLst>
                                          <p:attrName>style.visibility</p:attrName>
                                        </p:attrNameLst>
                                      </p:cBhvr>
                                      <p:to>
                                        <p:strVal val="visible"/>
                                      </p:to>
                                    </p:set>
                                    <p:anim calcmode="lin" valueType="num">
                                      <p:cBhvr additive="base">
                                        <p:cTn id="49" dur="500" fill="hold"/>
                                        <p:tgtEl>
                                          <p:spTgt spid="485379">
                                            <p:txEl>
                                              <p:pRg st="10" end="1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85379">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487425"/>
          <p:cNvSpPr>
            <a:spLocks noGrp="1"/>
          </p:cNvSpPr>
          <p:nvPr>
            <p:ph type="title"/>
          </p:nvPr>
        </p:nvSpPr>
        <p:spPr>
          <a:xfrm>
            <a:off x="468313" y="188913"/>
            <a:ext cx="8229600" cy="688975"/>
          </a:xfrm>
          <a:ln/>
        </p:spPr>
        <p:txBody>
          <a:bodyPr vert="horz" wrap="square" lIns="91440" tIns="45720" rIns="91440" bIns="45720" anchor="ctr" anchorCtr="0"/>
          <a:lstStyle/>
          <a:p>
            <a:r>
              <a:rPr lang="" altLang="en-US" sz="4500" b="1" dirty="0">
                <a:solidFill>
                  <a:srgbClr val="003366"/>
                </a:solidFill>
              </a:rPr>
              <a:t>下拉菜单示例</a:t>
            </a:r>
          </a:p>
        </p:txBody>
      </p:sp>
      <p:sp>
        <p:nvSpPr>
          <p:cNvPr id="487427" name="内容占位符 487426"/>
          <p:cNvSpPr>
            <a:spLocks noGrp="1"/>
          </p:cNvSpPr>
          <p:nvPr>
            <p:ph idx="1"/>
          </p:nvPr>
        </p:nvSpPr>
        <p:spPr>
          <a:xfrm>
            <a:off x="0" y="1196975"/>
            <a:ext cx="9144000" cy="5832475"/>
          </a:xfrm>
          <a:ln/>
        </p:spPr>
        <p:txBody>
          <a:bodyPr vert="horz" wrap="square" lIns="91440" tIns="45720" rIns="91440" bIns="45720" anchor="t" anchorCtr="0"/>
          <a:lstStyle/>
          <a:p>
            <a:pPr>
              <a:buFont typeface="Arial" panose="020B0604020202020204" pitchFamily="34" charset="0"/>
              <a:buNone/>
            </a:pPr>
            <a:r>
              <a:rPr lang="zh-CN" altLang="zh-CN" sz="2500" b="1" dirty="0"/>
              <a:t>您的最高学历/学位:</a:t>
            </a:r>
          </a:p>
          <a:p>
            <a:pPr>
              <a:buFont typeface="Arial" panose="020B0604020202020204" pitchFamily="34" charset="0"/>
              <a:buNone/>
            </a:pPr>
            <a:r>
              <a:rPr lang="zh-CN" altLang="zh-CN" sz="2500" b="1" dirty="0"/>
              <a:t> &lt;select name=“degree"&gt;</a:t>
            </a:r>
          </a:p>
          <a:p>
            <a:pPr>
              <a:buFont typeface="Arial" panose="020B0604020202020204" pitchFamily="34" charset="0"/>
              <a:buNone/>
            </a:pPr>
            <a:r>
              <a:rPr lang="zh-CN" altLang="zh-CN" sz="2500" b="1" dirty="0"/>
              <a:t> &lt;option value=“1”&gt;博士后&lt;/option&gt;</a:t>
            </a:r>
          </a:p>
          <a:p>
            <a:pPr>
              <a:buFont typeface="Arial" panose="020B0604020202020204" pitchFamily="34" charset="0"/>
              <a:buNone/>
            </a:pPr>
            <a:r>
              <a:rPr lang="zh-CN" altLang="zh-CN" sz="2500" b="1" dirty="0"/>
              <a:t> &lt;option value=“2” </a:t>
            </a:r>
            <a:r>
              <a:rPr lang="zh-CN" altLang="zh-CN" sz="2500" b="1" dirty="0">
                <a:solidFill>
                  <a:srgbClr val="FF0000"/>
                </a:solidFill>
              </a:rPr>
              <a:t>selected=“selected”</a:t>
            </a:r>
            <a:r>
              <a:rPr lang="zh-CN" altLang="zh-CN" sz="2500" b="1" dirty="0"/>
              <a:t>&gt;博士&lt;/option&gt;</a:t>
            </a:r>
          </a:p>
          <a:p>
            <a:pPr>
              <a:buFont typeface="Arial" panose="020B0604020202020204" pitchFamily="34" charset="0"/>
              <a:buNone/>
            </a:pPr>
            <a:r>
              <a:rPr lang="zh-CN" altLang="zh-CN" sz="2500" b="1" dirty="0"/>
              <a:t> &lt;option value=“3”&gt;硕士&lt;/option&gt;</a:t>
            </a:r>
          </a:p>
          <a:p>
            <a:pPr>
              <a:buFont typeface="Arial" panose="020B0604020202020204" pitchFamily="34" charset="0"/>
              <a:buNone/>
            </a:pPr>
            <a:r>
              <a:rPr lang="zh-CN" altLang="zh-CN" sz="2500" b="1" dirty="0"/>
              <a:t>  &lt;option value=“4”&gt;学士&lt;/option&gt;</a:t>
            </a:r>
          </a:p>
          <a:p>
            <a:pPr>
              <a:buFont typeface="Arial" panose="020B0604020202020204" pitchFamily="34" charset="0"/>
              <a:buNone/>
            </a:pPr>
            <a:r>
              <a:rPr lang="zh-CN" altLang="zh-CN" sz="2500" b="1" dirty="0"/>
              <a:t> &lt;option value=“0”&gt;其他&lt;/option&gt;</a:t>
            </a:r>
          </a:p>
          <a:p>
            <a:pPr>
              <a:buFont typeface="Arial" panose="020B0604020202020204" pitchFamily="34" charset="0"/>
              <a:buNone/>
            </a:pPr>
            <a:r>
              <a:rPr lang="zh-CN" altLang="zh-CN" sz="2500" b="1" dirty="0"/>
              <a:t> &lt;/select&gt;</a:t>
            </a:r>
            <a:endParaRPr lang="en-US" altLang="zh-CN" sz="2500" b="1" dirty="0"/>
          </a:p>
          <a:p>
            <a:pPr>
              <a:buFont typeface="Arial" panose="020B0604020202020204" pitchFamily="34" charset="0"/>
              <a:buNone/>
            </a:pPr>
            <a:endParaRPr lang="en-US" altLang="zh-CN" sz="2800" b="1" dirty="0"/>
          </a:p>
        </p:txBody>
      </p:sp>
      <p:pic>
        <p:nvPicPr>
          <p:cNvPr id="487428" name="图片 487427"/>
          <p:cNvPicPr>
            <a:picLocks noChangeAspect="1"/>
          </p:cNvPicPr>
          <p:nvPr/>
        </p:nvPicPr>
        <p:blipFill>
          <a:blip r:embed="rId3"/>
          <a:stretch>
            <a:fillRect/>
          </a:stretch>
        </p:blipFill>
        <p:spPr>
          <a:xfrm>
            <a:off x="5830888" y="4746625"/>
            <a:ext cx="3313112" cy="211137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487428"/>
                                        </p:tgtEl>
                                        <p:attrNameLst>
                                          <p:attrName>style.visibility</p:attrName>
                                        </p:attrNameLst>
                                      </p:cBhvr>
                                      <p:to>
                                        <p:strVal val="visible"/>
                                      </p:to>
                                    </p:set>
                                    <p:anim calcmode="lin" valueType="num">
                                      <p:cBhvr>
                                        <p:cTn id="7" dur="500" fill="hold"/>
                                        <p:tgtEl>
                                          <p:spTgt spid="487428"/>
                                        </p:tgtEl>
                                        <p:attrNameLst>
                                          <p:attrName>ppt_w</p:attrName>
                                        </p:attrNameLst>
                                      </p:cBhvr>
                                      <p:tavLst>
                                        <p:tav tm="0">
                                          <p:val>
                                            <p:fltVal val="0"/>
                                          </p:val>
                                        </p:tav>
                                        <p:tav tm="100000">
                                          <p:val>
                                            <p:strVal val="#ppt_w"/>
                                          </p:val>
                                        </p:tav>
                                      </p:tavLst>
                                    </p:anim>
                                    <p:anim calcmode="lin" valueType="num">
                                      <p:cBhvr>
                                        <p:cTn id="8" dur="500" fill="hold"/>
                                        <p:tgtEl>
                                          <p:spTgt spid="487428"/>
                                        </p:tgtEl>
                                        <p:attrNameLst>
                                          <p:attrName>ppt_h</p:attrName>
                                        </p:attrNameLst>
                                      </p:cBhvr>
                                      <p:tavLst>
                                        <p:tav tm="0">
                                          <p:val>
                                            <p:fltVal val="0"/>
                                          </p:val>
                                        </p:tav>
                                        <p:tav tm="100000">
                                          <p:val>
                                            <p:strVal val="#ppt_h"/>
                                          </p:val>
                                        </p:tav>
                                      </p:tavLst>
                                    </p:anim>
                                    <p:anim calcmode="lin" valueType="num">
                                      <p:cBhvr>
                                        <p:cTn id="9" dur="500" fill="hold"/>
                                        <p:tgtEl>
                                          <p:spTgt spid="487428"/>
                                        </p:tgtEl>
                                        <p:attrNameLst>
                                          <p:attrName>style.rotation</p:attrName>
                                        </p:attrNameLst>
                                      </p:cBhvr>
                                      <p:tavLst>
                                        <p:tav tm="0">
                                          <p:val>
                                            <p:fltVal val="360"/>
                                          </p:val>
                                        </p:tav>
                                        <p:tav tm="100000">
                                          <p:val>
                                            <p:fltVal val="0"/>
                                          </p:val>
                                        </p:tav>
                                      </p:tavLst>
                                    </p:anim>
                                    <p:animEffect transition="in" filter="fade">
                                      <p:cBhvr>
                                        <p:cTn id="10" dur="500"/>
                                        <p:tgtEl>
                                          <p:spTgt spid="48742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487427">
                                            <p:txEl>
                                              <p:pRg st="0" end="0"/>
                                            </p:txEl>
                                          </p:spTgt>
                                        </p:tgtEl>
                                        <p:attrNameLst>
                                          <p:attrName>style.visibility</p:attrName>
                                        </p:attrNameLst>
                                      </p:cBhvr>
                                      <p:to>
                                        <p:strVal val="visible"/>
                                      </p:to>
                                    </p:set>
                                    <p:anim calcmode="lin" valueType="num">
                                      <p:cBhvr additive="base">
                                        <p:cTn id="15" dur="500" fill="hold"/>
                                        <p:tgtEl>
                                          <p:spTgt spid="48742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87427">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87427">
                                            <p:txEl>
                                              <p:pRg st="1" end="1"/>
                                            </p:txEl>
                                          </p:spTgt>
                                        </p:tgtEl>
                                        <p:attrNameLst>
                                          <p:attrName>style.visibility</p:attrName>
                                        </p:attrNameLst>
                                      </p:cBhvr>
                                      <p:to>
                                        <p:strVal val="visible"/>
                                      </p:to>
                                    </p:set>
                                    <p:anim calcmode="lin" valueType="num">
                                      <p:cBhvr additive="base">
                                        <p:cTn id="19" dur="500" fill="hold"/>
                                        <p:tgtEl>
                                          <p:spTgt spid="487427">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7427">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87427">
                                            <p:txEl>
                                              <p:pRg st="2" end="2"/>
                                            </p:txEl>
                                          </p:spTgt>
                                        </p:tgtEl>
                                        <p:attrNameLst>
                                          <p:attrName>style.visibility</p:attrName>
                                        </p:attrNameLst>
                                      </p:cBhvr>
                                      <p:to>
                                        <p:strVal val="visible"/>
                                      </p:to>
                                    </p:set>
                                    <p:anim calcmode="lin" valueType="num">
                                      <p:cBhvr additive="base">
                                        <p:cTn id="23" dur="500" fill="hold"/>
                                        <p:tgtEl>
                                          <p:spTgt spid="487427">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87427">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87427">
                                            <p:txEl>
                                              <p:pRg st="3" end="3"/>
                                            </p:txEl>
                                          </p:spTgt>
                                        </p:tgtEl>
                                        <p:attrNameLst>
                                          <p:attrName>style.visibility</p:attrName>
                                        </p:attrNameLst>
                                      </p:cBhvr>
                                      <p:to>
                                        <p:strVal val="visible"/>
                                      </p:to>
                                    </p:set>
                                    <p:anim calcmode="lin" valueType="num">
                                      <p:cBhvr additive="base">
                                        <p:cTn id="27" dur="500" fill="hold"/>
                                        <p:tgtEl>
                                          <p:spTgt spid="487427">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87427">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487427">
                                            <p:txEl>
                                              <p:pRg st="4" end="4"/>
                                            </p:txEl>
                                          </p:spTgt>
                                        </p:tgtEl>
                                        <p:attrNameLst>
                                          <p:attrName>style.visibility</p:attrName>
                                        </p:attrNameLst>
                                      </p:cBhvr>
                                      <p:to>
                                        <p:strVal val="visible"/>
                                      </p:to>
                                    </p:set>
                                    <p:anim calcmode="lin" valueType="num">
                                      <p:cBhvr additive="base">
                                        <p:cTn id="31" dur="500" fill="hold"/>
                                        <p:tgtEl>
                                          <p:spTgt spid="48742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87427">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487427">
                                            <p:txEl>
                                              <p:pRg st="5" end="5"/>
                                            </p:txEl>
                                          </p:spTgt>
                                        </p:tgtEl>
                                        <p:attrNameLst>
                                          <p:attrName>style.visibility</p:attrName>
                                        </p:attrNameLst>
                                      </p:cBhvr>
                                      <p:to>
                                        <p:strVal val="visible"/>
                                      </p:to>
                                    </p:set>
                                    <p:anim calcmode="lin" valueType="num">
                                      <p:cBhvr additive="base">
                                        <p:cTn id="35" dur="500" fill="hold"/>
                                        <p:tgtEl>
                                          <p:spTgt spid="487427">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87427">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487427">
                                            <p:txEl>
                                              <p:pRg st="6" end="6"/>
                                            </p:txEl>
                                          </p:spTgt>
                                        </p:tgtEl>
                                        <p:attrNameLst>
                                          <p:attrName>style.visibility</p:attrName>
                                        </p:attrNameLst>
                                      </p:cBhvr>
                                      <p:to>
                                        <p:strVal val="visible"/>
                                      </p:to>
                                    </p:set>
                                    <p:anim calcmode="lin" valueType="num">
                                      <p:cBhvr additive="base">
                                        <p:cTn id="39" dur="500" fill="hold"/>
                                        <p:tgtEl>
                                          <p:spTgt spid="487427">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487427">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487427">
                                            <p:txEl>
                                              <p:pRg st="7" end="7"/>
                                            </p:txEl>
                                          </p:spTgt>
                                        </p:tgtEl>
                                        <p:attrNameLst>
                                          <p:attrName>style.visibility</p:attrName>
                                        </p:attrNameLst>
                                      </p:cBhvr>
                                      <p:to>
                                        <p:strVal val="visible"/>
                                      </p:to>
                                    </p:set>
                                    <p:anim calcmode="lin" valueType="num">
                                      <p:cBhvr additive="base">
                                        <p:cTn id="43" dur="500" fill="hold"/>
                                        <p:tgtEl>
                                          <p:spTgt spid="487427">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8742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11266" name="Rectangle 3"/>
          <p:cNvSpPr>
            <a:spLocks noGrp="1"/>
          </p:cNvSpPr>
          <p:nvPr>
            <p:ph idx="1"/>
          </p:nvPr>
        </p:nvSpPr>
        <p:spPr>
          <a:ln/>
        </p:spPr>
        <p:txBody>
          <a:bodyPr vert="horz" wrap="square" lIns="91440" tIns="45720" rIns="91440" bIns="45720" anchor="t" anchorCtr="0"/>
          <a:lstStyle/>
          <a:p>
            <a:pPr eaLnBrk="1" hangingPunct="1">
              <a:lnSpc>
                <a:spcPct val="90000"/>
              </a:lnSpc>
            </a:pPr>
            <a:r>
              <a:rPr lang="en-US" altLang="zh-CN" sz="2800" b="1" dirty="0"/>
              <a:t>4.1.1 </a:t>
            </a:r>
            <a:r>
              <a:rPr lang="zh-CN" altLang="en-US" sz="2800" b="1" dirty="0"/>
              <a:t>用</a:t>
            </a:r>
            <a:r>
              <a:rPr lang="en-US" altLang="zh-CN" sz="2800" b="1" dirty="0"/>
              <a:t>HTML</a:t>
            </a:r>
            <a:r>
              <a:rPr lang="zh-CN" altLang="en-US" sz="2800" b="1" dirty="0"/>
              <a:t>创建一个简单的</a:t>
            </a:r>
            <a:r>
              <a:rPr lang="en-US" altLang="zh-CN" sz="2800" b="1" dirty="0"/>
              <a:t>Web</a:t>
            </a:r>
            <a:r>
              <a:rPr lang="zh-CN" altLang="en-US" sz="2800" b="1" dirty="0"/>
              <a:t>网页文件</a:t>
            </a:r>
            <a:r>
              <a:rPr lang="zh-CN" altLang="en-US" sz="2000" dirty="0"/>
              <a:t> </a:t>
            </a:r>
          </a:p>
          <a:p>
            <a:pPr lvl="1" algn="just" eaLnBrk="1" hangingPunct="1">
              <a:lnSpc>
                <a:spcPct val="90000"/>
              </a:lnSpc>
            </a:pPr>
            <a:r>
              <a:rPr lang="zh-CN" altLang="en-US" b="1" dirty="0"/>
              <a:t>注释</a:t>
            </a:r>
          </a:p>
          <a:p>
            <a:pPr lvl="2" algn="just" eaLnBrk="1" hangingPunct="1">
              <a:lnSpc>
                <a:spcPct val="90000"/>
              </a:lnSpc>
            </a:pPr>
            <a:r>
              <a:rPr lang="zh-CN" altLang="en-US" b="1" dirty="0"/>
              <a:t>以“&lt;!”字符开始</a:t>
            </a:r>
            <a:r>
              <a:rPr lang="en-US" altLang="zh-CN" b="1" dirty="0"/>
              <a:t>,</a:t>
            </a:r>
            <a:r>
              <a:rPr lang="zh-CN" altLang="en-US" b="1" dirty="0"/>
              <a:t>并以“&gt;”结束，可在注释区间插入由任意字符组成的文本。</a:t>
            </a:r>
            <a:endParaRPr lang="en-US" altLang="zh-CN" b="1" dirty="0"/>
          </a:p>
          <a:p>
            <a:pPr lvl="1" algn="just" eaLnBrk="1" hangingPunct="1">
              <a:lnSpc>
                <a:spcPct val="90000"/>
              </a:lnSpc>
            </a:pPr>
            <a:r>
              <a:rPr lang="en-US" altLang="zh-CN" b="1" dirty="0"/>
              <a:t>HTML</a:t>
            </a:r>
            <a:r>
              <a:rPr lang="zh-CN" altLang="en-US" b="1" dirty="0"/>
              <a:t>“</a:t>
            </a:r>
            <a:r>
              <a:rPr lang="zh-CN" altLang="en-US" b="1" dirty="0">
                <a:latin typeface="宋体" panose="02010600030101010101" pitchFamily="2" charset="-122"/>
              </a:rPr>
              <a:t>标记</a:t>
            </a:r>
            <a:r>
              <a:rPr lang="zh-CN" altLang="en-US" b="1" dirty="0"/>
              <a:t>”元素的语法</a:t>
            </a:r>
          </a:p>
          <a:p>
            <a:pPr lvl="2" algn="just" eaLnBrk="1" hangingPunct="1">
              <a:lnSpc>
                <a:spcPct val="90000"/>
              </a:lnSpc>
            </a:pPr>
            <a:r>
              <a:rPr lang="zh-CN" altLang="en-US" b="1" dirty="0"/>
              <a:t>一般由“</a:t>
            </a:r>
            <a:r>
              <a:rPr lang="zh-CN" altLang="en-US" b="1" dirty="0">
                <a:solidFill>
                  <a:schemeClr val="hlink"/>
                </a:solidFill>
              </a:rPr>
              <a:t>&lt;元素&gt;</a:t>
            </a:r>
            <a:r>
              <a:rPr lang="zh-CN" altLang="en-US" b="1" dirty="0"/>
              <a:t>”引出，以“</a:t>
            </a:r>
            <a:r>
              <a:rPr lang="zh-CN" altLang="en-US" b="1" dirty="0">
                <a:solidFill>
                  <a:schemeClr val="hlink"/>
                </a:solidFill>
              </a:rPr>
              <a:t>&lt;/元素&gt;</a:t>
            </a:r>
            <a:r>
              <a:rPr lang="zh-CN" altLang="en-US" b="1" dirty="0"/>
              <a:t>”作结尾。</a:t>
            </a:r>
          </a:p>
          <a:p>
            <a:pPr lvl="2" algn="just" eaLnBrk="1" hangingPunct="1">
              <a:lnSpc>
                <a:spcPct val="90000"/>
              </a:lnSpc>
            </a:pPr>
            <a:r>
              <a:rPr lang="zh-CN" altLang="en-US" b="1" dirty="0"/>
              <a:t>以标记元素&lt;</a:t>
            </a:r>
            <a:r>
              <a:rPr lang="en-US" altLang="zh-CN" b="1" dirty="0"/>
              <a:t>HTML&gt;</a:t>
            </a:r>
            <a:r>
              <a:rPr lang="zh-CN" altLang="en-US" b="1" dirty="0"/>
              <a:t>表明</a:t>
            </a:r>
            <a:r>
              <a:rPr lang="en-US" altLang="zh-CN" b="1" dirty="0"/>
              <a:t>Web</a:t>
            </a:r>
            <a:r>
              <a:rPr lang="zh-CN" altLang="en-US" b="1" dirty="0"/>
              <a:t>文档的开始，末尾以&lt;/</a:t>
            </a:r>
            <a:r>
              <a:rPr lang="en-US" altLang="zh-CN" b="1" dirty="0"/>
              <a:t>HTML&gt;</a:t>
            </a:r>
            <a:r>
              <a:rPr lang="zh-CN" altLang="en-US" b="1" dirty="0"/>
              <a:t>作为</a:t>
            </a:r>
            <a:r>
              <a:rPr lang="en-US" altLang="zh-CN" b="1" dirty="0"/>
              <a:t>Web</a:t>
            </a:r>
            <a:r>
              <a:rPr lang="zh-CN" altLang="en-US" b="1" dirty="0"/>
              <a:t>文档的结束标记元素。</a:t>
            </a:r>
            <a:endParaRPr lang="zh-CN" altLang="en-US" sz="1600" b="1" dirty="0"/>
          </a:p>
          <a:p>
            <a:pPr lvl="1" algn="just" eaLnBrk="1" hangingPunct="1">
              <a:lnSpc>
                <a:spcPct val="90000"/>
              </a:lnSpc>
            </a:pPr>
            <a:r>
              <a:rPr lang="zh-CN" altLang="en-US" b="1" dirty="0"/>
              <a:t>一个</a:t>
            </a:r>
            <a:r>
              <a:rPr lang="en-US" altLang="zh-CN" b="1" dirty="0"/>
              <a:t>Web</a:t>
            </a:r>
            <a:r>
              <a:rPr lang="zh-CN" altLang="en-US" b="1" dirty="0"/>
              <a:t>文档主要包括窗口标题和文档主体两部分</a:t>
            </a:r>
          </a:p>
          <a:p>
            <a:pPr lvl="1" algn="just" eaLnBrk="1" hangingPunct="1">
              <a:lnSpc>
                <a:spcPct val="90000"/>
              </a:lnSpc>
              <a:buNone/>
            </a:pPr>
            <a:r>
              <a:rPr lang="zh-CN" altLang="en-US" sz="1800" b="1" dirty="0"/>
              <a:t>&lt;</a:t>
            </a:r>
            <a:r>
              <a:rPr lang="en-US" altLang="zh-CN" sz="1800" b="1" dirty="0"/>
              <a:t>HTML&gt;</a:t>
            </a:r>
          </a:p>
          <a:p>
            <a:pPr lvl="1" algn="just" eaLnBrk="1" hangingPunct="1">
              <a:lnSpc>
                <a:spcPct val="90000"/>
              </a:lnSpc>
              <a:buNone/>
            </a:pPr>
            <a:r>
              <a:rPr lang="zh-CN" altLang="en-US" sz="1800" b="1" dirty="0"/>
              <a:t>      </a:t>
            </a:r>
            <a:r>
              <a:rPr lang="zh-CN" altLang="en-US" sz="1800" b="1" dirty="0">
                <a:solidFill>
                  <a:schemeClr val="tx2"/>
                </a:solidFill>
              </a:rPr>
              <a:t>&lt;</a:t>
            </a:r>
            <a:r>
              <a:rPr lang="en-US" altLang="zh-CN" sz="1800" b="1" dirty="0">
                <a:solidFill>
                  <a:schemeClr val="tx2"/>
                </a:solidFill>
              </a:rPr>
              <a:t>HEAD&gt;</a:t>
            </a:r>
          </a:p>
          <a:p>
            <a:pPr lvl="1" algn="just" eaLnBrk="1" hangingPunct="1">
              <a:lnSpc>
                <a:spcPct val="90000"/>
              </a:lnSpc>
              <a:buNone/>
            </a:pPr>
            <a:r>
              <a:rPr lang="en-US" altLang="zh-CN" sz="1800" b="1" dirty="0"/>
              <a:t>         	&lt;TITLE&gt;  </a:t>
            </a:r>
            <a:r>
              <a:rPr lang="zh-CN" altLang="en-US" sz="1800" b="1" dirty="0">
                <a:solidFill>
                  <a:schemeClr val="hlink"/>
                </a:solidFill>
                <a:latin typeface="Tahoma" panose="020B0604030504040204" pitchFamily="34" charset="0"/>
              </a:rPr>
              <a:t>……</a:t>
            </a:r>
            <a:r>
              <a:rPr lang="zh-CN" altLang="en-US" sz="1800" b="1" dirty="0"/>
              <a:t>  &lt;/</a:t>
            </a:r>
            <a:r>
              <a:rPr lang="en-US" altLang="zh-CN" sz="1800" b="1" dirty="0"/>
              <a:t>TITLE&gt;</a:t>
            </a:r>
          </a:p>
          <a:p>
            <a:pPr lvl="1" algn="just" eaLnBrk="1" hangingPunct="1">
              <a:lnSpc>
                <a:spcPct val="90000"/>
              </a:lnSpc>
              <a:buNone/>
            </a:pPr>
            <a:r>
              <a:rPr lang="en-US" altLang="zh-CN" sz="1800" b="1" dirty="0"/>
              <a:t>      </a:t>
            </a:r>
            <a:r>
              <a:rPr lang="en-US" altLang="zh-CN" sz="1800" b="1" dirty="0">
                <a:solidFill>
                  <a:schemeClr val="tx2"/>
                </a:solidFill>
              </a:rPr>
              <a:t>&lt;/HEAD&gt;</a:t>
            </a:r>
          </a:p>
          <a:p>
            <a:pPr lvl="1" algn="just" eaLnBrk="1" hangingPunct="1">
              <a:lnSpc>
                <a:spcPct val="90000"/>
              </a:lnSpc>
              <a:buNone/>
            </a:pPr>
            <a:r>
              <a:rPr lang="en-US" altLang="zh-CN" sz="1800" b="1" dirty="0"/>
              <a:t>      </a:t>
            </a:r>
            <a:r>
              <a:rPr lang="en-US" altLang="zh-CN" sz="1800" b="1" dirty="0">
                <a:solidFill>
                  <a:srgbClr val="00FF00"/>
                </a:solidFill>
              </a:rPr>
              <a:t>&lt;BODY&gt;</a:t>
            </a:r>
          </a:p>
          <a:p>
            <a:pPr lvl="1" algn="just" eaLnBrk="1" hangingPunct="1">
              <a:lnSpc>
                <a:spcPct val="90000"/>
              </a:lnSpc>
              <a:buNone/>
            </a:pPr>
            <a:r>
              <a:rPr lang="en-US" altLang="zh-CN" sz="1800" b="1" dirty="0"/>
              <a:t>             </a:t>
            </a:r>
            <a:r>
              <a:rPr lang="en-US" altLang="zh-CN" sz="1800" b="1" dirty="0">
                <a:solidFill>
                  <a:schemeClr val="hlink"/>
                </a:solidFill>
                <a:latin typeface="Tahoma" panose="020B0604030504040204" pitchFamily="34" charset="0"/>
              </a:rPr>
              <a:t>…………</a:t>
            </a:r>
            <a:endParaRPr lang="en-US" altLang="zh-CN" sz="1800" b="1" dirty="0">
              <a:solidFill>
                <a:schemeClr val="hlink"/>
              </a:solidFill>
            </a:endParaRPr>
          </a:p>
          <a:p>
            <a:pPr lvl="1" algn="just" eaLnBrk="1" hangingPunct="1">
              <a:lnSpc>
                <a:spcPct val="90000"/>
              </a:lnSpc>
              <a:buNone/>
            </a:pPr>
            <a:r>
              <a:rPr lang="en-US" altLang="zh-CN" sz="1800" b="1" dirty="0"/>
              <a:t>      </a:t>
            </a:r>
            <a:r>
              <a:rPr lang="en-US" altLang="zh-CN" sz="1800" b="1" dirty="0">
                <a:solidFill>
                  <a:srgbClr val="00FF00"/>
                </a:solidFill>
              </a:rPr>
              <a:t>&lt;/BODY&gt;</a:t>
            </a:r>
          </a:p>
          <a:p>
            <a:pPr lvl="1" algn="just" eaLnBrk="1" hangingPunct="1">
              <a:lnSpc>
                <a:spcPct val="90000"/>
              </a:lnSpc>
              <a:buNone/>
            </a:pPr>
            <a:r>
              <a:rPr lang="en-US" altLang="zh-CN" sz="1800" b="1" dirty="0"/>
              <a:t>&lt;/HTML&gt;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标题 490497"/>
          <p:cNvSpPr>
            <a:spLocks noGrp="1"/>
          </p:cNvSpPr>
          <p:nvPr>
            <p:ph type="title"/>
          </p:nvPr>
        </p:nvSpPr>
        <p:spPr>
          <a:xfrm>
            <a:off x="0" y="0"/>
            <a:ext cx="8229600" cy="863600"/>
          </a:xfrm>
          <a:ln/>
        </p:spPr>
        <p:txBody>
          <a:bodyPr vert="horz" wrap="square" lIns="91440" tIns="45720" rIns="91440" bIns="45720" anchor="ctr" anchorCtr="0"/>
          <a:lstStyle/>
          <a:p>
            <a:r>
              <a:rPr lang="" altLang="zh-CN" sz="4500" b="1" dirty="0">
                <a:solidFill>
                  <a:srgbClr val="003366"/>
                </a:solidFill>
              </a:rPr>
              <a:t>5)</a:t>
            </a:r>
            <a:r>
              <a:rPr lang="" altLang="en-US" sz="4500" b="1" dirty="0">
                <a:solidFill>
                  <a:srgbClr val="003366"/>
                </a:solidFill>
              </a:rPr>
              <a:t>文本域标记</a:t>
            </a:r>
            <a:r>
              <a:rPr lang="" altLang="zh-CN" sz="4500" b="1" dirty="0">
                <a:solidFill>
                  <a:srgbClr val="003366"/>
                </a:solidFill>
              </a:rPr>
              <a:t>&lt;textarea&gt;</a:t>
            </a:r>
          </a:p>
        </p:txBody>
      </p:sp>
      <p:sp>
        <p:nvSpPr>
          <p:cNvPr id="490499" name="文本占位符 490498"/>
          <p:cNvSpPr>
            <a:spLocks noGrp="1"/>
          </p:cNvSpPr>
          <p:nvPr>
            <p:ph type="body" sz="half" idx="1"/>
          </p:nvPr>
        </p:nvSpPr>
        <p:spPr>
          <a:xfrm>
            <a:off x="0" y="836613"/>
            <a:ext cx="9144000" cy="4114800"/>
          </a:xfrm>
          <a:ln/>
        </p:spPr>
        <p:txBody>
          <a:bodyPr vert="horz" wrap="square" lIns="91440" tIns="45720" rIns="91440" bIns="45720" anchor="t" anchorCtr="0"/>
          <a:lstStyle/>
          <a:p>
            <a:pPr marL="609600" indent="-609600">
              <a:spcBef>
                <a:spcPct val="30000"/>
              </a:spcBef>
              <a:spcAft>
                <a:spcPct val="20000"/>
              </a:spcAft>
              <a:buClr>
                <a:srgbClr val="FF0000"/>
              </a:buClr>
              <a:buSzTx/>
              <a:buFont typeface="Wingdings" panose="05000000000000000000" pitchFamily="2" charset="2"/>
            </a:pPr>
            <a:r>
              <a:rPr lang="zh-CN" altLang="en-US" sz="3600" b="1" dirty="0">
                <a:solidFill>
                  <a:srgbClr val="000000"/>
                </a:solidFill>
              </a:rPr>
              <a:t>作用</a:t>
            </a:r>
          </a:p>
          <a:p>
            <a:pPr marL="609600" indent="-609600">
              <a:lnSpc>
                <a:spcPct val="110000"/>
              </a:lnSpc>
              <a:spcAft>
                <a:spcPct val="20000"/>
              </a:spcAft>
              <a:buClr>
                <a:srgbClr val="FFFFCC"/>
              </a:buClr>
              <a:buSzTx/>
              <a:buFont typeface="Arial" panose="020B0604020202020204" pitchFamily="34" charset="0"/>
              <a:buNone/>
            </a:pPr>
            <a:r>
              <a:rPr lang="zh-CN" altLang="en-US" sz="3000" b="1" dirty="0">
                <a:solidFill>
                  <a:srgbClr val="F3F9A5"/>
                </a:solidFill>
              </a:rPr>
              <a:t>	</a:t>
            </a:r>
            <a:r>
              <a:rPr lang="zh-CN" altLang="en-US" sz="3000" b="1" dirty="0"/>
              <a:t>用于制作一个</a:t>
            </a:r>
            <a:r>
              <a:rPr lang="zh-CN" altLang="en-US" sz="3000" b="1" dirty="0">
                <a:solidFill>
                  <a:srgbClr val="FF0000"/>
                </a:solidFill>
              </a:rPr>
              <a:t>多行多列</a:t>
            </a:r>
            <a:r>
              <a:rPr lang="zh-CN" altLang="en-US" sz="3000" b="1" dirty="0"/>
              <a:t>的文本输入区域</a:t>
            </a:r>
          </a:p>
          <a:p>
            <a:pPr marL="609600" indent="-609600">
              <a:spcAft>
                <a:spcPct val="20000"/>
              </a:spcAft>
              <a:buClr>
                <a:srgbClr val="FF0000"/>
              </a:buClr>
              <a:buSzTx/>
              <a:buFont typeface="Wingdings" panose="05000000000000000000" pitchFamily="2" charset="2"/>
            </a:pPr>
            <a:r>
              <a:rPr lang="zh-CN" altLang="en-US" sz="3600" b="1" dirty="0">
                <a:solidFill>
                  <a:srgbClr val="000000"/>
                </a:solidFill>
              </a:rPr>
              <a:t>基本语法</a:t>
            </a:r>
          </a:p>
          <a:p>
            <a:pPr marL="990600" lvl="1" indent="-533400">
              <a:spcBef>
                <a:spcPct val="0"/>
              </a:spcBef>
              <a:buClr>
                <a:srgbClr val="FFFFCC"/>
              </a:buClr>
              <a:buFont typeface="Arial" panose="020B0604020202020204" pitchFamily="34" charset="0"/>
              <a:buNone/>
            </a:pPr>
            <a:r>
              <a:rPr lang="zh-CN" altLang="en-US" sz="3200" b="1" dirty="0">
                <a:solidFill>
                  <a:schemeClr val="hlink"/>
                </a:solidFill>
              </a:rPr>
              <a:t> </a:t>
            </a:r>
            <a:r>
              <a:rPr lang="en-US" altLang="zh-CN" b="1" dirty="0"/>
              <a:t>&lt;textarea name=“name” rows=“</a:t>
            </a:r>
            <a:r>
              <a:rPr lang="zh-CN" altLang="en-US" b="1" dirty="0"/>
              <a:t>行数</a:t>
            </a:r>
            <a:r>
              <a:rPr lang="en-US" altLang="zh-CN" b="1" dirty="0"/>
              <a:t>” cols=“</a:t>
            </a:r>
            <a:r>
              <a:rPr lang="zh-CN" altLang="en-US" b="1" dirty="0"/>
              <a:t>列数</a:t>
            </a:r>
            <a:r>
              <a:rPr lang="en-US" altLang="zh-CN" b="1" dirty="0"/>
              <a:t>”&gt;</a:t>
            </a:r>
          </a:p>
          <a:p>
            <a:pPr marL="990600" lvl="1" indent="-533400">
              <a:spcBef>
                <a:spcPct val="0"/>
              </a:spcBef>
              <a:buClr>
                <a:srgbClr val="FFFFCC"/>
              </a:buClr>
              <a:buFont typeface="Arial" panose="020B0604020202020204" pitchFamily="34" charset="0"/>
              <a:buNone/>
            </a:pPr>
            <a:r>
              <a:rPr lang="en-US" altLang="zh-CN" b="1" dirty="0">
                <a:solidFill>
                  <a:srgbClr val="F3F9A5"/>
                </a:solidFill>
              </a:rPr>
              <a:t>    </a:t>
            </a:r>
            <a:r>
              <a:rPr lang="en-US" altLang="zh-CN" b="1" dirty="0">
                <a:solidFill>
                  <a:srgbClr val="FF0000"/>
                </a:solidFill>
              </a:rPr>
              <a:t>…(</a:t>
            </a:r>
            <a:r>
              <a:rPr lang="zh-CN" altLang="en-US" b="1" dirty="0">
                <a:solidFill>
                  <a:srgbClr val="FF0000"/>
                </a:solidFill>
              </a:rPr>
              <a:t>此处输入的为默认文本）</a:t>
            </a:r>
          </a:p>
          <a:p>
            <a:pPr marL="990600" lvl="1" indent="-533400">
              <a:spcBef>
                <a:spcPct val="0"/>
              </a:spcBef>
              <a:buClr>
                <a:srgbClr val="FFFFCC"/>
              </a:buClr>
              <a:buFont typeface="Arial" panose="020B0604020202020204" pitchFamily="34" charset="0"/>
              <a:buNone/>
            </a:pPr>
            <a:r>
              <a:rPr lang="en-US" altLang="zh-CN" b="1" dirty="0"/>
              <a:t>&lt;/textarea&gt;</a:t>
            </a:r>
          </a:p>
          <a:p>
            <a:pPr marL="990600" lvl="1" indent="-533400">
              <a:spcBef>
                <a:spcPct val="0"/>
              </a:spcBef>
              <a:buClr>
                <a:srgbClr val="FFFFCC"/>
              </a:buClr>
              <a:buFont typeface="Arial" panose="020B0604020202020204" pitchFamily="34" charset="0"/>
              <a:buNone/>
            </a:pPr>
            <a:r>
              <a:rPr lang="en-US" altLang="zh-CN" b="1" dirty="0"/>
              <a:t>Rows</a:t>
            </a:r>
            <a:r>
              <a:rPr lang="zh-CN" altLang="en-US" b="1" dirty="0"/>
              <a:t>属性设置可见行数，当文本内容超出这个值时，将显示垂直滚动条。</a:t>
            </a:r>
            <a:endParaRPr lang="en-US" altLang="zh-CN" b="1" dirty="0"/>
          </a:p>
        </p:txBody>
      </p:sp>
      <p:graphicFrame>
        <p:nvGraphicFramePr>
          <p:cNvPr id="490500" name="内容占位符 490499"/>
          <p:cNvGraphicFramePr>
            <a:graphicFrameLocks noGrp="1"/>
          </p:cNvGraphicFramePr>
          <p:nvPr>
            <p:ph sz="half" idx="1"/>
          </p:nvPr>
        </p:nvGraphicFramePr>
        <p:xfrm>
          <a:off x="0" y="4908550"/>
          <a:ext cx="9144000" cy="1960563"/>
        </p:xfrm>
        <a:graphic>
          <a:graphicData uri="http://schemas.openxmlformats.org/drawingml/2006/table">
            <a:tbl>
              <a:tblPr/>
              <a:tblGrid>
                <a:gridCol w="3167063">
                  <a:extLst>
                    <a:ext uri="{9D8B030D-6E8A-4147-A177-3AD203B41FA5}">
                      <a16:colId xmlns:a16="http://schemas.microsoft.com/office/drawing/2014/main" val="20000"/>
                    </a:ext>
                  </a:extLst>
                </a:gridCol>
                <a:gridCol w="5976937">
                  <a:extLst>
                    <a:ext uri="{9D8B030D-6E8A-4147-A177-3AD203B41FA5}">
                      <a16:colId xmlns:a16="http://schemas.microsoft.com/office/drawing/2014/main" val="20001"/>
                    </a:ext>
                  </a:extLst>
                </a:gridCol>
              </a:tblGrid>
              <a:tr h="49014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600" b="1" dirty="0"/>
                        <a:t>属 性  </a:t>
                      </a:r>
                      <a:endParaRPr lang="zh-CN" altLang="en-US" sz="2600" b="1"/>
                    </a:p>
                  </a:txBody>
                  <a:tcPr marT="45951" marB="4595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600" b="1" dirty="0"/>
                        <a:t>描  述</a:t>
                      </a:r>
                      <a:endParaRPr lang="zh-CN" altLang="en-US" sz="2600" b="1"/>
                    </a:p>
                  </a:txBody>
                  <a:tcPr marT="45951" marB="4595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49014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name</a:t>
                      </a:r>
                      <a:endParaRPr lang="zh-CN" altLang="en-US" sz="2600" b="1">
                        <a:solidFill>
                          <a:srgbClr val="000000"/>
                        </a:solidFill>
                      </a:endParaRPr>
                    </a:p>
                  </a:txBody>
                  <a:tcPr marT="45951" marB="4595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设置文本域的名称</a:t>
                      </a:r>
                    </a:p>
                  </a:txBody>
                  <a:tcPr marT="45951" marB="4595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49014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rows</a:t>
                      </a:r>
                      <a:endParaRPr lang="zh-CN" altLang="en-US" sz="2600" b="1">
                        <a:solidFill>
                          <a:srgbClr val="000000"/>
                        </a:solidFill>
                      </a:endParaRPr>
                    </a:p>
                  </a:txBody>
                  <a:tcPr marT="45951" marB="4595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设置文本域的可见行数</a:t>
                      </a:r>
                      <a:endParaRPr lang="zh-CN" altLang="en-US" sz="2600" b="1">
                        <a:solidFill>
                          <a:srgbClr val="000000"/>
                        </a:solidFill>
                      </a:endParaRPr>
                    </a:p>
                  </a:txBody>
                  <a:tcPr marT="45951" marB="4595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49014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600" b="1">
                          <a:solidFill>
                            <a:srgbClr val="000000"/>
                          </a:solidFill>
                        </a:rPr>
                        <a:t>cols</a:t>
                      </a:r>
                      <a:endParaRPr lang="zh-CN" altLang="en-US" sz="2600" b="1">
                        <a:solidFill>
                          <a:srgbClr val="000000"/>
                        </a:solidFill>
                      </a:endParaRPr>
                    </a:p>
                  </a:txBody>
                  <a:tcPr marT="45951" marB="4595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600" b="1" dirty="0">
                          <a:solidFill>
                            <a:srgbClr val="000000"/>
                          </a:solidFill>
                        </a:rPr>
                        <a:t>设置文本域可见列数</a:t>
                      </a:r>
                      <a:endParaRPr lang="zh-CN" altLang="en-US" sz="2600" b="1">
                        <a:solidFill>
                          <a:srgbClr val="000000"/>
                        </a:solidFill>
                      </a:endParaRPr>
                    </a:p>
                  </a:txBody>
                  <a:tcPr marT="45951" marB="45951">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0499">
                                            <p:txEl>
                                              <p:pRg st="0" end="0"/>
                                            </p:txEl>
                                          </p:spTgt>
                                        </p:tgtEl>
                                        <p:attrNameLst>
                                          <p:attrName>style.visibility</p:attrName>
                                        </p:attrNameLst>
                                      </p:cBhvr>
                                      <p:to>
                                        <p:strVal val="visible"/>
                                      </p:to>
                                    </p:set>
                                    <p:anim calcmode="lin" valueType="num">
                                      <p:cBhvr additive="base">
                                        <p:cTn id="7" dur="500" fill="hold"/>
                                        <p:tgtEl>
                                          <p:spTgt spid="4904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049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90499">
                                            <p:txEl>
                                              <p:pRg st="1" end="1"/>
                                            </p:txEl>
                                          </p:spTgt>
                                        </p:tgtEl>
                                        <p:attrNameLst>
                                          <p:attrName>style.visibility</p:attrName>
                                        </p:attrNameLst>
                                      </p:cBhvr>
                                      <p:to>
                                        <p:strVal val="visible"/>
                                      </p:to>
                                    </p:set>
                                    <p:anim calcmode="lin" valueType="num">
                                      <p:cBhvr additive="base">
                                        <p:cTn id="11" dur="500" fill="hold"/>
                                        <p:tgtEl>
                                          <p:spTgt spid="49049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904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0499">
                                            <p:txEl>
                                              <p:pRg st="2" end="2"/>
                                            </p:txEl>
                                          </p:spTgt>
                                        </p:tgtEl>
                                        <p:attrNameLst>
                                          <p:attrName>style.visibility</p:attrName>
                                        </p:attrNameLst>
                                      </p:cBhvr>
                                      <p:to>
                                        <p:strVal val="visible"/>
                                      </p:to>
                                    </p:set>
                                    <p:anim calcmode="lin" valueType="num">
                                      <p:cBhvr additive="base">
                                        <p:cTn id="17" dur="500" fill="hold"/>
                                        <p:tgtEl>
                                          <p:spTgt spid="49049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90499">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490499">
                                            <p:txEl>
                                              <p:pRg st="3" end="3"/>
                                            </p:txEl>
                                          </p:spTgt>
                                        </p:tgtEl>
                                        <p:attrNameLst>
                                          <p:attrName>style.visibility</p:attrName>
                                        </p:attrNameLst>
                                      </p:cBhvr>
                                      <p:to>
                                        <p:strVal val="visible"/>
                                      </p:to>
                                    </p:set>
                                    <p:anim calcmode="lin" valueType="num">
                                      <p:cBhvr additive="base">
                                        <p:cTn id="22" dur="500" fill="hold"/>
                                        <p:tgtEl>
                                          <p:spTgt spid="490499">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90499">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fill="hold" nodeType="afterEffect">
                                  <p:stCondLst>
                                    <p:cond delay="0"/>
                                  </p:stCondLst>
                                  <p:childTnLst>
                                    <p:set>
                                      <p:cBhvr>
                                        <p:cTn id="26" dur="1" fill="hold">
                                          <p:stCondLst>
                                            <p:cond delay="0"/>
                                          </p:stCondLst>
                                        </p:cTn>
                                        <p:tgtEl>
                                          <p:spTgt spid="490499">
                                            <p:txEl>
                                              <p:pRg st="4" end="4"/>
                                            </p:txEl>
                                          </p:spTgt>
                                        </p:tgtEl>
                                        <p:attrNameLst>
                                          <p:attrName>style.visibility</p:attrName>
                                        </p:attrNameLst>
                                      </p:cBhvr>
                                      <p:to>
                                        <p:strVal val="visible"/>
                                      </p:to>
                                    </p:set>
                                    <p:anim calcmode="lin" valueType="num">
                                      <p:cBhvr additive="base">
                                        <p:cTn id="27" dur="500" fill="hold"/>
                                        <p:tgtEl>
                                          <p:spTgt spid="490499">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90499">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490499">
                                            <p:txEl>
                                              <p:pRg st="5" end="5"/>
                                            </p:txEl>
                                          </p:spTgt>
                                        </p:tgtEl>
                                        <p:attrNameLst>
                                          <p:attrName>style.visibility</p:attrName>
                                        </p:attrNameLst>
                                      </p:cBhvr>
                                      <p:to>
                                        <p:strVal val="visible"/>
                                      </p:to>
                                    </p:set>
                                    <p:anim calcmode="lin" valueType="num">
                                      <p:cBhvr additive="base">
                                        <p:cTn id="32" dur="500" fill="hold"/>
                                        <p:tgtEl>
                                          <p:spTgt spid="490499">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90499">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8" fill="hold" nodeType="afterEffect">
                                  <p:stCondLst>
                                    <p:cond delay="0"/>
                                  </p:stCondLst>
                                  <p:childTnLst>
                                    <p:set>
                                      <p:cBhvr>
                                        <p:cTn id="36" dur="1" fill="hold">
                                          <p:stCondLst>
                                            <p:cond delay="0"/>
                                          </p:stCondLst>
                                        </p:cTn>
                                        <p:tgtEl>
                                          <p:spTgt spid="490499">
                                            <p:txEl>
                                              <p:pRg st="6" end="6"/>
                                            </p:txEl>
                                          </p:spTgt>
                                        </p:tgtEl>
                                        <p:attrNameLst>
                                          <p:attrName>style.visibility</p:attrName>
                                        </p:attrNameLst>
                                      </p:cBhvr>
                                      <p:to>
                                        <p:strVal val="visible"/>
                                      </p:to>
                                    </p:set>
                                    <p:anim calcmode="lin" valueType="num">
                                      <p:cBhvr additive="base">
                                        <p:cTn id="37" dur="500" fill="hold"/>
                                        <p:tgtEl>
                                          <p:spTgt spid="490499">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9049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nodeType="clickEffect">
                                  <p:stCondLst>
                                    <p:cond delay="0"/>
                                  </p:stCondLst>
                                  <p:childTnLst>
                                    <p:set>
                                      <p:cBhvr>
                                        <p:cTn id="42" dur="1" fill="hold">
                                          <p:stCondLst>
                                            <p:cond delay="0"/>
                                          </p:stCondLst>
                                        </p:cTn>
                                        <p:tgtEl>
                                          <p:spTgt spid="490500"/>
                                        </p:tgtEl>
                                        <p:attrNameLst>
                                          <p:attrName>style.visibility</p:attrName>
                                        </p:attrNameLst>
                                      </p:cBhvr>
                                      <p:to>
                                        <p:strVal val="visible"/>
                                      </p:to>
                                    </p:set>
                                    <p:animEffect transition="in" filter="blinds(vertical)">
                                      <p:cBhvr>
                                        <p:cTn id="43" dur="500"/>
                                        <p:tgtEl>
                                          <p:spTgt spid="490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标题 492545"/>
          <p:cNvSpPr>
            <a:spLocks noGrp="1"/>
          </p:cNvSpPr>
          <p:nvPr>
            <p:ph type="title"/>
          </p:nvPr>
        </p:nvSpPr>
        <p:spPr>
          <a:xfrm>
            <a:off x="468313" y="260350"/>
            <a:ext cx="8229600" cy="688975"/>
          </a:xfrm>
          <a:ln/>
        </p:spPr>
        <p:txBody>
          <a:bodyPr vert="horz" wrap="square" lIns="91440" tIns="45720" rIns="91440" bIns="45720" anchor="ctr" anchorCtr="0"/>
          <a:lstStyle/>
          <a:p>
            <a:r>
              <a:rPr lang="" altLang="en-US" sz="5000" b="1" dirty="0">
                <a:solidFill>
                  <a:srgbClr val="003366"/>
                </a:solidFill>
              </a:rPr>
              <a:t>文本域示例</a:t>
            </a:r>
          </a:p>
        </p:txBody>
      </p:sp>
      <p:sp>
        <p:nvSpPr>
          <p:cNvPr id="492547" name="内容占位符 492546"/>
          <p:cNvSpPr>
            <a:spLocks noGrp="1"/>
          </p:cNvSpPr>
          <p:nvPr>
            <p:ph idx="1"/>
          </p:nvPr>
        </p:nvSpPr>
        <p:spPr>
          <a:xfrm>
            <a:off x="323850" y="1557338"/>
            <a:ext cx="8820150" cy="4824412"/>
          </a:xfrm>
          <a:ln/>
        </p:spPr>
        <p:txBody>
          <a:bodyPr vert="horz" wrap="square" lIns="91440" tIns="45720" rIns="91440" bIns="45720" anchor="t" anchorCtr="0"/>
          <a:lstStyle/>
          <a:p>
            <a:pPr>
              <a:buFont typeface="Arial" panose="020B0604020202020204" pitchFamily="34" charset="0"/>
              <a:buNone/>
            </a:pPr>
            <a:r>
              <a:rPr lang="zh-CN" altLang="en-US" sz="3500" b="1" dirty="0"/>
              <a:t>请留言</a:t>
            </a:r>
            <a:r>
              <a:rPr lang="en-US" altLang="zh-CN" sz="3500" b="1" dirty="0"/>
              <a:t>:</a:t>
            </a:r>
          </a:p>
          <a:p>
            <a:pPr>
              <a:buFont typeface="Arial" panose="020B0604020202020204" pitchFamily="34" charset="0"/>
              <a:buNone/>
            </a:pPr>
            <a:r>
              <a:rPr lang="en-US" altLang="zh-CN" sz="3500" b="1" dirty="0"/>
              <a:t>&lt;textarea name="say" </a:t>
            </a:r>
            <a:r>
              <a:rPr lang="en-US" altLang="zh-CN" sz="3500" b="1" dirty="0">
                <a:solidFill>
                  <a:srgbClr val="FF0000"/>
                </a:solidFill>
              </a:rPr>
              <a:t>rows</a:t>
            </a:r>
            <a:r>
              <a:rPr lang="en-US" altLang="zh-CN" sz="3500" b="1" dirty="0"/>
              <a:t>=“8” </a:t>
            </a:r>
            <a:r>
              <a:rPr lang="en-US" altLang="zh-CN" sz="3500" b="1" dirty="0">
                <a:solidFill>
                  <a:srgbClr val="FF0000"/>
                </a:solidFill>
              </a:rPr>
              <a:t>cols</a:t>
            </a:r>
            <a:r>
              <a:rPr lang="en-US" altLang="zh-CN" sz="3500" b="1" dirty="0"/>
              <a:t>=“60”&gt;&lt;/textarea&gt;</a:t>
            </a:r>
          </a:p>
        </p:txBody>
      </p:sp>
      <p:pic>
        <p:nvPicPr>
          <p:cNvPr id="492548" name="图片 492547"/>
          <p:cNvPicPr>
            <a:picLocks noChangeAspect="1"/>
          </p:cNvPicPr>
          <p:nvPr/>
        </p:nvPicPr>
        <p:blipFill>
          <a:blip r:embed="rId3"/>
          <a:stretch>
            <a:fillRect/>
          </a:stretch>
        </p:blipFill>
        <p:spPr>
          <a:xfrm>
            <a:off x="1547813" y="3716338"/>
            <a:ext cx="5343525" cy="275272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92548"/>
                                        </p:tgtEl>
                                        <p:attrNameLst>
                                          <p:attrName>style.visibility</p:attrName>
                                        </p:attrNameLst>
                                      </p:cBhvr>
                                      <p:to>
                                        <p:strVal val="visible"/>
                                      </p:to>
                                    </p:set>
                                    <p:animEffect transition="in" filter="blinds(horizontal)">
                                      <p:cBhvr>
                                        <p:cTn id="7" dur="500"/>
                                        <p:tgtEl>
                                          <p:spTgt spid="4925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2547">
                                            <p:txEl>
                                              <p:pRg st="0" end="0"/>
                                            </p:txEl>
                                          </p:spTgt>
                                        </p:tgtEl>
                                        <p:attrNameLst>
                                          <p:attrName>style.visibility</p:attrName>
                                        </p:attrNameLst>
                                      </p:cBhvr>
                                      <p:to>
                                        <p:strVal val="visible"/>
                                      </p:to>
                                    </p:set>
                                    <p:anim calcmode="lin" valueType="num">
                                      <p:cBhvr additive="base">
                                        <p:cTn id="12" dur="500" fill="hold"/>
                                        <p:tgtEl>
                                          <p:spTgt spid="492547">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92547">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492547">
                                            <p:txEl>
                                              <p:pRg st="1" end="1"/>
                                            </p:txEl>
                                          </p:spTgt>
                                        </p:tgtEl>
                                        <p:attrNameLst>
                                          <p:attrName>style.visibility</p:attrName>
                                        </p:attrNameLst>
                                      </p:cBhvr>
                                      <p:to>
                                        <p:strVal val="visible"/>
                                      </p:to>
                                    </p:set>
                                    <p:anim calcmode="lin" valueType="num">
                                      <p:cBhvr additive="base">
                                        <p:cTn id="16" dur="500" fill="hold"/>
                                        <p:tgtEl>
                                          <p:spTgt spid="49254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9254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标题 494593"/>
          <p:cNvSpPr>
            <a:spLocks noGrp="1"/>
          </p:cNvSpPr>
          <p:nvPr>
            <p:ph type="title"/>
          </p:nvPr>
        </p:nvSpPr>
        <p:spPr>
          <a:xfrm>
            <a:off x="442913" y="103188"/>
            <a:ext cx="8243887" cy="82550"/>
          </a:xfrm>
          <a:ln/>
        </p:spPr>
        <p:txBody>
          <a:bodyPr vert="horz" wrap="square" lIns="91440" tIns="45720" rIns="91440" bIns="45720" anchor="ctr" anchorCtr="0"/>
          <a:lstStyle/>
          <a:p>
            <a:endParaRPr lang="" altLang="zh-CN" dirty="0"/>
          </a:p>
        </p:txBody>
      </p:sp>
      <p:sp>
        <p:nvSpPr>
          <p:cNvPr id="494595" name="文本占位符 494594"/>
          <p:cNvSpPr>
            <a:spLocks noGrp="1" noChangeArrowheads="1"/>
          </p:cNvSpPr>
          <p:nvPr>
            <p:ph idx="1"/>
          </p:nvPr>
        </p:nvSpPr>
        <p:spPr>
          <a:xfrm>
            <a:off x="611188" y="692150"/>
            <a:ext cx="7772400" cy="64770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rgbClr val="FF0000"/>
              </a:buClr>
              <a:buSzTx/>
              <a:buFont typeface="Wingdings" panose="05000000000000000000" pitchFamily="2" charset="2"/>
              <a:buChar char="n"/>
              <a:defRPr/>
            </a:pPr>
            <a:r>
              <a:rPr kumimoji="0" lang="en-US" altLang="zh-CN" sz="4900" b="1" i="0" u="none" strike="noStrike" kern="0" cap="none" spc="0" normalizeH="0" baseline="0" noProof="0" dirty="0">
                <a:ln>
                  <a:noFill/>
                </a:ln>
                <a:solidFill>
                  <a:schemeClr val="tx1"/>
                </a:solidFill>
                <a:effectLst/>
                <a:uLnTx/>
                <a:uFillTx/>
                <a:latin typeface="+mn-lt"/>
                <a:ea typeface="+mn-ea"/>
                <a:cs typeface="+mn-cs"/>
                <a:hlinkClick r:id="rId3" action="ppaction://hlinkfile"/>
              </a:rPr>
              <a:t> </a:t>
            </a:r>
            <a:r>
              <a:rPr kumimoji="0" lang="zh-CN" altLang="en-US" sz="4900" b="1" i="0" u="none" strike="noStrike" kern="0" cap="none" spc="0" normalizeH="0" baseline="0" noProof="0" dirty="0">
                <a:ln>
                  <a:noFill/>
                </a:ln>
                <a:solidFill>
                  <a:schemeClr val="tx1"/>
                </a:solidFill>
                <a:effectLst/>
                <a:uLnTx/>
                <a:uFillTx/>
                <a:latin typeface="+mn-lt"/>
                <a:ea typeface="+mn-ea"/>
                <a:cs typeface="+mn-cs"/>
                <a:hlinkClick r:id="rId3" action="ppaction://hlinkfile"/>
              </a:rPr>
              <a:t>表单综合示例</a:t>
            </a:r>
            <a:endParaRPr kumimoji="0" lang="zh-CN" altLang="en-US" sz="4900" b="1"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4900" b="1" i="0" u="none" strike="noStrike" kern="0" cap="none" spc="0" normalizeH="0" baseline="0" noProof="0" dirty="0">
                <a:ln>
                  <a:noFill/>
                </a:ln>
                <a:solidFill>
                  <a:schemeClr val="tx1"/>
                </a:solidFill>
                <a:effectLst/>
                <a:uLnTx/>
                <a:uFillTx/>
                <a:latin typeface="+mn-lt"/>
                <a:ea typeface="+mn-ea"/>
                <a:cs typeface="+mn-cs"/>
              </a:rPr>
              <a:t>   ex11-13.htm</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en-US" altLang="zh-CN" sz="4900" b="1"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en-US" altLang="zh-CN" sz="4900" b="1"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zh-CN" altLang="en-US" sz="49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4595">
                                            <p:txEl>
                                              <p:pRg st="0" end="0"/>
                                            </p:txEl>
                                          </p:spTgt>
                                        </p:tgtEl>
                                        <p:attrNameLst>
                                          <p:attrName>style.visibility</p:attrName>
                                        </p:attrNameLst>
                                      </p:cBhvr>
                                      <p:to>
                                        <p:strVal val="visible"/>
                                      </p:to>
                                    </p:set>
                                    <p:anim calcmode="lin" valueType="num">
                                      <p:cBhvr additive="base">
                                        <p:cTn id="7" dur="500" fill="hold"/>
                                        <p:tgtEl>
                                          <p:spTgt spid="4945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459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94595">
                                            <p:txEl>
                                              <p:pRg st="1" end="1"/>
                                            </p:txEl>
                                          </p:spTgt>
                                        </p:tgtEl>
                                        <p:attrNameLst>
                                          <p:attrName>style.visibility</p:attrName>
                                        </p:attrNameLst>
                                      </p:cBhvr>
                                      <p:to>
                                        <p:strVal val="visible"/>
                                      </p:to>
                                    </p:set>
                                    <p:anim calcmode="lin" valueType="num">
                                      <p:cBhvr additive="base">
                                        <p:cTn id="11" dur="500" fill="hold"/>
                                        <p:tgtEl>
                                          <p:spTgt spid="49459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9459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标题 496641"/>
          <p:cNvSpPr>
            <a:spLocks noGrp="1"/>
          </p:cNvSpPr>
          <p:nvPr>
            <p:ph type="title"/>
          </p:nvPr>
        </p:nvSpPr>
        <p:spPr>
          <a:xfrm>
            <a:off x="323850" y="0"/>
            <a:ext cx="8132763" cy="981075"/>
          </a:xfrm>
          <a:ln/>
        </p:spPr>
        <p:txBody>
          <a:bodyPr vert="horz" wrap="square" lIns="91440" tIns="45720" rIns="91440" bIns="45720" anchor="ctr" anchorCtr="0"/>
          <a:lstStyle/>
          <a:p>
            <a:pPr algn="l"/>
            <a:r>
              <a:rPr lang="" altLang="zh-CN" sz="5400" b="1" dirty="0">
                <a:solidFill>
                  <a:srgbClr val="003366"/>
                </a:solidFill>
              </a:rPr>
              <a:t>6) </a:t>
            </a:r>
            <a:r>
              <a:rPr lang="" altLang="en-US" sz="5400" b="1" dirty="0">
                <a:solidFill>
                  <a:srgbClr val="003366"/>
                </a:solidFill>
              </a:rPr>
              <a:t>表单处理</a:t>
            </a:r>
          </a:p>
        </p:txBody>
      </p:sp>
      <p:sp>
        <p:nvSpPr>
          <p:cNvPr id="496643" name="内容占位符 496642"/>
          <p:cNvSpPr>
            <a:spLocks noGrp="1"/>
          </p:cNvSpPr>
          <p:nvPr>
            <p:ph idx="1"/>
          </p:nvPr>
        </p:nvSpPr>
        <p:spPr>
          <a:xfrm>
            <a:off x="0" y="1125538"/>
            <a:ext cx="9144000" cy="5516562"/>
          </a:xfrm>
          <a:ln/>
        </p:spPr>
        <p:txBody>
          <a:bodyPr vert="horz" wrap="square" lIns="91440" tIns="45720" rIns="91440" bIns="45720" anchor="t" anchorCtr="0"/>
          <a:lstStyle/>
          <a:p>
            <a:pPr marL="533400" indent="-533400">
              <a:lnSpc>
                <a:spcPct val="110000"/>
              </a:lnSpc>
              <a:spcBef>
                <a:spcPct val="15000"/>
              </a:spcBef>
              <a:buClr>
                <a:srgbClr val="FF0000"/>
              </a:buClr>
            </a:pPr>
            <a:r>
              <a:rPr lang="zh-CN" altLang="en-US" b="1" dirty="0"/>
              <a:t>访问者单击提交按钮或普通按钮后，表单中的信息可以首先使用</a:t>
            </a:r>
            <a:r>
              <a:rPr lang="en-US" altLang="zh-CN" b="1" dirty="0"/>
              <a:t>javascript</a:t>
            </a:r>
            <a:r>
              <a:rPr lang="zh-CN" altLang="en-US" b="1" dirty="0"/>
              <a:t>对输入数据的类型等进行验证，当验证通过后，被发送到网络服务器由表单中的</a:t>
            </a:r>
            <a:r>
              <a:rPr lang="en-US" altLang="zh-CN" b="1" dirty="0"/>
              <a:t>action</a:t>
            </a:r>
            <a:r>
              <a:rPr lang="zh-CN" altLang="en-US" b="1" dirty="0"/>
              <a:t>属性所指定的程序或由</a:t>
            </a:r>
            <a:r>
              <a:rPr lang="en-US" altLang="zh-CN" b="1" dirty="0"/>
              <a:t>javascript</a:t>
            </a:r>
            <a:r>
              <a:rPr lang="zh-CN" altLang="en-US" b="1" dirty="0"/>
              <a:t>脚本函数所指定的程序进行处理。这些处理可以有如下一些形式：</a:t>
            </a:r>
          </a:p>
          <a:p>
            <a:pPr marL="914400" lvl="1" indent="-457200">
              <a:lnSpc>
                <a:spcPct val="90000"/>
              </a:lnSpc>
              <a:buClr>
                <a:srgbClr val="FF0000"/>
              </a:buClr>
            </a:pPr>
            <a:r>
              <a:rPr lang="zh-CN" altLang="en-US" sz="2400" dirty="0"/>
              <a:t> </a:t>
            </a:r>
            <a:r>
              <a:rPr lang="zh-CN" altLang="en-US" sz="2700" b="1" dirty="0">
                <a:solidFill>
                  <a:srgbClr val="000000"/>
                </a:solidFill>
              </a:rPr>
              <a:t>服务器可以通过电子邮件发回信息</a:t>
            </a:r>
          </a:p>
          <a:p>
            <a:pPr marL="914400" lvl="1" indent="-457200">
              <a:lnSpc>
                <a:spcPct val="90000"/>
              </a:lnSpc>
              <a:buClr>
                <a:srgbClr val="FF0000"/>
              </a:buClr>
            </a:pPr>
            <a:r>
              <a:rPr lang="zh-CN" altLang="en-US" sz="2700" b="1" dirty="0">
                <a:solidFill>
                  <a:srgbClr val="000000"/>
                </a:solidFill>
              </a:rPr>
              <a:t> 服务器可以把信息输入到数据库中</a:t>
            </a:r>
          </a:p>
          <a:p>
            <a:pPr marL="914400" lvl="1" indent="-457200">
              <a:lnSpc>
                <a:spcPct val="90000"/>
              </a:lnSpc>
              <a:buClr>
                <a:srgbClr val="FF0000"/>
              </a:buClr>
            </a:pPr>
            <a:r>
              <a:rPr lang="zh-CN" altLang="en-US" sz="2700" b="1" dirty="0">
                <a:solidFill>
                  <a:srgbClr val="000000"/>
                </a:solidFill>
              </a:rPr>
              <a:t> 服务器可以把信息发布到网络新闻组或网页</a:t>
            </a:r>
          </a:p>
          <a:p>
            <a:pPr marL="914400" lvl="1" indent="-457200">
              <a:lnSpc>
                <a:spcPct val="90000"/>
              </a:lnSpc>
              <a:buClr>
                <a:srgbClr val="FF0000"/>
              </a:buClr>
            </a:pPr>
            <a:r>
              <a:rPr lang="zh-CN" altLang="en-US" sz="2700" b="1" dirty="0">
                <a:solidFill>
                  <a:srgbClr val="000000"/>
                </a:solidFill>
              </a:rPr>
              <a:t> 服务器可以使用输入信息来搜索数据库</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6643">
                                            <p:txEl>
                                              <p:pRg st="0" end="0"/>
                                            </p:txEl>
                                          </p:spTgt>
                                        </p:tgtEl>
                                        <p:attrNameLst>
                                          <p:attrName>style.visibility</p:attrName>
                                        </p:attrNameLst>
                                      </p:cBhvr>
                                      <p:to>
                                        <p:strVal val="visible"/>
                                      </p:to>
                                    </p:set>
                                    <p:anim calcmode="lin" valueType="num">
                                      <p:cBhvr additive="base">
                                        <p:cTn id="7" dur="500" fill="hold"/>
                                        <p:tgtEl>
                                          <p:spTgt spid="4966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664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96643">
                                            <p:txEl>
                                              <p:pRg st="1" end="1"/>
                                            </p:txEl>
                                          </p:spTgt>
                                        </p:tgtEl>
                                        <p:attrNameLst>
                                          <p:attrName>style.visibility</p:attrName>
                                        </p:attrNameLst>
                                      </p:cBhvr>
                                      <p:to>
                                        <p:strVal val="visible"/>
                                      </p:to>
                                    </p:set>
                                    <p:anim calcmode="lin" valueType="num">
                                      <p:cBhvr additive="base">
                                        <p:cTn id="12" dur="500" fill="hold"/>
                                        <p:tgtEl>
                                          <p:spTgt spid="49664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9664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96643">
                                            <p:txEl>
                                              <p:pRg st="2" end="2"/>
                                            </p:txEl>
                                          </p:spTgt>
                                        </p:tgtEl>
                                        <p:attrNameLst>
                                          <p:attrName>style.visibility</p:attrName>
                                        </p:attrNameLst>
                                      </p:cBhvr>
                                      <p:to>
                                        <p:strVal val="visible"/>
                                      </p:to>
                                    </p:set>
                                    <p:anim calcmode="lin" valueType="num">
                                      <p:cBhvr additive="base">
                                        <p:cTn id="17" dur="500" fill="hold"/>
                                        <p:tgtEl>
                                          <p:spTgt spid="49664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9664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496643">
                                            <p:txEl>
                                              <p:pRg st="3" end="3"/>
                                            </p:txEl>
                                          </p:spTgt>
                                        </p:tgtEl>
                                        <p:attrNameLst>
                                          <p:attrName>style.visibility</p:attrName>
                                        </p:attrNameLst>
                                      </p:cBhvr>
                                      <p:to>
                                        <p:strVal val="visible"/>
                                      </p:to>
                                    </p:set>
                                    <p:anim calcmode="lin" valueType="num">
                                      <p:cBhvr additive="base">
                                        <p:cTn id="22" dur="500" fill="hold"/>
                                        <p:tgtEl>
                                          <p:spTgt spid="49664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49664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496643">
                                            <p:txEl>
                                              <p:pRg st="4" end="4"/>
                                            </p:txEl>
                                          </p:spTgt>
                                        </p:tgtEl>
                                        <p:attrNameLst>
                                          <p:attrName>style.visibility</p:attrName>
                                        </p:attrNameLst>
                                      </p:cBhvr>
                                      <p:to>
                                        <p:strVal val="visible"/>
                                      </p:to>
                                    </p:set>
                                    <p:anim calcmode="lin" valueType="num">
                                      <p:cBhvr additive="base">
                                        <p:cTn id="27" dur="500" fill="hold"/>
                                        <p:tgtEl>
                                          <p:spTgt spid="49664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9664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400385"/>
          <p:cNvSpPr>
            <a:spLocks noGrp="1"/>
          </p:cNvSpPr>
          <p:nvPr>
            <p:ph type="title"/>
          </p:nvPr>
        </p:nvSpPr>
        <p:spPr>
          <a:xfrm>
            <a:off x="468313" y="188913"/>
            <a:ext cx="8229600" cy="612775"/>
          </a:xfrm>
          <a:ln/>
        </p:spPr>
        <p:txBody>
          <a:bodyPr vert="horz" wrap="square" lIns="91440" tIns="45720" rIns="91440" bIns="45720" anchor="ctr" anchorCtr="0"/>
          <a:lstStyle/>
          <a:p>
            <a:r>
              <a:rPr lang="" altLang="en-US" sz="5400" b="1" dirty="0">
                <a:solidFill>
                  <a:srgbClr val="003366"/>
                </a:solidFill>
              </a:rPr>
              <a:t>小 结</a:t>
            </a:r>
          </a:p>
        </p:txBody>
      </p:sp>
      <p:sp>
        <p:nvSpPr>
          <p:cNvPr id="117762" name="文本占位符 400386"/>
          <p:cNvSpPr>
            <a:spLocks noGrp="1"/>
          </p:cNvSpPr>
          <p:nvPr>
            <p:ph idx="1"/>
          </p:nvPr>
        </p:nvSpPr>
        <p:spPr>
          <a:xfrm>
            <a:off x="250825" y="1125538"/>
            <a:ext cx="8667750" cy="5732462"/>
          </a:xfrm>
          <a:ln/>
        </p:spPr>
        <p:txBody>
          <a:bodyPr vert="horz" wrap="square" lIns="91440" tIns="45720" rIns="91440" bIns="45720" anchor="t" anchorCtr="0"/>
          <a:lstStyle/>
          <a:p>
            <a:pPr>
              <a:lnSpc>
                <a:spcPct val="105000"/>
              </a:lnSpc>
              <a:spcBef>
                <a:spcPct val="0"/>
              </a:spcBef>
              <a:buClr>
                <a:srgbClr val="FF0000"/>
              </a:buClr>
              <a:buFont typeface="Wingdings" panose="05000000000000000000" pitchFamily="2" charset="2"/>
              <a:buChar char="§"/>
            </a:pPr>
            <a:r>
              <a:rPr lang="zh-CN" altLang="en-US" sz="3300" b="1" dirty="0"/>
              <a:t>表格的内容必须放置在</a:t>
            </a:r>
            <a:r>
              <a:rPr lang="en-US" altLang="zh-CN" sz="3300" b="1" dirty="0"/>
              <a:t>&lt;td&gt;&lt;/td&gt;</a:t>
            </a:r>
            <a:r>
              <a:rPr lang="zh-CN" altLang="en-US" sz="3300" b="1" dirty="0"/>
              <a:t>或</a:t>
            </a:r>
            <a:r>
              <a:rPr lang="en-US" altLang="zh-CN" sz="3300" b="1" dirty="0"/>
              <a:t>&lt;th&gt;&lt;/th&gt;</a:t>
            </a:r>
            <a:r>
              <a:rPr lang="zh-CN" altLang="en-US" sz="3300" b="1" dirty="0"/>
              <a:t>之间</a:t>
            </a:r>
          </a:p>
          <a:p>
            <a:pPr>
              <a:lnSpc>
                <a:spcPct val="105000"/>
              </a:lnSpc>
              <a:spcBef>
                <a:spcPct val="0"/>
              </a:spcBef>
              <a:buClr>
                <a:srgbClr val="FF0000"/>
              </a:buClr>
              <a:buFont typeface="Wingdings" panose="05000000000000000000" pitchFamily="2" charset="2"/>
              <a:buChar char="§"/>
            </a:pPr>
            <a:r>
              <a:rPr lang="zh-CN" altLang="en-US" sz="3300" b="1" dirty="0"/>
              <a:t>在排版网页时通常需要嵌套表格，所谓表格的嵌套，是指在一个表格的单元格中插入另一个表格</a:t>
            </a:r>
          </a:p>
          <a:p>
            <a:pPr>
              <a:lnSpc>
                <a:spcPct val="105000"/>
              </a:lnSpc>
              <a:spcBef>
                <a:spcPct val="0"/>
              </a:spcBef>
              <a:buClr>
                <a:srgbClr val="FF0000"/>
              </a:buClr>
              <a:buFont typeface="Wingdings" panose="05000000000000000000" pitchFamily="2" charset="2"/>
              <a:buChar char="§"/>
            </a:pPr>
            <a:r>
              <a:rPr lang="zh-CN" altLang="en-US" sz="3300" b="1" dirty="0"/>
              <a:t>表单的作用是用于收集访问者输入的信息</a:t>
            </a:r>
          </a:p>
          <a:p>
            <a:pPr>
              <a:lnSpc>
                <a:spcPct val="105000"/>
              </a:lnSpc>
              <a:spcBef>
                <a:spcPct val="0"/>
              </a:spcBef>
              <a:buClr>
                <a:srgbClr val="FF0000"/>
              </a:buClr>
              <a:buFont typeface="Wingdings" panose="05000000000000000000" pitchFamily="2" charset="2"/>
              <a:buChar char="§"/>
            </a:pPr>
            <a:r>
              <a:rPr lang="zh-CN" altLang="en-US" sz="3300" b="1" dirty="0"/>
              <a:t>表单中主要包括的标记有：</a:t>
            </a:r>
            <a:r>
              <a:rPr lang="en-US" altLang="zh-CN" sz="3300" b="1" dirty="0"/>
              <a:t>&lt;form&gt;</a:t>
            </a:r>
            <a:r>
              <a:rPr lang="zh-CN" altLang="en-US" sz="3300" b="1" dirty="0"/>
              <a:t>、</a:t>
            </a:r>
            <a:r>
              <a:rPr lang="en-US" altLang="zh-CN" sz="3300" b="1" dirty="0"/>
              <a:t>&lt;input&gt;</a:t>
            </a:r>
            <a:r>
              <a:rPr lang="zh-CN" altLang="en-US" sz="3300" b="1" dirty="0"/>
              <a:t>、</a:t>
            </a:r>
            <a:r>
              <a:rPr lang="en-US" altLang="zh-CN" sz="3300" b="1" dirty="0"/>
              <a:t>&lt;select&gt;</a:t>
            </a:r>
            <a:r>
              <a:rPr lang="zh-CN" altLang="en-US" sz="3300" b="1" dirty="0"/>
              <a:t>、</a:t>
            </a:r>
            <a:r>
              <a:rPr lang="en-US" altLang="zh-CN" sz="3300" b="1" dirty="0"/>
              <a:t>&lt;option&gt;</a:t>
            </a:r>
            <a:r>
              <a:rPr lang="zh-CN" altLang="en-US" sz="3300" b="1" dirty="0"/>
              <a:t>和</a:t>
            </a:r>
            <a:r>
              <a:rPr lang="en-US" altLang="zh-CN" sz="3300" b="1" dirty="0"/>
              <a:t>&lt;textarea&gt;</a:t>
            </a:r>
            <a:r>
              <a:rPr lang="zh-CN" altLang="en-US" sz="3300" b="1" dirty="0"/>
              <a:t>。</a:t>
            </a:r>
            <a:endParaRPr lang="en-US" altLang="zh-CN" sz="3300" b="1" dirty="0"/>
          </a:p>
          <a:p>
            <a:pPr>
              <a:lnSpc>
                <a:spcPct val="105000"/>
              </a:lnSpc>
              <a:spcBef>
                <a:spcPct val="0"/>
              </a:spcBef>
              <a:buClr>
                <a:srgbClr val="FF0000"/>
              </a:buClr>
              <a:buFont typeface="Wingdings" panose="05000000000000000000" pitchFamily="2" charset="2"/>
              <a:buChar char="§"/>
            </a:pPr>
            <a:endParaRPr lang="en-US" altLang="zh-CN" sz="3300" b="1" dirty="0"/>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文本占位符 498690"/>
          <p:cNvSpPr>
            <a:spLocks noGrp="1"/>
          </p:cNvSpPr>
          <p:nvPr>
            <p:ph idx="1"/>
          </p:nvPr>
        </p:nvSpPr>
        <p:spPr>
          <a:xfrm>
            <a:off x="323850" y="981075"/>
            <a:ext cx="8667750" cy="5876925"/>
          </a:xfrm>
          <a:ln/>
        </p:spPr>
        <p:txBody>
          <a:bodyPr vert="horz" wrap="square" lIns="91440" tIns="45720" rIns="91440" bIns="45720" anchor="t" anchorCtr="0"/>
          <a:lstStyle/>
          <a:p>
            <a:pPr>
              <a:lnSpc>
                <a:spcPct val="105000"/>
              </a:lnSpc>
              <a:buClr>
                <a:srgbClr val="FF0000"/>
              </a:buClr>
              <a:buFont typeface="Wingdings" panose="05000000000000000000" pitchFamily="2" charset="2"/>
              <a:buChar char="§"/>
            </a:pPr>
            <a:r>
              <a:rPr lang="zh-CN" altLang="en-US" sz="3300" b="1" dirty="0"/>
              <a:t>表单的数据传送方式有</a:t>
            </a:r>
            <a:r>
              <a:rPr lang="en-US" altLang="zh-CN" sz="3300" b="1" dirty="0"/>
              <a:t>post</a:t>
            </a:r>
            <a:r>
              <a:rPr lang="zh-CN" altLang="en-US" sz="3300" b="1" dirty="0"/>
              <a:t>和</a:t>
            </a:r>
            <a:r>
              <a:rPr lang="en-US" altLang="zh-CN" sz="3300" b="1" dirty="0"/>
              <a:t>get</a:t>
            </a:r>
            <a:r>
              <a:rPr lang="zh-CN" altLang="en-US" sz="3300" b="1" dirty="0"/>
              <a:t>两种，其中</a:t>
            </a:r>
            <a:r>
              <a:rPr lang="en-US" altLang="zh-CN" sz="3300" b="1" dirty="0"/>
              <a:t>post</a:t>
            </a:r>
            <a:r>
              <a:rPr lang="zh-CN" altLang="en-US" sz="3300" b="1" dirty="0"/>
              <a:t>方法传送数据时没有字符数量及字符类型的限制，相对也较安全；而</a:t>
            </a:r>
            <a:r>
              <a:rPr lang="en-US" altLang="zh-CN" sz="3300" b="1" dirty="0"/>
              <a:t>get</a:t>
            </a:r>
            <a:r>
              <a:rPr lang="zh-CN" altLang="en-US" sz="3300" b="1" dirty="0"/>
              <a:t>方法最多只能传送</a:t>
            </a:r>
            <a:r>
              <a:rPr lang="en-US" altLang="zh-CN" sz="3300" b="1" dirty="0"/>
              <a:t>8K</a:t>
            </a:r>
            <a:r>
              <a:rPr lang="zh-CN" altLang="en-US" sz="3300" b="1" dirty="0"/>
              <a:t>的字符，且只能传送</a:t>
            </a:r>
            <a:r>
              <a:rPr lang="en-US" altLang="zh-CN" sz="3300" b="1" dirty="0"/>
              <a:t>ASCII</a:t>
            </a:r>
            <a:r>
              <a:rPr lang="zh-CN" altLang="en-US" sz="3300" b="1" dirty="0"/>
              <a:t>字符，相对安全性也较差，因为它是将数据作为</a:t>
            </a:r>
            <a:r>
              <a:rPr lang="en-US" altLang="zh-CN" sz="3300" b="1" dirty="0"/>
              <a:t>HTTP</a:t>
            </a:r>
            <a:r>
              <a:rPr lang="zh-CN" altLang="en-US" sz="3300" b="1" dirty="0"/>
              <a:t>头的内容附加到</a:t>
            </a:r>
            <a:r>
              <a:rPr lang="en-US" altLang="zh-CN" sz="3300" b="1" dirty="0"/>
              <a:t>URL</a:t>
            </a:r>
            <a:r>
              <a:rPr lang="zh-CN" altLang="en-US" sz="3300" b="1" dirty="0"/>
              <a:t>上，且以纯文本形式进行传送。所以涉及安全性或数据量较大时使用</a:t>
            </a:r>
            <a:r>
              <a:rPr lang="en-US" altLang="zh-CN" sz="3300" b="1" dirty="0"/>
              <a:t>post</a:t>
            </a:r>
            <a:r>
              <a:rPr lang="zh-CN" altLang="en-US" sz="3300" b="1" dirty="0"/>
              <a:t>方法</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文本占位符 500738"/>
          <p:cNvSpPr>
            <a:spLocks noGrp="1"/>
          </p:cNvSpPr>
          <p:nvPr>
            <p:ph idx="1"/>
          </p:nvPr>
        </p:nvSpPr>
        <p:spPr>
          <a:xfrm>
            <a:off x="323850" y="1052513"/>
            <a:ext cx="8667750" cy="5805487"/>
          </a:xfrm>
          <a:ln/>
        </p:spPr>
        <p:txBody>
          <a:bodyPr vert="horz" wrap="square" lIns="91440" tIns="45720" rIns="91440" bIns="45720" anchor="t" anchorCtr="0"/>
          <a:lstStyle/>
          <a:p>
            <a:pPr>
              <a:lnSpc>
                <a:spcPct val="105000"/>
              </a:lnSpc>
              <a:buClr>
                <a:srgbClr val="FF0000"/>
              </a:buClr>
              <a:buFont typeface="Wingdings" panose="05000000000000000000" pitchFamily="2" charset="2"/>
              <a:buChar char="§"/>
            </a:pPr>
            <a:r>
              <a:rPr lang="zh-CN" altLang="en-US" sz="2800" b="1" dirty="0"/>
              <a:t>当使用提交按钮提交表单内容时，表单处理程序可由</a:t>
            </a:r>
            <a:r>
              <a:rPr lang="en-US" altLang="zh-CN" sz="2800" b="1" dirty="0"/>
              <a:t>&lt;form&gt;</a:t>
            </a:r>
            <a:r>
              <a:rPr lang="zh-CN" altLang="en-US" sz="2800" b="1" dirty="0"/>
              <a:t>中的</a:t>
            </a:r>
            <a:r>
              <a:rPr lang="en-US" altLang="zh-CN" sz="2800" b="1" dirty="0"/>
              <a:t>action</a:t>
            </a:r>
            <a:r>
              <a:rPr lang="zh-CN" altLang="en-US" sz="2800" b="1" dirty="0"/>
              <a:t>属性或</a:t>
            </a:r>
            <a:r>
              <a:rPr lang="en-US" altLang="zh-CN" sz="2800" b="1" dirty="0"/>
              <a:t>onsumbit</a:t>
            </a:r>
            <a:r>
              <a:rPr lang="zh-CN" altLang="en-US" sz="2800" b="1" dirty="0"/>
              <a:t>属性来指定</a:t>
            </a:r>
          </a:p>
          <a:p>
            <a:pPr>
              <a:lnSpc>
                <a:spcPct val="105000"/>
              </a:lnSpc>
              <a:buClr>
                <a:srgbClr val="FF0000"/>
              </a:buClr>
              <a:buFont typeface="Wingdings" panose="05000000000000000000" pitchFamily="2" charset="2"/>
              <a:buChar char="§"/>
            </a:pPr>
            <a:r>
              <a:rPr lang="zh-CN" altLang="en-US" sz="2800" b="1" dirty="0"/>
              <a:t>通过设置</a:t>
            </a:r>
            <a:r>
              <a:rPr lang="en-US" altLang="zh-CN" sz="2800" b="1" dirty="0"/>
              <a:t>&lt;input&gt;</a:t>
            </a:r>
            <a:r>
              <a:rPr lang="zh-CN" altLang="en-US" sz="2800" b="1" dirty="0"/>
              <a:t>的</a:t>
            </a:r>
            <a:r>
              <a:rPr lang="en-US" altLang="zh-CN" sz="2800" b="1" dirty="0"/>
              <a:t>type</a:t>
            </a:r>
            <a:r>
              <a:rPr lang="zh-CN" altLang="en-US" sz="2800" b="1" dirty="0"/>
              <a:t>属性可获得不同类型的输入域</a:t>
            </a:r>
          </a:p>
          <a:p>
            <a:pPr>
              <a:lnSpc>
                <a:spcPct val="105000"/>
              </a:lnSpc>
              <a:buClr>
                <a:srgbClr val="FF0000"/>
              </a:buClr>
              <a:buFont typeface="Wingdings" panose="05000000000000000000" pitchFamily="2" charset="2"/>
              <a:buChar char="§"/>
            </a:pPr>
            <a:r>
              <a:rPr lang="zh-CN" altLang="en-US" sz="2800" b="1" dirty="0"/>
              <a:t>选择列表依据</a:t>
            </a:r>
            <a:r>
              <a:rPr lang="en-US" altLang="zh-CN" sz="2800" b="1" dirty="0"/>
              <a:t>size</a:t>
            </a:r>
            <a:r>
              <a:rPr lang="zh-CN" altLang="en-US" sz="2800" b="1" dirty="0"/>
              <a:t>和</a:t>
            </a:r>
            <a:r>
              <a:rPr lang="en-US" altLang="zh-CN" sz="2800" b="1" dirty="0"/>
              <a:t>multiple</a:t>
            </a:r>
            <a:r>
              <a:rPr lang="zh-CN" altLang="en-US" sz="2800" b="1" dirty="0"/>
              <a:t>两个属性可分为列表和下拉菜单两种类型</a:t>
            </a:r>
          </a:p>
          <a:p>
            <a:pPr>
              <a:lnSpc>
                <a:spcPct val="105000"/>
              </a:lnSpc>
              <a:buClr>
                <a:srgbClr val="FF0000"/>
              </a:buClr>
              <a:buFont typeface="Wingdings" panose="05000000000000000000" pitchFamily="2" charset="2"/>
              <a:buChar char="§"/>
            </a:pPr>
            <a:r>
              <a:rPr lang="zh-CN" altLang="en-US" sz="2800" b="1" dirty="0"/>
              <a:t>文本域需要通过</a:t>
            </a:r>
            <a:r>
              <a:rPr lang="en-US" altLang="zh-CN" sz="2800" b="1" dirty="0"/>
              <a:t>rows</a:t>
            </a:r>
            <a:r>
              <a:rPr lang="zh-CN" altLang="en-US" sz="2800" b="1" dirty="0"/>
              <a:t>和</a:t>
            </a:r>
            <a:r>
              <a:rPr lang="en-US" altLang="zh-CN" sz="2800" b="1" dirty="0"/>
              <a:t>cols</a:t>
            </a:r>
            <a:r>
              <a:rPr lang="zh-CN" altLang="en-US" sz="2800" b="1" dirty="0"/>
              <a:t>属性来设置可见区域的大小。</a:t>
            </a:r>
          </a:p>
          <a:p>
            <a:pPr>
              <a:lnSpc>
                <a:spcPct val="105000"/>
              </a:lnSpc>
              <a:buClr>
                <a:srgbClr val="FF0000"/>
              </a:buClr>
              <a:buFont typeface="Wingdings" panose="05000000000000000000" pitchFamily="2" charset="2"/>
              <a:buChar char="§"/>
            </a:pPr>
            <a:endParaRPr lang="zh-CN" altLang="en-US" sz="3600" b="1" dirty="0"/>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4.2  CSS</a:t>
            </a:r>
            <a:r>
              <a:rPr lang="zh-CN" altLang="en-US" b="1" dirty="0"/>
              <a:t>样式表</a:t>
            </a:r>
            <a:r>
              <a:rPr lang="zh-CN" altLang="en-US" dirty="0"/>
              <a:t> </a:t>
            </a:r>
          </a:p>
        </p:txBody>
      </p:sp>
      <p:sp>
        <p:nvSpPr>
          <p:cNvPr id="122882" name="Rectangle 3"/>
          <p:cNvSpPr>
            <a:spLocks noGrp="1"/>
          </p:cNvSpPr>
          <p:nvPr>
            <p:ph idx="1"/>
          </p:nvPr>
        </p:nvSpPr>
        <p:spPr>
          <a:ln/>
        </p:spPr>
        <p:txBody>
          <a:bodyPr vert="horz" wrap="square" lIns="91440" tIns="45720" rIns="91440" bIns="45720" anchor="t" anchorCtr="0"/>
          <a:lstStyle/>
          <a:p>
            <a:pPr eaLnBrk="1" hangingPunct="1"/>
            <a:r>
              <a:rPr lang="en-US" altLang="zh-CN" b="1" dirty="0"/>
              <a:t>4.2.1 CSS</a:t>
            </a:r>
            <a:r>
              <a:rPr lang="zh-CN" altLang="en-US" b="1" dirty="0"/>
              <a:t>简介</a:t>
            </a:r>
            <a:r>
              <a:rPr lang="zh-CN" altLang="en-US" dirty="0"/>
              <a:t> </a:t>
            </a:r>
          </a:p>
          <a:p>
            <a:pPr eaLnBrk="1" hangingPunct="1">
              <a:buNone/>
            </a:pPr>
            <a:r>
              <a:rPr lang="en-US" altLang="zh-CN" dirty="0"/>
              <a:t>    CSS(Cascading Style Sheets</a:t>
            </a:r>
            <a:r>
              <a:rPr lang="zh-CN" altLang="en-US" dirty="0"/>
              <a:t>，层叠样式表</a:t>
            </a:r>
            <a:r>
              <a:rPr lang="en-US" altLang="zh-CN" dirty="0"/>
              <a:t>)</a:t>
            </a:r>
            <a:r>
              <a:rPr lang="zh-CN" altLang="en-US" dirty="0"/>
              <a:t>样式是</a:t>
            </a:r>
            <a:r>
              <a:rPr lang="en-US" altLang="zh-CN" dirty="0"/>
              <a:t>HTML</a:t>
            </a:r>
            <a:r>
              <a:rPr lang="zh-CN" altLang="en-US" dirty="0"/>
              <a:t>的扩展，可把页面</a:t>
            </a:r>
            <a:r>
              <a:rPr lang="zh-CN" altLang="en-US" dirty="0">
                <a:solidFill>
                  <a:srgbClr val="CC0000"/>
                </a:solidFill>
              </a:rPr>
              <a:t>显示样式与显示内容分开</a:t>
            </a:r>
            <a:r>
              <a:rPr lang="zh-CN" altLang="en-US" dirty="0"/>
              <a:t>。</a:t>
            </a:r>
            <a:r>
              <a:rPr lang="en-US" altLang="zh-CN" dirty="0"/>
              <a:t>CSS </a:t>
            </a:r>
            <a:r>
              <a:rPr lang="zh-CN" altLang="en-US" dirty="0"/>
              <a:t>通常又称为风格样式表</a:t>
            </a:r>
            <a:r>
              <a:rPr lang="en-US" altLang="zh-CN" dirty="0"/>
              <a:t>(Style Sheet) ,</a:t>
            </a:r>
            <a:r>
              <a:rPr lang="zh-CN" altLang="en-US" dirty="0"/>
              <a:t>它是用来进行网页风格设计的。它和表格、框架一样，是一种网页布局方式，但相对后两者来说，</a:t>
            </a:r>
            <a:r>
              <a:rPr lang="en-US" altLang="zh-CN" dirty="0"/>
              <a:t>CSS</a:t>
            </a:r>
            <a:r>
              <a:rPr lang="zh-CN" altLang="en-US" dirty="0"/>
              <a:t>是一种标准的格式化网页的方式，是一种主流的网页布局方式。    </a:t>
            </a:r>
          </a:p>
          <a:p>
            <a:pPr eaLnBrk="1" hangingPunct="1">
              <a:buNone/>
            </a:pPr>
            <a:r>
              <a:rPr lang="en-US" altLang="zh-CN" dirty="0"/>
              <a:t>   CSS</a:t>
            </a:r>
            <a:r>
              <a:rPr lang="zh-CN" altLang="en-US" dirty="0"/>
              <a:t>的概念是：把网页展现的样式从网页中独立出来集中管理。如果需要改变网页样式，只需要改变样式设定部分，</a:t>
            </a:r>
            <a:r>
              <a:rPr lang="en-US" altLang="zh-CN" dirty="0"/>
              <a:t>HTML</a:t>
            </a:r>
            <a:r>
              <a:rPr lang="zh-CN" altLang="en-US" dirty="0"/>
              <a:t>文件本身不需要更改。 </a:t>
            </a:r>
          </a:p>
          <a:p>
            <a:pPr eaLnBrk="1" hangingPunct="1">
              <a:buNone/>
            </a:pPr>
            <a:r>
              <a:rPr lang="zh-CN" altLang="en-US" dirty="0"/>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标题 1"/>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endParaRPr lang="zh-CN" altLang="en-US" dirty="0"/>
          </a:p>
        </p:txBody>
      </p:sp>
      <p:sp>
        <p:nvSpPr>
          <p:cNvPr id="123906" name="内容占位符 2"/>
          <p:cNvSpPr>
            <a:spLocks noGrp="1"/>
          </p:cNvSpPr>
          <p:nvPr>
            <p:ph idx="1"/>
          </p:nvPr>
        </p:nvSpPr>
        <p:spPr>
          <a:xfrm>
            <a:off x="0" y="1125538"/>
            <a:ext cx="9324975" cy="5472112"/>
          </a:xfrm>
          <a:ln/>
        </p:spPr>
        <p:txBody>
          <a:bodyPr vert="horz" wrap="square" lIns="91440" tIns="45720" rIns="91440" bIns="45720" anchor="t" anchorCtr="0"/>
          <a:lstStyle/>
          <a:p>
            <a:r>
              <a:rPr lang="zh-CN" altLang="en-US" dirty="0"/>
              <a:t>在</a:t>
            </a:r>
            <a:r>
              <a:rPr lang="en-US" altLang="zh-CN" dirty="0"/>
              <a:t>CSS</a:t>
            </a:r>
            <a:r>
              <a:rPr lang="zh-CN" altLang="en-US" dirty="0"/>
              <a:t>没有被引入页面设计之前，传统的</a:t>
            </a:r>
            <a:r>
              <a:rPr lang="en-US" altLang="zh-CN" dirty="0"/>
              <a:t>HTML</a:t>
            </a:r>
            <a:r>
              <a:rPr lang="zh-CN" altLang="en-US" dirty="0"/>
              <a:t>语言要实现页面美工设计非常麻烦。比如：</a:t>
            </a:r>
            <a:endParaRPr lang="en-US" altLang="zh-CN" dirty="0"/>
          </a:p>
          <a:p>
            <a:r>
              <a:rPr lang="en-US" altLang="zh-CN" dirty="0"/>
              <a:t>&lt;h1&gt;&lt;font color=“FF0000” face=</a:t>
            </a:r>
            <a:r>
              <a:rPr lang="zh-CN" altLang="en-US" dirty="0"/>
              <a:t>“宋体”</a:t>
            </a:r>
            <a:r>
              <a:rPr lang="en-US" altLang="zh-CN" dirty="0"/>
              <a:t>&gt;</a:t>
            </a:r>
            <a:r>
              <a:rPr lang="zh-CN" altLang="en-US" dirty="0"/>
              <a:t>萨德事件</a:t>
            </a:r>
            <a:r>
              <a:rPr lang="en-US" altLang="zh-CN" dirty="0"/>
              <a:t>&lt;/font&gt;&lt;/h1&gt;</a:t>
            </a:r>
          </a:p>
          <a:p>
            <a:endParaRPr lang="en-US" altLang="zh-CN" dirty="0"/>
          </a:p>
          <a:p>
            <a:r>
              <a:rPr lang="en-US" altLang="zh-CN" dirty="0"/>
              <a:t>CSS</a:t>
            </a:r>
            <a:r>
              <a:rPr lang="zh-CN" altLang="en-US" dirty="0"/>
              <a:t>文件与</a:t>
            </a:r>
            <a:r>
              <a:rPr lang="en-US" altLang="zh-CN" dirty="0"/>
              <a:t>HTML</a:t>
            </a:r>
            <a:r>
              <a:rPr lang="zh-CN" altLang="en-US" dirty="0"/>
              <a:t>文件一样，都是纯文本文件，用记事本和</a:t>
            </a:r>
            <a:r>
              <a:rPr lang="en-US" altLang="zh-CN" dirty="0"/>
              <a:t>Editplus</a:t>
            </a:r>
            <a:r>
              <a:rPr lang="zh-CN" altLang="en-US" dirty="0"/>
              <a:t>等文本编辑器都可以编写。</a:t>
            </a:r>
            <a:r>
              <a:rPr lang="en-US" altLang="zh-CN" dirty="0"/>
              <a:t>CSS</a:t>
            </a:r>
            <a:r>
              <a:rPr lang="zh-CN" altLang="en-US" dirty="0"/>
              <a:t>的应用涉及两个步骤：</a:t>
            </a:r>
            <a:endParaRPr lang="en-US" altLang="zh-CN" dirty="0"/>
          </a:p>
          <a:p>
            <a:r>
              <a:rPr lang="zh-CN" altLang="en-US" dirty="0"/>
              <a:t>（</a:t>
            </a:r>
            <a:r>
              <a:rPr lang="en-US" altLang="zh-CN" dirty="0"/>
              <a:t>1</a:t>
            </a:r>
            <a:r>
              <a:rPr lang="zh-CN" altLang="en-US" dirty="0"/>
              <a:t>）定义</a:t>
            </a:r>
            <a:r>
              <a:rPr lang="en-US" altLang="zh-CN" dirty="0"/>
              <a:t>CSS</a:t>
            </a:r>
            <a:r>
              <a:rPr lang="zh-CN" altLang="en-US" dirty="0"/>
              <a:t>样式表</a:t>
            </a:r>
            <a:endParaRPr lang="en-US" altLang="zh-CN" dirty="0"/>
          </a:p>
          <a:p>
            <a:r>
              <a:rPr lang="zh-CN" altLang="en-US" dirty="0"/>
              <a:t>（</a:t>
            </a:r>
            <a:r>
              <a:rPr lang="en-US" altLang="zh-CN" dirty="0"/>
              <a:t>2</a:t>
            </a:r>
            <a:r>
              <a:rPr lang="zh-CN" altLang="en-US" dirty="0"/>
              <a:t>）在</a:t>
            </a:r>
            <a:r>
              <a:rPr lang="en-US" altLang="zh-CN" dirty="0"/>
              <a:t>HTML</a:t>
            </a:r>
            <a:r>
              <a:rPr lang="zh-CN" altLang="en-US" dirty="0"/>
              <a:t>中引用样式表</a:t>
            </a:r>
          </a:p>
        </p:txBody>
      </p:sp>
      <p:pic>
        <p:nvPicPr>
          <p:cNvPr id="123907" name="墨迹 1"/>
          <p:cNvPicPr>
            <a:picLocks noChangeAspect="1"/>
          </p:cNvPicPr>
          <p:nvPr/>
        </p:nvPicPr>
        <p:blipFill>
          <a:blip r:embed="rId2"/>
          <a:stretch>
            <a:fillRect/>
          </a:stretch>
        </p:blipFill>
        <p:spPr>
          <a:xfrm>
            <a:off x="1500188" y="722313"/>
            <a:ext cx="6450012" cy="2174875"/>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标题 1"/>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endParaRPr lang="zh-CN" altLang="en-US" dirty="0"/>
          </a:p>
        </p:txBody>
      </p:sp>
      <p:sp>
        <p:nvSpPr>
          <p:cNvPr id="124930" name="内容占位符 2"/>
          <p:cNvSpPr>
            <a:spLocks noGrp="1"/>
          </p:cNvSpPr>
          <p:nvPr>
            <p:ph idx="1"/>
          </p:nvPr>
        </p:nvSpPr>
        <p:spPr>
          <a:ln/>
        </p:spPr>
        <p:txBody>
          <a:bodyPr vert="horz" wrap="square" lIns="91440" tIns="45720" rIns="91440" bIns="45720" anchor="t" anchorCtr="0"/>
          <a:lstStyle/>
          <a:p>
            <a:r>
              <a:rPr lang="en-US" altLang="zh-CN" b="1" dirty="0"/>
              <a:t>4.2.2 CSS</a:t>
            </a:r>
            <a:r>
              <a:rPr lang="zh-CN" altLang="en-US" b="1" dirty="0"/>
              <a:t>定义</a:t>
            </a:r>
            <a:endParaRPr lang="zh-CN" altLang="en-US" dirty="0"/>
          </a:p>
          <a:p>
            <a:r>
              <a:rPr lang="zh-CN" altLang="en-US" dirty="0"/>
              <a:t>在生活中，我们描述一个</a:t>
            </a:r>
            <a:r>
              <a:rPr lang="zh-CN" altLang="en-US" b="1" dirty="0">
                <a:solidFill>
                  <a:srgbClr val="FF0000"/>
                </a:solidFill>
              </a:rPr>
              <a:t>对象</a:t>
            </a:r>
            <a:r>
              <a:rPr lang="zh-CN" altLang="en-US" dirty="0"/>
              <a:t>，比如一个学生的基本情况，可以这样进行描述：</a:t>
            </a:r>
            <a:endParaRPr lang="en-US" altLang="zh-CN" dirty="0"/>
          </a:p>
          <a:p>
            <a:r>
              <a:rPr lang="zh-CN" altLang="en-US" dirty="0"/>
              <a:t>王刚</a:t>
            </a:r>
            <a:r>
              <a:rPr lang="en-US" altLang="zh-CN" dirty="0"/>
              <a:t>{</a:t>
            </a:r>
          </a:p>
          <a:p>
            <a:r>
              <a:rPr lang="en-US" altLang="zh-CN" dirty="0"/>
              <a:t>         </a:t>
            </a:r>
            <a:r>
              <a:rPr lang="zh-CN" altLang="en-US" dirty="0"/>
              <a:t>年龄：</a:t>
            </a:r>
            <a:r>
              <a:rPr lang="en-US" altLang="zh-CN" dirty="0"/>
              <a:t>18</a:t>
            </a:r>
            <a:r>
              <a:rPr lang="zh-CN" altLang="en-US" dirty="0"/>
              <a:t>；</a:t>
            </a:r>
            <a:endParaRPr lang="en-US" altLang="zh-CN" dirty="0"/>
          </a:p>
          <a:p>
            <a:r>
              <a:rPr lang="en-US" altLang="zh-CN" dirty="0"/>
              <a:t>         </a:t>
            </a:r>
            <a:r>
              <a:rPr lang="zh-CN" altLang="en-US" dirty="0"/>
              <a:t>性别：男；</a:t>
            </a:r>
            <a:endParaRPr lang="en-US" altLang="zh-CN" dirty="0"/>
          </a:p>
          <a:p>
            <a:r>
              <a:rPr lang="en-US" altLang="zh-CN" dirty="0"/>
              <a:t>         </a:t>
            </a:r>
            <a:r>
              <a:rPr lang="zh-CN" altLang="en-US" dirty="0"/>
              <a:t>民族：汉；</a:t>
            </a:r>
            <a:endParaRPr lang="en-US" altLang="zh-CN" dirty="0"/>
          </a:p>
          <a:p>
            <a:r>
              <a:rPr lang="en-US" altLang="zh-CN" dirty="0"/>
              <a:t>         </a:t>
            </a:r>
            <a:r>
              <a:rPr lang="zh-CN" altLang="en-US" dirty="0"/>
              <a:t>身高：</a:t>
            </a:r>
            <a:r>
              <a:rPr lang="en-US" altLang="zh-CN" dirty="0"/>
              <a:t>189</a:t>
            </a:r>
            <a:r>
              <a:rPr lang="zh-CN" altLang="en-US" dirty="0"/>
              <a:t>；</a:t>
            </a:r>
            <a:endParaRPr lang="en-US" altLang="zh-CN" dirty="0"/>
          </a:p>
          <a:p>
            <a:r>
              <a:rPr lang="en-US" altLang="zh-CN" dirty="0"/>
              <a:t>}</a:t>
            </a:r>
          </a:p>
          <a:p>
            <a:r>
              <a:rPr lang="zh-CN" altLang="en-US" dirty="0"/>
              <a:t>其中的要素有</a:t>
            </a:r>
            <a:r>
              <a:rPr lang="en-US" altLang="zh-CN" dirty="0"/>
              <a:t>3</a:t>
            </a:r>
            <a:r>
              <a:rPr lang="zh-CN" altLang="en-US" dirty="0"/>
              <a:t>个：姓名、属性和属性值。我们可以采用类似的描述方法来定义</a:t>
            </a:r>
            <a:r>
              <a:rPr lang="en-US" altLang="zh-CN" dirty="0"/>
              <a:t>CSS</a:t>
            </a:r>
            <a:r>
              <a:rPr lang="zh-CN" altLang="en-US" dirty="0"/>
              <a:t>代码，用来设置网页的显示效果。例如：</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12290" name="Rectangle 3"/>
          <p:cNvSpPr>
            <a:spLocks noGrp="1"/>
          </p:cNvSpPr>
          <p:nvPr>
            <p:ph idx="1"/>
          </p:nvPr>
        </p:nvSpPr>
        <p:spPr>
          <a:ln/>
        </p:spPr>
        <p:txBody>
          <a:bodyPr vert="horz" wrap="square" lIns="91440" tIns="45720" rIns="91440" bIns="45720" anchor="t" anchorCtr="0"/>
          <a:lstStyle/>
          <a:p>
            <a:pPr eaLnBrk="1" hangingPunct="1">
              <a:lnSpc>
                <a:spcPct val="90000"/>
              </a:lnSpc>
            </a:pPr>
            <a:r>
              <a:rPr lang="en-US" altLang="zh-CN" sz="2800" b="1" dirty="0"/>
              <a:t>4.1.1 </a:t>
            </a:r>
            <a:r>
              <a:rPr lang="zh-CN" altLang="en-US" sz="2800" b="1" dirty="0"/>
              <a:t>用</a:t>
            </a:r>
            <a:r>
              <a:rPr lang="en-US" altLang="zh-CN" sz="2800" b="1" dirty="0"/>
              <a:t>HTML</a:t>
            </a:r>
            <a:r>
              <a:rPr lang="zh-CN" altLang="en-US" sz="2800" b="1" dirty="0"/>
              <a:t>创建一个简单的</a:t>
            </a:r>
            <a:r>
              <a:rPr lang="en-US" altLang="zh-CN" sz="2800" b="1" dirty="0"/>
              <a:t>Web</a:t>
            </a:r>
            <a:r>
              <a:rPr lang="zh-CN" altLang="en-US" sz="2800" b="1" dirty="0"/>
              <a:t>网页文件</a:t>
            </a:r>
            <a:r>
              <a:rPr lang="zh-CN" altLang="en-US" dirty="0"/>
              <a:t> </a:t>
            </a:r>
          </a:p>
          <a:p>
            <a:pPr lvl="1" eaLnBrk="1" hangingPunct="1">
              <a:lnSpc>
                <a:spcPct val="90000"/>
              </a:lnSpc>
            </a:pPr>
            <a:r>
              <a:rPr lang="zh-CN" altLang="en-US" sz="2400" b="1" dirty="0"/>
              <a:t>创建</a:t>
            </a:r>
            <a:r>
              <a:rPr lang="en-US" altLang="zh-CN" sz="2400" b="1" dirty="0"/>
              <a:t>Web</a:t>
            </a:r>
            <a:r>
              <a:rPr lang="zh-CN" altLang="en-US" sz="2400" b="1" dirty="0"/>
              <a:t>文档或称为制作网页一般并不采取上述“原始”的方法，而是借助市场上流行的网页制作工具，如</a:t>
            </a:r>
            <a:r>
              <a:rPr lang="en-US" altLang="zh-CN" b="1" dirty="0"/>
              <a:t>Dreamweaver</a:t>
            </a:r>
            <a:r>
              <a:rPr lang="zh-CN" altLang="en-US" sz="2400" b="1" dirty="0"/>
              <a:t>和</a:t>
            </a:r>
            <a:r>
              <a:rPr lang="en-US" altLang="zh-CN" sz="2400" b="1" dirty="0"/>
              <a:t>FrontPage</a:t>
            </a:r>
            <a:r>
              <a:rPr lang="zh-CN" altLang="en-US" sz="2400" b="1" dirty="0"/>
              <a:t>等。</a:t>
            </a:r>
          </a:p>
          <a:p>
            <a:pPr lvl="2" eaLnBrk="1" hangingPunct="1">
              <a:lnSpc>
                <a:spcPct val="90000"/>
              </a:lnSpc>
            </a:pPr>
            <a:r>
              <a:rPr lang="zh-CN" altLang="en-US" sz="2000" b="1" dirty="0"/>
              <a:t>这些工具具有“</a:t>
            </a:r>
            <a:r>
              <a:rPr lang="en-US" altLang="zh-CN" sz="2000" b="1" dirty="0"/>
              <a:t>WYSIWYG”（</a:t>
            </a:r>
            <a:r>
              <a:rPr lang="zh-CN" altLang="en-US" sz="2000" b="1" dirty="0">
                <a:solidFill>
                  <a:schemeClr val="hlink"/>
                </a:solidFill>
              </a:rPr>
              <a:t>所见即所得</a:t>
            </a:r>
            <a:r>
              <a:rPr lang="zh-CN" altLang="en-US" sz="2000" b="1" dirty="0"/>
              <a:t>）的效果，提高了网页制作的效率。</a:t>
            </a:r>
            <a:endParaRPr lang="zh-CN" altLang="en-US" sz="2000" b="1" dirty="0">
              <a:latin typeface="宋体" panose="02010600030101010101" pitchFamily="2" charset="-122"/>
            </a:endParaRPr>
          </a:p>
          <a:p>
            <a:pPr lvl="1" eaLnBrk="1" hangingPunct="1">
              <a:lnSpc>
                <a:spcPct val="90000"/>
              </a:lnSpc>
            </a:pPr>
            <a:r>
              <a:rPr lang="en-US" altLang="zh-CN" sz="2400" b="1" dirty="0"/>
              <a:t>Web</a:t>
            </a:r>
            <a:r>
              <a:rPr lang="zh-CN" altLang="en-US" sz="2400" b="1" dirty="0">
                <a:latin typeface="宋体" panose="02010600030101010101" pitchFamily="2" charset="-122"/>
              </a:rPr>
              <a:t>文档作完后，下一步为了使全球的用户能访问你的网页，你必须将其放在一台已接入</a:t>
            </a:r>
            <a:r>
              <a:rPr lang="en-US" altLang="zh-CN" sz="2400" b="1" dirty="0"/>
              <a:t>Internet</a:t>
            </a:r>
            <a:r>
              <a:rPr lang="zh-CN" altLang="en-US" sz="2400" b="1" dirty="0">
                <a:latin typeface="宋体" panose="02010600030101010101" pitchFamily="2" charset="-122"/>
              </a:rPr>
              <a:t>的</a:t>
            </a:r>
            <a:r>
              <a:rPr lang="en-US" altLang="zh-CN" sz="2400" b="1" dirty="0">
                <a:latin typeface="宋体" panose="02010600030101010101" pitchFamily="2" charset="-122"/>
              </a:rPr>
              <a:t>Web</a:t>
            </a:r>
            <a:r>
              <a:rPr lang="zh-CN" altLang="en-US" sz="2400" b="1" dirty="0">
                <a:latin typeface="宋体" panose="02010600030101010101" pitchFamily="2" charset="-122"/>
              </a:rPr>
              <a:t>服务器的发布目录中。</a:t>
            </a:r>
          </a:p>
          <a:p>
            <a:pPr lvl="2" eaLnBrk="1" hangingPunct="1">
              <a:lnSpc>
                <a:spcPct val="90000"/>
              </a:lnSpc>
            </a:pPr>
            <a:r>
              <a:rPr lang="zh-CN" altLang="en-US" sz="2000" b="1" dirty="0">
                <a:latin typeface="宋体" panose="02010600030101010101" pitchFamily="2" charset="-122"/>
              </a:rPr>
              <a:t>当用户利用浏览器发出访问某网页请求时，</a:t>
            </a:r>
            <a:r>
              <a:rPr lang="en-US" altLang="zh-CN" sz="2000" b="1" dirty="0">
                <a:latin typeface="宋体" panose="02010600030101010101" pitchFamily="2" charset="-122"/>
              </a:rPr>
              <a:t>Web</a:t>
            </a:r>
            <a:r>
              <a:rPr lang="zh-CN" altLang="en-US" sz="2000" b="1" dirty="0">
                <a:latin typeface="宋体" panose="02010600030101010101" pitchFamily="2" charset="-122"/>
              </a:rPr>
              <a:t>服务器按</a:t>
            </a:r>
            <a:r>
              <a:rPr lang="en-US" altLang="zh-CN" sz="2000" b="1" dirty="0"/>
              <a:t>URL</a:t>
            </a:r>
            <a:r>
              <a:rPr lang="zh-CN" altLang="en-US" sz="2000" b="1" dirty="0">
                <a:latin typeface="宋体" panose="02010600030101010101" pitchFamily="2" charset="-122"/>
              </a:rPr>
              <a:t>在其发布目录中找到对应的</a:t>
            </a:r>
            <a:r>
              <a:rPr lang="en-US" altLang="zh-CN" sz="2000" b="1" dirty="0"/>
              <a:t>Web</a:t>
            </a:r>
            <a:r>
              <a:rPr lang="zh-CN" altLang="en-US" sz="2000" b="1" dirty="0">
                <a:latin typeface="宋体" panose="02010600030101010101" pitchFamily="2" charset="-122"/>
              </a:rPr>
              <a:t>文档，将该文件发送给浏览器作为响应。</a:t>
            </a:r>
          </a:p>
          <a:p>
            <a:pPr lvl="1" eaLnBrk="1" hangingPunct="1">
              <a:lnSpc>
                <a:spcPct val="90000"/>
              </a:lnSpc>
            </a:pPr>
            <a:r>
              <a:rPr lang="en-US" altLang="zh-CN" sz="2400" b="1" dirty="0"/>
              <a:t>Web</a:t>
            </a:r>
            <a:r>
              <a:rPr lang="zh-CN" altLang="en-US" sz="2400" b="1" dirty="0">
                <a:latin typeface="宋体" panose="02010600030101010101" pitchFamily="2" charset="-122"/>
              </a:rPr>
              <a:t>发布目录的创建与</a:t>
            </a:r>
            <a:r>
              <a:rPr lang="en-US" altLang="zh-CN" sz="2400" b="1" dirty="0">
                <a:latin typeface="宋体" panose="02010600030101010101" pitchFamily="2" charset="-122"/>
              </a:rPr>
              <a:t>Web</a:t>
            </a:r>
            <a:r>
              <a:rPr lang="zh-CN" altLang="en-US" sz="2400" b="1" dirty="0">
                <a:latin typeface="宋体" panose="02010600030101010101" pitchFamily="2" charset="-122"/>
              </a:rPr>
              <a:t>服务器运行的操作系统有关</a:t>
            </a:r>
          </a:p>
          <a:p>
            <a:pPr lvl="2" eaLnBrk="1" hangingPunct="1">
              <a:lnSpc>
                <a:spcPct val="90000"/>
              </a:lnSpc>
            </a:pPr>
            <a:r>
              <a:rPr lang="en-US" altLang="zh-CN" sz="2000" b="1" dirty="0"/>
              <a:t>UNIX</a:t>
            </a:r>
            <a:r>
              <a:rPr lang="en-US" altLang="zh-CN" sz="2000" b="1" dirty="0">
                <a:latin typeface="宋体" panose="02010600030101010101" pitchFamily="2" charset="-122"/>
              </a:rPr>
              <a:t>、</a:t>
            </a:r>
            <a:r>
              <a:rPr lang="en-US" altLang="zh-CN" sz="2000" b="1" dirty="0"/>
              <a:t>LINUX</a:t>
            </a:r>
            <a:r>
              <a:rPr lang="en-US" altLang="zh-CN" sz="2000" b="1" dirty="0">
                <a:latin typeface="宋体" panose="02010600030101010101" pitchFamily="2" charset="-122"/>
              </a:rPr>
              <a:t>、</a:t>
            </a:r>
            <a:r>
              <a:rPr lang="en-US" altLang="zh-CN" sz="2000" b="1" dirty="0"/>
              <a:t>Windows2000</a:t>
            </a:r>
            <a:r>
              <a:rPr lang="zh-CN" altLang="en-US" sz="2000" b="1" dirty="0">
                <a:latin typeface="宋体" panose="02010600030101010101" pitchFamily="2" charset="-122"/>
              </a:rPr>
              <a:t>安装</a:t>
            </a:r>
            <a:r>
              <a:rPr lang="en-US" altLang="zh-CN" sz="2000" b="1" dirty="0"/>
              <a:t>HTTP</a:t>
            </a:r>
            <a:r>
              <a:rPr lang="zh-CN" altLang="en-US" sz="2000" b="1" dirty="0">
                <a:latin typeface="宋体" panose="02010600030101010101" pitchFamily="2" charset="-122"/>
              </a:rPr>
              <a:t>服务以及设置</a:t>
            </a:r>
            <a:r>
              <a:rPr lang="en-US" altLang="zh-CN" sz="2000" b="1" dirty="0"/>
              <a:t>Web</a:t>
            </a:r>
            <a:r>
              <a:rPr lang="zh-CN" altLang="en-US" sz="2000" b="1" dirty="0">
                <a:latin typeface="宋体" panose="02010600030101010101" pitchFamily="2" charset="-122"/>
              </a:rPr>
              <a:t>发布目录的方法是不同的，读者可以查阅相关的安装手册或询问系统管理员。</a:t>
            </a:r>
            <a:r>
              <a:rPr lang="zh-CN" altLang="en-US" sz="2000" b="1" dirty="0"/>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标题 1"/>
          <p:cNvSpPr>
            <a:spLocks noGrp="1"/>
          </p:cNvSpPr>
          <p:nvPr>
            <p:ph type="title"/>
          </p:nvPr>
        </p:nvSpPr>
        <p:spPr>
          <a:xfrm>
            <a:off x="971550" y="115888"/>
            <a:ext cx="7993063" cy="719137"/>
          </a:xfrm>
          <a:ln/>
        </p:spPr>
        <p:txBody>
          <a:bodyPr vert="horz" wrap="square" lIns="91440" tIns="45720" rIns="91440" bIns="45720" anchor="ctr" anchorCtr="0"/>
          <a:lstStyle/>
          <a:p>
            <a:br>
              <a:rPr lang="en-US" altLang="zh-CN" b="1" dirty="0"/>
            </a:br>
            <a:r>
              <a:rPr lang="en-US" altLang="zh-CN" b="1" dirty="0"/>
              <a:t>4.2.2 CSS</a:t>
            </a:r>
            <a:r>
              <a:rPr lang="zh-CN" altLang="en-US" b="1" dirty="0"/>
              <a:t>定义</a:t>
            </a:r>
            <a:br>
              <a:rPr lang="zh-CN" altLang="en-US" dirty="0"/>
            </a:br>
            <a:endParaRPr lang="zh-CN" altLang="en-US" dirty="0"/>
          </a:p>
        </p:txBody>
      </p:sp>
      <p:sp>
        <p:nvSpPr>
          <p:cNvPr id="125954" name="内容占位符 2"/>
          <p:cNvSpPr>
            <a:spLocks noGrp="1"/>
          </p:cNvSpPr>
          <p:nvPr>
            <p:ph idx="1"/>
          </p:nvPr>
        </p:nvSpPr>
        <p:spPr>
          <a:xfrm>
            <a:off x="107950" y="836613"/>
            <a:ext cx="8928100" cy="5761037"/>
          </a:xfrm>
          <a:ln/>
        </p:spPr>
        <p:txBody>
          <a:bodyPr vert="horz" wrap="square" lIns="91440" tIns="45720" rIns="91440" bIns="45720" anchor="t" anchorCtr="0"/>
          <a:lstStyle/>
          <a:p>
            <a:pPr marL="0" indent="0">
              <a:buNone/>
            </a:pPr>
            <a:r>
              <a:rPr lang="en-US" altLang="zh-CN" dirty="0"/>
              <a:t>1</a:t>
            </a:r>
            <a:r>
              <a:rPr lang="zh-CN" altLang="en-US" dirty="0"/>
              <a:t>级标题</a:t>
            </a:r>
            <a:r>
              <a:rPr lang="en-US" altLang="zh-CN" dirty="0"/>
              <a:t>{</a:t>
            </a:r>
          </a:p>
          <a:p>
            <a:pPr marL="0" indent="0">
              <a:buNone/>
            </a:pPr>
            <a:r>
              <a:rPr lang="en-US" altLang="zh-CN" dirty="0"/>
              <a:t>               </a:t>
            </a:r>
            <a:r>
              <a:rPr lang="zh-CN" altLang="en-US" dirty="0"/>
              <a:t>字体：黑体；</a:t>
            </a:r>
            <a:endParaRPr lang="en-US" altLang="zh-CN" dirty="0"/>
          </a:p>
          <a:p>
            <a:pPr marL="0" indent="0">
              <a:buNone/>
            </a:pPr>
            <a:r>
              <a:rPr lang="en-US" altLang="zh-CN" dirty="0"/>
              <a:t>               </a:t>
            </a:r>
            <a:r>
              <a:rPr lang="zh-CN" altLang="en-US" dirty="0"/>
              <a:t>大小：</a:t>
            </a:r>
            <a:r>
              <a:rPr lang="en-US" altLang="zh-CN" dirty="0"/>
              <a:t>24</a:t>
            </a:r>
            <a:r>
              <a:rPr lang="zh-CN" altLang="en-US" dirty="0"/>
              <a:t>象素；</a:t>
            </a:r>
            <a:endParaRPr lang="en-US" altLang="zh-CN" dirty="0"/>
          </a:p>
          <a:p>
            <a:pPr marL="0" indent="0">
              <a:buNone/>
            </a:pPr>
            <a:r>
              <a:rPr lang="en-US" altLang="zh-CN" dirty="0"/>
              <a:t>               </a:t>
            </a:r>
            <a:r>
              <a:rPr lang="zh-CN" altLang="en-US" dirty="0"/>
              <a:t>颜色：红色；</a:t>
            </a:r>
            <a:endParaRPr lang="en-US" altLang="zh-CN" dirty="0"/>
          </a:p>
          <a:p>
            <a:pPr marL="0" indent="0">
              <a:buNone/>
            </a:pPr>
            <a:r>
              <a:rPr lang="en-US" altLang="zh-CN" dirty="0"/>
              <a:t>}</a:t>
            </a:r>
          </a:p>
          <a:p>
            <a:pPr marL="0" indent="0">
              <a:buNone/>
            </a:pPr>
            <a:r>
              <a:rPr lang="zh-CN" altLang="en-US" dirty="0"/>
              <a:t>将上述代码采用英文书写，可以得到如下代码：</a:t>
            </a:r>
            <a:endParaRPr lang="en-US" altLang="zh-CN" dirty="0"/>
          </a:p>
          <a:p>
            <a:pPr marL="0" indent="0">
              <a:buNone/>
            </a:pPr>
            <a:r>
              <a:rPr lang="en-US" altLang="zh-CN" dirty="0"/>
              <a:t>h1{</a:t>
            </a:r>
          </a:p>
          <a:p>
            <a:pPr marL="0" indent="0">
              <a:buNone/>
            </a:pPr>
            <a:r>
              <a:rPr lang="en-US" altLang="zh-CN" dirty="0"/>
              <a:t>      font-family:</a:t>
            </a:r>
            <a:r>
              <a:rPr lang="zh-CN" altLang="en-US" dirty="0"/>
              <a:t>黑体；</a:t>
            </a:r>
            <a:endParaRPr lang="en-US" altLang="zh-CN" dirty="0"/>
          </a:p>
          <a:p>
            <a:pPr marL="0" indent="0">
              <a:buNone/>
            </a:pPr>
            <a:r>
              <a:rPr lang="en-US" altLang="zh-CN" dirty="0"/>
              <a:t>      font-size:24px;</a:t>
            </a:r>
          </a:p>
          <a:p>
            <a:pPr marL="0" indent="0">
              <a:buNone/>
            </a:pPr>
            <a:r>
              <a:rPr lang="en-US" altLang="zh-CN" dirty="0"/>
              <a:t>      color:black;</a:t>
            </a:r>
          </a:p>
          <a:p>
            <a:pPr marL="0" indent="0">
              <a:buNone/>
            </a:pPr>
            <a:r>
              <a:rPr lang="en-US" altLang="zh-CN" dirty="0"/>
              <a:t>}</a:t>
            </a:r>
          </a:p>
          <a:p>
            <a:pPr marL="0" indent="0">
              <a:buNone/>
            </a:pPr>
            <a:r>
              <a:rPr lang="zh-CN" altLang="en-US" dirty="0"/>
              <a:t>这就是</a:t>
            </a:r>
            <a:r>
              <a:rPr lang="en-US" altLang="zh-CN" dirty="0"/>
              <a:t>CSS</a:t>
            </a:r>
            <a:r>
              <a:rPr lang="zh-CN" altLang="en-US" dirty="0"/>
              <a:t>代码的定义。它就是由“对象”、“属性”和“值”</a:t>
            </a:r>
            <a:r>
              <a:rPr lang="en-US" altLang="zh-CN" dirty="0"/>
              <a:t>3</a:t>
            </a:r>
            <a:r>
              <a:rPr lang="zh-CN" altLang="en-US" dirty="0"/>
              <a:t>个基本部分组成的。“</a:t>
            </a:r>
            <a:r>
              <a:rPr lang="zh-CN" altLang="en-US" b="1" dirty="0">
                <a:solidFill>
                  <a:srgbClr val="FF0000"/>
                </a:solidFill>
              </a:rPr>
              <a:t>对象</a:t>
            </a:r>
            <a:r>
              <a:rPr lang="zh-CN" altLang="en-US" dirty="0"/>
              <a:t>”</a:t>
            </a:r>
            <a:r>
              <a:rPr lang="zh-CN" altLang="en-US" b="1" dirty="0">
                <a:solidFill>
                  <a:srgbClr val="FF0000"/>
                </a:solidFill>
              </a:rPr>
              <a:t>在</a:t>
            </a:r>
            <a:r>
              <a:rPr lang="en-US" altLang="zh-CN" b="1" dirty="0">
                <a:solidFill>
                  <a:srgbClr val="FF0000"/>
                </a:solidFill>
              </a:rPr>
              <a:t>CSS</a:t>
            </a:r>
            <a:r>
              <a:rPr lang="zh-CN" altLang="en-US" b="1" dirty="0">
                <a:solidFill>
                  <a:srgbClr val="FF0000"/>
                </a:solidFill>
              </a:rPr>
              <a:t>定义中称为</a:t>
            </a:r>
            <a:r>
              <a:rPr lang="zh-CN" altLang="en-US" dirty="0"/>
              <a:t>“</a:t>
            </a:r>
            <a:r>
              <a:rPr lang="zh-CN" altLang="en-US" b="1" dirty="0">
                <a:solidFill>
                  <a:srgbClr val="FF0000"/>
                </a:solidFill>
              </a:rPr>
              <a:t>选择器</a:t>
            </a:r>
            <a:r>
              <a:rPr lang="zh-CN" altLang="en-US" dirty="0"/>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4.2  CSS</a:t>
            </a:r>
            <a:r>
              <a:rPr lang="zh-CN" altLang="en-US" b="1" dirty="0"/>
              <a:t>样式表</a:t>
            </a:r>
          </a:p>
        </p:txBody>
      </p:sp>
      <p:sp>
        <p:nvSpPr>
          <p:cNvPr id="126978" name="Rectangle 3"/>
          <p:cNvSpPr>
            <a:spLocks noGrp="1"/>
          </p:cNvSpPr>
          <p:nvPr>
            <p:ph idx="1"/>
          </p:nvPr>
        </p:nvSpPr>
        <p:spPr>
          <a:ln/>
        </p:spPr>
        <p:txBody>
          <a:bodyPr vert="horz" wrap="square" lIns="91440" tIns="45720" rIns="91440" bIns="45720" anchor="t" anchorCtr="0"/>
          <a:lstStyle/>
          <a:p>
            <a:pPr eaLnBrk="1" hangingPunct="1"/>
            <a:r>
              <a:rPr lang="en-US" altLang="zh-CN" b="1" dirty="0"/>
              <a:t>4.2.2 CSS</a:t>
            </a:r>
            <a:r>
              <a:rPr lang="zh-CN" altLang="en-US" b="1" dirty="0"/>
              <a:t>定义</a:t>
            </a:r>
            <a:endParaRPr lang="zh-CN" altLang="en-US" dirty="0"/>
          </a:p>
          <a:p>
            <a:pPr eaLnBrk="1" hangingPunct="1">
              <a:buNone/>
            </a:pPr>
            <a:r>
              <a:rPr lang="en-US" altLang="zh-CN" dirty="0"/>
              <a:t>   CSS</a:t>
            </a:r>
            <a:r>
              <a:rPr lang="zh-CN" altLang="en-US" dirty="0"/>
              <a:t>的基本语法由选择符和规则组成。定义样式的基本格式是：</a:t>
            </a:r>
          </a:p>
          <a:p>
            <a:pPr eaLnBrk="1" hangingPunct="1">
              <a:buNone/>
            </a:pPr>
            <a:r>
              <a:rPr lang="zh-CN" altLang="en-US" b="1" dirty="0">
                <a:solidFill>
                  <a:srgbClr val="FF0000"/>
                </a:solidFill>
              </a:rPr>
              <a:t>        选择器</a:t>
            </a:r>
            <a:r>
              <a:rPr lang="en-US" altLang="zh-CN" b="1" dirty="0">
                <a:solidFill>
                  <a:srgbClr val="FF0000"/>
                </a:solidFill>
              </a:rPr>
              <a:t>{ </a:t>
            </a:r>
            <a:r>
              <a:rPr lang="zh-CN" altLang="en-US" b="1" dirty="0">
                <a:solidFill>
                  <a:srgbClr val="FF0000"/>
                </a:solidFill>
              </a:rPr>
              <a:t>规则 </a:t>
            </a:r>
            <a:r>
              <a:rPr lang="en-US" altLang="zh-CN" b="1" dirty="0">
                <a:solidFill>
                  <a:srgbClr val="FF0000"/>
                </a:solidFill>
              </a:rPr>
              <a:t>}</a:t>
            </a:r>
          </a:p>
          <a:p>
            <a:pPr eaLnBrk="1" hangingPunct="1">
              <a:buNone/>
            </a:pPr>
            <a:r>
              <a:rPr lang="zh-CN" altLang="en-US" dirty="0"/>
              <a:t>        例如：</a:t>
            </a:r>
            <a:r>
              <a:rPr lang="en-US" altLang="zh-CN" dirty="0"/>
              <a:t>h1{color:blue;} </a:t>
            </a:r>
          </a:p>
          <a:p>
            <a:pPr eaLnBrk="1" hangingPunct="1">
              <a:buNone/>
            </a:pPr>
            <a:endParaRPr lang="en-US" altLang="zh-CN" dirty="0"/>
          </a:p>
          <a:p>
            <a:pPr eaLnBrk="1" hangingPunct="1"/>
            <a:r>
              <a:rPr lang="zh-CN" altLang="en-US" dirty="0"/>
              <a:t>选择符：是样式要套用的对象，一般是</a:t>
            </a:r>
            <a:r>
              <a:rPr lang="en-US" altLang="zh-CN" dirty="0"/>
              <a:t>HTML</a:t>
            </a:r>
            <a:r>
              <a:rPr lang="zh-CN" altLang="en-US" dirty="0"/>
              <a:t>标记。如上例中的选择符是</a:t>
            </a:r>
            <a:r>
              <a:rPr lang="en-US" altLang="zh-CN" dirty="0"/>
              <a:t>h1</a:t>
            </a:r>
            <a:r>
              <a:rPr lang="zh-CN" altLang="en-US" dirty="0"/>
              <a:t>，选中页面标记为</a:t>
            </a:r>
            <a:r>
              <a:rPr lang="en-US" altLang="zh-CN" dirty="0"/>
              <a:t>&lt;h1&gt;</a:t>
            </a:r>
            <a:r>
              <a:rPr lang="zh-CN" altLang="en-US" dirty="0"/>
              <a:t>的内容，在</a:t>
            </a:r>
            <a:r>
              <a:rPr lang="en-US" altLang="zh-CN" dirty="0"/>
              <a:t>HTML</a:t>
            </a:r>
            <a:r>
              <a:rPr lang="zh-CN" altLang="en-US" dirty="0"/>
              <a:t>文件中</a:t>
            </a:r>
            <a:r>
              <a:rPr lang="en-US" altLang="zh-CN" dirty="0"/>
              <a:t>&lt;h1&gt;….. &lt;/h1&gt;</a:t>
            </a:r>
            <a:r>
              <a:rPr lang="zh-CN" altLang="en-US" dirty="0"/>
              <a:t>标记之间的内容将继承</a:t>
            </a:r>
            <a:r>
              <a:rPr lang="en-US" altLang="zh-CN" dirty="0"/>
              <a:t>h1</a:t>
            </a:r>
            <a:r>
              <a:rPr lang="zh-CN" altLang="en-US" dirty="0"/>
              <a:t>的全部规则。</a:t>
            </a:r>
            <a:endParaRPr lang="en-US" altLang="zh-CN" dirty="0"/>
          </a:p>
          <a:p>
            <a:pPr eaLnBrk="1" hangingPunct="1"/>
            <a:r>
              <a:rPr lang="zh-CN" altLang="en-US" dirty="0"/>
              <a:t>语句</a:t>
            </a:r>
            <a:r>
              <a:rPr lang="en-US" altLang="zh-CN" dirty="0"/>
              <a:t>h1{color:blue;} </a:t>
            </a:r>
            <a:r>
              <a:rPr lang="zh-CN" altLang="en-US" dirty="0"/>
              <a:t>的作用是：选择符是</a:t>
            </a:r>
            <a:r>
              <a:rPr lang="en-US" altLang="zh-CN" dirty="0"/>
              <a:t>h1</a:t>
            </a:r>
            <a:r>
              <a:rPr lang="zh-CN" altLang="en-US" dirty="0"/>
              <a:t>选中了</a:t>
            </a:r>
            <a:r>
              <a:rPr lang="en-US" altLang="zh-CN" dirty="0"/>
              <a:t>HTML</a:t>
            </a:r>
            <a:r>
              <a:rPr lang="zh-CN" altLang="en-US" dirty="0"/>
              <a:t>文档中的</a:t>
            </a:r>
            <a:r>
              <a:rPr lang="en-US" altLang="zh-CN" dirty="0"/>
              <a:t>h1</a:t>
            </a:r>
            <a:r>
              <a:rPr lang="zh-CN" altLang="en-US" dirty="0"/>
              <a:t>标记，制定的规则是</a:t>
            </a:r>
            <a:r>
              <a:rPr lang="en-US" altLang="zh-CN" dirty="0"/>
              <a:t>color:blue</a:t>
            </a:r>
            <a:r>
              <a:rPr lang="zh-CN" altLang="en-US" dirty="0"/>
              <a:t>，把页面</a:t>
            </a:r>
            <a:r>
              <a:rPr lang="en-US" altLang="zh-CN" dirty="0"/>
              <a:t>&lt;h1&gt;….. &lt;/h1&gt;</a:t>
            </a:r>
            <a:r>
              <a:rPr lang="zh-CN" altLang="en-US" dirty="0"/>
              <a:t>之间的文字全部显示成蓝色。</a:t>
            </a:r>
          </a:p>
        </p:txBody>
      </p:sp>
      <p:pic>
        <p:nvPicPr>
          <p:cNvPr id="126979" name="墨迹 1"/>
          <p:cNvPicPr>
            <a:picLocks noChangeAspect="1"/>
          </p:cNvPicPr>
          <p:nvPr/>
        </p:nvPicPr>
        <p:blipFill>
          <a:blip r:embed="rId2"/>
          <a:stretch>
            <a:fillRect/>
          </a:stretch>
        </p:blipFill>
        <p:spPr>
          <a:xfrm>
            <a:off x="1598613" y="928688"/>
            <a:ext cx="5680075" cy="1236662"/>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4.2  CSS</a:t>
            </a:r>
            <a:r>
              <a:rPr lang="zh-CN" altLang="en-US" b="1" dirty="0"/>
              <a:t>样式表</a:t>
            </a:r>
          </a:p>
        </p:txBody>
      </p:sp>
      <p:sp>
        <p:nvSpPr>
          <p:cNvPr id="128002" name="Rectangle 3"/>
          <p:cNvSpPr>
            <a:spLocks noGrp="1"/>
          </p:cNvSpPr>
          <p:nvPr>
            <p:ph idx="1"/>
          </p:nvPr>
        </p:nvSpPr>
        <p:spPr>
          <a:ln/>
        </p:spPr>
        <p:txBody>
          <a:bodyPr vert="horz" wrap="square" lIns="91440" tIns="45720" rIns="91440" bIns="45720" anchor="t" anchorCtr="0"/>
          <a:lstStyle/>
          <a:p>
            <a:pPr eaLnBrk="1" hangingPunct="1"/>
            <a:r>
              <a:rPr lang="en-US" altLang="zh-CN" b="1" dirty="0"/>
              <a:t>4.2.2 CSS</a:t>
            </a:r>
            <a:r>
              <a:rPr lang="zh-CN" altLang="en-US" b="1" dirty="0"/>
              <a:t>定义</a:t>
            </a:r>
            <a:endParaRPr lang="zh-CN" altLang="en-US" dirty="0"/>
          </a:p>
          <a:p>
            <a:pPr eaLnBrk="1" hangingPunct="1">
              <a:buNone/>
            </a:pPr>
            <a:r>
              <a:rPr lang="en-US" altLang="zh-CN" dirty="0"/>
              <a:t>   CSS</a:t>
            </a:r>
            <a:r>
              <a:rPr lang="zh-CN" altLang="en-US" dirty="0"/>
              <a:t>的基本语法由选择符和规则组成。定义样式的基本格式是：</a:t>
            </a:r>
          </a:p>
          <a:p>
            <a:pPr eaLnBrk="1" hangingPunct="1">
              <a:buNone/>
            </a:pPr>
            <a:r>
              <a:rPr lang="zh-CN" altLang="en-US" b="1" dirty="0">
                <a:solidFill>
                  <a:srgbClr val="FF0000"/>
                </a:solidFill>
              </a:rPr>
              <a:t>        选择器</a:t>
            </a:r>
            <a:r>
              <a:rPr lang="en-US" altLang="zh-CN" b="1" dirty="0">
                <a:solidFill>
                  <a:srgbClr val="FF0000"/>
                </a:solidFill>
              </a:rPr>
              <a:t>{ </a:t>
            </a:r>
            <a:r>
              <a:rPr lang="zh-CN" altLang="en-US" b="1" dirty="0">
                <a:solidFill>
                  <a:srgbClr val="FF0000"/>
                </a:solidFill>
              </a:rPr>
              <a:t>规则 </a:t>
            </a:r>
            <a:r>
              <a:rPr lang="en-US" altLang="zh-CN" b="1" dirty="0">
                <a:solidFill>
                  <a:srgbClr val="FF0000"/>
                </a:solidFill>
              </a:rPr>
              <a:t>}</a:t>
            </a:r>
          </a:p>
          <a:p>
            <a:pPr eaLnBrk="1" hangingPunct="1">
              <a:buNone/>
            </a:pPr>
            <a:r>
              <a:rPr lang="zh-CN" altLang="en-US" dirty="0"/>
              <a:t>        例如：</a:t>
            </a:r>
            <a:r>
              <a:rPr lang="en-US" altLang="zh-CN" dirty="0"/>
              <a:t>body{color:blue;} </a:t>
            </a:r>
          </a:p>
          <a:p>
            <a:pPr eaLnBrk="1" hangingPunct="1"/>
            <a:r>
              <a:rPr lang="en-US" altLang="zh-CN" b="1" dirty="0"/>
              <a:t>4.2.3 CSS</a:t>
            </a:r>
            <a:r>
              <a:rPr lang="zh-CN" altLang="en-US" b="1" dirty="0"/>
              <a:t>属性</a:t>
            </a:r>
            <a:r>
              <a:rPr lang="zh-CN" altLang="en-US" dirty="0"/>
              <a:t> </a:t>
            </a:r>
          </a:p>
        </p:txBody>
      </p:sp>
      <p:pic>
        <p:nvPicPr>
          <p:cNvPr id="128003" name="Picture 4" descr="6[)Z(ZB$O~%C%(6`~(_46IU"/>
          <p:cNvPicPr>
            <a:picLocks noChangeAspect="1"/>
          </p:cNvPicPr>
          <p:nvPr/>
        </p:nvPicPr>
        <p:blipFill>
          <a:blip r:embed="rId2"/>
          <a:stretch>
            <a:fillRect/>
          </a:stretch>
        </p:blipFill>
        <p:spPr>
          <a:xfrm>
            <a:off x="1042988" y="3357563"/>
            <a:ext cx="6769100" cy="3500437"/>
          </a:xfrm>
          <a:prstGeom prst="rect">
            <a:avLst/>
          </a:prstGeom>
          <a:noFill/>
          <a:ln w="9525">
            <a:noFill/>
          </a:ln>
        </p:spPr>
      </p:pic>
      <p:pic>
        <p:nvPicPr>
          <p:cNvPr id="128004" name="墨迹 1"/>
          <p:cNvPicPr>
            <a:picLocks noChangeAspect="1"/>
          </p:cNvPicPr>
          <p:nvPr/>
        </p:nvPicPr>
        <p:blipFill>
          <a:blip r:embed="rId3"/>
          <a:stretch>
            <a:fillRect/>
          </a:stretch>
        </p:blipFill>
        <p:spPr>
          <a:xfrm>
            <a:off x="1598613" y="928688"/>
            <a:ext cx="5680075" cy="1236662"/>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标题 1"/>
          <p:cNvSpPr>
            <a:spLocks noGrp="1"/>
          </p:cNvSpPr>
          <p:nvPr>
            <p:ph type="title"/>
          </p:nvPr>
        </p:nvSpPr>
        <p:spPr>
          <a:ln/>
        </p:spPr>
        <p:txBody>
          <a:bodyPr vert="horz" wrap="square" lIns="91440" tIns="45720" rIns="91440" bIns="45720" anchor="ctr" anchorCtr="0"/>
          <a:lstStyle/>
          <a:p>
            <a:pPr eaLnBrk="1" hangingPunct="1"/>
            <a:r>
              <a:rPr lang="en-US" altLang="zh-CN" b="1" dirty="0"/>
              <a:t>4.2  CSS</a:t>
            </a:r>
            <a:r>
              <a:rPr lang="zh-CN" altLang="en-US" b="1" dirty="0"/>
              <a:t>样式表</a:t>
            </a:r>
            <a:endParaRPr lang="zh-CN" altLang="en-US" dirty="0"/>
          </a:p>
        </p:txBody>
      </p:sp>
      <p:sp>
        <p:nvSpPr>
          <p:cNvPr id="129026" name="内容占位符 2"/>
          <p:cNvSpPr>
            <a:spLocks noGrp="1"/>
          </p:cNvSpPr>
          <p:nvPr>
            <p:ph idx="1"/>
          </p:nvPr>
        </p:nvSpPr>
        <p:spPr>
          <a:xfrm>
            <a:off x="179388" y="1196975"/>
            <a:ext cx="8785225" cy="576263"/>
          </a:xfrm>
          <a:ln/>
        </p:spPr>
        <p:txBody>
          <a:bodyPr vert="horz" wrap="square" lIns="91440" tIns="45720" rIns="91440" bIns="45720" anchor="t" anchorCtr="0"/>
          <a:lstStyle/>
          <a:p>
            <a:pPr eaLnBrk="1" hangingPunct="1"/>
            <a:r>
              <a:rPr lang="en-US" altLang="zh-CN" b="1" dirty="0"/>
              <a:t>4.2.3 CSS</a:t>
            </a:r>
            <a:r>
              <a:rPr lang="zh-CN" altLang="en-US" b="1" dirty="0"/>
              <a:t>属性</a:t>
            </a:r>
            <a:r>
              <a:rPr lang="zh-CN" altLang="en-US" dirty="0"/>
              <a:t> </a:t>
            </a:r>
          </a:p>
          <a:p>
            <a:pPr eaLnBrk="1" hangingPunct="1"/>
            <a:endParaRPr lang="zh-CN" altLang="en-US" dirty="0"/>
          </a:p>
        </p:txBody>
      </p:sp>
      <p:pic>
        <p:nvPicPr>
          <p:cNvPr id="129027" name="Picture 2" descr="C:\Users\Administrator\AppData\Roaming\Tencent\Users\105731007\QQ\WinTemp\RichOle\_6W5UDI}FL}A63~B56`(8TC.png"/>
          <p:cNvPicPr>
            <a:picLocks noChangeAspect="1"/>
          </p:cNvPicPr>
          <p:nvPr/>
        </p:nvPicPr>
        <p:blipFill>
          <a:blip r:embed="rId2"/>
          <a:stretch>
            <a:fillRect/>
          </a:stretch>
        </p:blipFill>
        <p:spPr>
          <a:xfrm>
            <a:off x="611188" y="2060575"/>
            <a:ext cx="8185150" cy="2447925"/>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标题 1"/>
          <p:cNvSpPr>
            <a:spLocks noGrp="1"/>
          </p:cNvSpPr>
          <p:nvPr>
            <p:ph type="title"/>
          </p:nvPr>
        </p:nvSpPr>
        <p:spPr>
          <a:xfrm>
            <a:off x="900113" y="0"/>
            <a:ext cx="7920037" cy="593725"/>
          </a:xfrm>
          <a:ln/>
        </p:spPr>
        <p:txBody>
          <a:bodyPr vert="horz" wrap="square" lIns="91440" tIns="45720" rIns="91440" bIns="45720" anchor="ctr" anchorCtr="0"/>
          <a:lstStyle/>
          <a:p>
            <a:br>
              <a:rPr lang="en-US" altLang="zh-CN" b="1" dirty="0"/>
            </a:br>
            <a:r>
              <a:rPr lang="en-US" altLang="zh-CN" b="1" dirty="0"/>
              <a:t>4.2.2 CSS</a:t>
            </a:r>
            <a:r>
              <a:rPr lang="zh-CN" altLang="en-US" b="1" dirty="0"/>
              <a:t>定义</a:t>
            </a:r>
            <a:br>
              <a:rPr lang="zh-CN" altLang="en-US" dirty="0"/>
            </a:br>
            <a:endParaRPr lang="zh-CN" altLang="en-US" dirty="0"/>
          </a:p>
        </p:txBody>
      </p:sp>
      <p:sp>
        <p:nvSpPr>
          <p:cNvPr id="3" name="内容占位符 2"/>
          <p:cNvSpPr>
            <a:spLocks noGrp="1"/>
          </p:cNvSpPr>
          <p:nvPr>
            <p:ph idx="1"/>
          </p:nvPr>
        </p:nvSpPr>
        <p:spPr>
          <a:xfrm>
            <a:off x="179388" y="620713"/>
            <a:ext cx="8785225" cy="5976938"/>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CSS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中，选择器根据构成形式可以分为</a:t>
            </a:r>
            <a:r>
              <a:rPr kumimoji="0" lang="zh-CN" altLang="en-US" sz="2400" b="0" i="0" u="none" strike="noStrike" kern="0" cap="none" spc="0" normalizeH="0" baseline="0" noProof="0" dirty="0">
                <a:ln>
                  <a:noFill/>
                </a:ln>
                <a:solidFill>
                  <a:srgbClr val="FF0000"/>
                </a:solidFill>
                <a:effectLst/>
                <a:uLnTx/>
                <a:uFillTx/>
                <a:latin typeface="+mn-lt"/>
                <a:ea typeface="+mn-ea"/>
                <a:cs typeface="+mn-cs"/>
              </a:rPr>
              <a:t>基本选择器</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a:t>
            </a:r>
            <a:r>
              <a:rPr kumimoji="0" lang="zh-CN" altLang="en-US" sz="2400" b="0" i="0" u="none" strike="noStrike" kern="0" cap="none" spc="0" normalizeH="0" baseline="0" noProof="0" dirty="0">
                <a:ln>
                  <a:noFill/>
                </a:ln>
                <a:solidFill>
                  <a:srgbClr val="FF0000"/>
                </a:solidFill>
                <a:effectLst/>
                <a:uLnTx/>
                <a:uFillTx/>
                <a:latin typeface="+mn-lt"/>
                <a:ea typeface="+mn-ea"/>
                <a:cs typeface="+mn-cs"/>
              </a:rPr>
              <a:t>复合选择器。</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基本选择器主要包括</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3</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种，分别是</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HTML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标记选择器、类选择器和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ID</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选择器；复合选择器是对基本选择器进行组合构成的。（教材</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80</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页）</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HTML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标记选择器</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网页是由</a:t>
            </a:r>
            <a:r>
              <a:rPr kumimoji="0" lang="en-US" altLang="zh-CN" sz="2400" b="1" i="0" u="none" strike="noStrike" kern="0" cap="none" spc="0" normalizeH="0" baseline="0" noProof="0" dirty="0">
                <a:ln>
                  <a:noFill/>
                </a:ln>
                <a:solidFill>
                  <a:srgbClr val="FF0000"/>
                </a:solidFill>
                <a:effectLst/>
                <a:uLnTx/>
                <a:uFillTx/>
                <a:latin typeface="+mn-lt"/>
                <a:ea typeface="+mn-ea"/>
                <a:cs typeface="+mn-cs"/>
              </a:rPr>
              <a:t>HTML</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标记组成的</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CSS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的标记选择器的作用就是声明哪些</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HTML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标记采用了哪种</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CSS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样式。网页中的任何一个</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HTML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标记都可以作为相应的标记选择器的名称。例如：</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&lt;style&gt;</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div{</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      border-width:10px;</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border-color:red</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      margin:20px;</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&lt;style&gt;</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标题 1"/>
          <p:cNvSpPr>
            <a:spLocks noGrp="1"/>
          </p:cNvSpPr>
          <p:nvPr>
            <p:ph type="title"/>
          </p:nvPr>
        </p:nvSpPr>
        <p:spPr>
          <a:ln/>
        </p:spPr>
        <p:txBody>
          <a:bodyPr vert="horz" wrap="square" lIns="91440" tIns="45720" rIns="91440" bIns="45720" anchor="ctr" anchorCtr="0"/>
          <a:lstStyle/>
          <a:p>
            <a:r>
              <a:rPr lang="en-US" altLang="zh-CN" b="1" dirty="0"/>
              <a:t>4.2.2 CSS</a:t>
            </a:r>
            <a:r>
              <a:rPr lang="zh-CN" altLang="en-US" b="1" dirty="0"/>
              <a:t>定义</a:t>
            </a:r>
            <a:br>
              <a:rPr lang="zh-CN" altLang="en-US" dirty="0"/>
            </a:br>
            <a:endParaRPr lang="zh-CN" altLang="en-US" dirty="0"/>
          </a:p>
        </p:txBody>
      </p:sp>
      <p:sp>
        <p:nvSpPr>
          <p:cNvPr id="3" name="内容占位符 2"/>
          <p:cNvSpPr>
            <a:spLocks noGrp="1"/>
          </p:cNvSpPr>
          <p:nvPr>
            <p:ph idx="1"/>
          </p:nvPr>
        </p:nvSpPr>
        <p:spPr>
          <a:xfrm>
            <a:off x="179388" y="1125538"/>
            <a:ext cx="8785225" cy="54721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例如：</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1" i="0" u="none" strike="noStrike" kern="0" cap="none" spc="0" normalizeH="0" baseline="0" noProof="0" dirty="0">
                <a:ln>
                  <a:noFill/>
                </a:ln>
                <a:solidFill>
                  <a:schemeClr val="tx1"/>
                </a:solidFill>
                <a:effectLst/>
                <a:uLnTx/>
                <a:uFillTx/>
                <a:latin typeface="+mn-lt"/>
                <a:ea typeface="+mn-ea"/>
                <a:cs typeface="+mn-cs"/>
              </a:rPr>
              <a:t> body{</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1"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1" i="0" u="none" strike="noStrike" kern="0" cap="none" spc="0" normalizeH="0" baseline="0" noProof="0" dirty="0" err="1">
                <a:ln>
                  <a:noFill/>
                </a:ln>
                <a:solidFill>
                  <a:schemeClr val="tx1"/>
                </a:solidFill>
                <a:effectLst/>
                <a:uLnTx/>
                <a:uFillTx/>
                <a:latin typeface="+mn-lt"/>
                <a:ea typeface="+mn-ea"/>
                <a:cs typeface="+mn-cs"/>
              </a:rPr>
              <a:t>color:red</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1" i="0" u="none" strike="noStrike" kern="0" cap="none" spc="0" normalizeH="0" baseline="0" noProof="0" dirty="0">
                <a:ln>
                  <a:noFill/>
                </a:ln>
                <a:solidFill>
                  <a:schemeClr val="tx1"/>
                </a:solidFill>
                <a:effectLst/>
                <a:uLnTx/>
                <a:uFillTx/>
                <a:latin typeface="+mn-lt"/>
                <a:ea typeface="+mn-ea"/>
                <a:cs typeface="+mn-cs"/>
              </a:rPr>
              <a:t>}</a:t>
            </a: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我们可以用记事本编辑该</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CSS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文件，保存为</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12-1.css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标题 1"/>
          <p:cNvSpPr>
            <a:spLocks noGrp="1"/>
          </p:cNvSpPr>
          <p:nvPr>
            <p:ph type="title"/>
          </p:nvPr>
        </p:nvSpPr>
        <p:spPr>
          <a:xfrm>
            <a:off x="971550" y="115888"/>
            <a:ext cx="7993063" cy="936625"/>
          </a:xfrm>
          <a:ln/>
        </p:spPr>
        <p:txBody>
          <a:bodyPr vert="horz" wrap="square" lIns="91440" tIns="45720" rIns="91440" bIns="45720" anchor="ctr" anchorCtr="0"/>
          <a:lstStyle/>
          <a:p>
            <a:br>
              <a:rPr lang="en-US" altLang="zh-CN" b="1" dirty="0"/>
            </a:br>
            <a:r>
              <a:rPr lang="en-US" altLang="zh-CN" b="1" dirty="0"/>
              <a:t>4.2.2 CSS</a:t>
            </a:r>
            <a:r>
              <a:rPr lang="zh-CN" altLang="en-US" b="1" dirty="0"/>
              <a:t>定义</a:t>
            </a:r>
            <a:br>
              <a:rPr lang="zh-CN" altLang="en-US" dirty="0"/>
            </a:br>
            <a:endParaRPr lang="zh-CN" altLang="en-US" dirty="0"/>
          </a:p>
        </p:txBody>
      </p:sp>
      <p:sp>
        <p:nvSpPr>
          <p:cNvPr id="3" name="内容占位符 2"/>
          <p:cNvSpPr>
            <a:spLocks noGrp="1"/>
          </p:cNvSpPr>
          <p:nvPr>
            <p:ph idx="1"/>
          </p:nvPr>
        </p:nvSpPr>
        <p:spPr>
          <a:xfrm>
            <a:off x="179388" y="1125538"/>
            <a:ext cx="8785225" cy="54721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、类选择器</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         使用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HTML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标记选择器可以设置页面中所有相同标记的统一格式，但如果需要对相同标记中某些</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个别标记</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做特殊效果设置，使用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HTML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标记选择器就无法实现了，需要引入其他的选择器。</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类（</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class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）选择器允许以一种</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独立于文档元素</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的方式来指定样式。</a:t>
            </a:r>
            <a:r>
              <a:rPr kumimoji="0" lang="en-US" altLang="zh-CN" sz="2400" b="1" i="0" u="none" strike="noStrike" kern="0" cap="none" spc="0" normalizeH="0" baseline="0" noProof="0" dirty="0">
                <a:ln>
                  <a:noFill/>
                </a:ln>
                <a:solidFill>
                  <a:srgbClr val="FF0000"/>
                </a:solidFill>
                <a:effectLst/>
                <a:uLnTx/>
                <a:uFillTx/>
                <a:latin typeface="+mn-lt"/>
                <a:ea typeface="+mn-ea"/>
                <a:cs typeface="+mn-cs"/>
              </a:rPr>
              <a:t>class</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选择器的对象名称可以由用户自定义</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，属性和属性值的设置和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HTML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标记选择器相同。语法结构如下：</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类名称</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{border-width:10px;</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border-color:red</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                  margin:20px;</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该选择器可以单独使用，也可以与其他元素结合使用。如：</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*.am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或</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h1.am</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388" y="333375"/>
            <a:ext cx="8785225" cy="62642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、单独使用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例如：</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*.important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color:red</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怎样使用类选择符？有下面的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HTML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代码</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&lt;h1 class="important"&gt; This heading is very important. &lt;/h1&gt; &lt;p class="important"&gt; This paragraph is very important. &lt;/p&gt;</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在上面的代码中，两个文档元素的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class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都指定为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important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：第一个是标题（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h1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元素），第二个是段落（</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p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元素）。</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在网页中，该类名处的</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级标题和段落都是显示红色。</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标题 1"/>
          <p:cNvSpPr>
            <a:spLocks noGrp="1"/>
          </p:cNvSpPr>
          <p:nvPr>
            <p:ph type="title"/>
          </p:nvPr>
        </p:nvSpPr>
        <p:spPr>
          <a:ln/>
        </p:spPr>
        <p:txBody>
          <a:bodyPr vert="horz" wrap="square" lIns="91440" tIns="45720" rIns="91440" bIns="45720" anchor="ctr" anchorCtr="0"/>
          <a:lstStyle/>
          <a:p>
            <a:endParaRPr lang="zh-CN" altLang="en-US" dirty="0"/>
          </a:p>
        </p:txBody>
      </p:sp>
      <p:sp>
        <p:nvSpPr>
          <p:cNvPr id="3" name="内容占位符 2"/>
          <p:cNvSpPr>
            <a:spLocks noGrp="1"/>
          </p:cNvSpPr>
          <p:nvPr>
            <p:ph idx="1"/>
          </p:nvPr>
        </p:nvSpPr>
        <p:spPr>
          <a:xfrm>
            <a:off x="0" y="1125538"/>
            <a:ext cx="9144000" cy="5472113"/>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、类选择器结合元素选择器来使用。</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例如，如果希望只有段落显示为红色文本：</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p.important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color:red</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选择器 </a:t>
            </a:r>
            <a:r>
              <a:rPr kumimoji="0" lang="en-US" altLang="zh-CN" sz="2400" b="0" i="0" u="none" strike="noStrike" kern="0" cap="none" spc="0" normalizeH="0" baseline="0" noProof="0" dirty="0" err="1">
                <a:ln>
                  <a:noFill/>
                </a:ln>
                <a:solidFill>
                  <a:schemeClr val="tx1"/>
                </a:solidFill>
                <a:effectLst/>
                <a:uLnTx/>
                <a:uFillTx/>
                <a:latin typeface="+mn-lt"/>
                <a:ea typeface="+mn-ea"/>
                <a:cs typeface="+mn-cs"/>
              </a:rPr>
              <a:t>p.important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解释为：“其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class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属性值为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important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的所有段落”。在上例中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h1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元素不是段落，这个规则的选择器与之不匹配，因此 </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h1 </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元素不会变成红色文本。</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
          <p:cNvSpPr>
            <a:spLocks noGrp="1"/>
          </p:cNvSpPr>
          <p:nvPr>
            <p:ph type="title"/>
          </p:nvPr>
        </p:nvSpPr>
        <p:spPr>
          <a:ln/>
        </p:spPr>
        <p:txBody>
          <a:bodyPr vert="horz" wrap="square" lIns="91440" tIns="45720" rIns="91440" bIns="45720" anchor="ctr" anchorCtr="0"/>
          <a:lstStyle/>
          <a:p>
            <a:pPr eaLnBrk="1" hangingPunct="1"/>
            <a:r>
              <a:rPr lang="en-US" altLang="zh-CN" b="1" dirty="0"/>
              <a:t>4.2  CSS</a:t>
            </a:r>
            <a:r>
              <a:rPr lang="zh-CN" altLang="en-US" b="1" dirty="0"/>
              <a:t>样式表</a:t>
            </a:r>
            <a:endParaRPr lang="zh-CN" altLang="en-US" dirty="0"/>
          </a:p>
        </p:txBody>
      </p:sp>
      <p:sp>
        <p:nvSpPr>
          <p:cNvPr id="92163" name="内容占位符 2"/>
          <p:cNvSpPr>
            <a:spLocks noGrp="1"/>
          </p:cNvSpPr>
          <p:nvPr>
            <p:ph idx="1"/>
          </p:nvPr>
        </p:nvSpPr>
        <p:spPr>
          <a:xfrm>
            <a:off x="179388" y="1125538"/>
            <a:ext cx="8785225" cy="54721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400" b="1" i="0" u="none" strike="noStrike" kern="0" cap="none" spc="0" normalizeH="0" baseline="0" noProof="0" dirty="0">
                <a:ln>
                  <a:noFill/>
                </a:ln>
                <a:solidFill>
                  <a:schemeClr val="tx1"/>
                </a:solidFill>
                <a:effectLst/>
                <a:uLnTx/>
                <a:uFillTx/>
                <a:latin typeface="+mn-lt"/>
                <a:ea typeface="+mn-ea"/>
                <a:cs typeface="+mn-cs"/>
              </a:rPr>
              <a:t>[</a:t>
            </a:r>
            <a:r>
              <a:rPr kumimoji="0" lang="zh-CN" altLang="zh-CN" sz="2400" b="1" i="0" u="none" strike="noStrike" kern="0" cap="none" spc="0" normalizeH="0" baseline="0" noProof="0" dirty="0">
                <a:ln>
                  <a:noFill/>
                </a:ln>
                <a:solidFill>
                  <a:schemeClr val="tx1"/>
                </a:solidFill>
                <a:effectLst/>
                <a:uLnTx/>
                <a:uFillTx/>
                <a:latin typeface="+mn-lt"/>
                <a:ea typeface="+mn-ea"/>
                <a:cs typeface="+mn-cs"/>
              </a:rPr>
              <a:t>例</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4.6] </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本例说明选择符的应用，</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test6.html</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&lt;html&gt;</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  &lt;head&gt;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&lt;title&gt;</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选择符的应用</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&lt;/title&gt;</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         &lt;style type=”text/</a:t>
            </a:r>
            <a:r>
              <a:rPr kumimoji="0" lang="en-US" altLang="zh-CN" sz="2000" b="0" i="0" u="none" strike="noStrike" kern="0" cap="none" spc="0" normalizeH="0" baseline="0" noProof="0" dirty="0" err="1">
                <a:ln>
                  <a:noFill/>
                </a:ln>
                <a:solidFill>
                  <a:schemeClr val="tx1"/>
                </a:solidFill>
                <a:effectLst/>
                <a:uLnTx/>
                <a:uFillTx/>
                <a:latin typeface="+mn-lt"/>
                <a:ea typeface="+mn-ea"/>
                <a:cs typeface="+mn-cs"/>
              </a:rPr>
              <a:t>css</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”&gt;               /*</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定义样式*</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          &lt;!—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000" b="0" i="0" u="none" strike="noStrike" kern="0" cap="none" spc="0" normalizeH="0" baseline="0" noProof="0" dirty="0">
                <a:ln>
                  <a:noFill/>
                </a:ln>
                <a:solidFill>
                  <a:srgbClr val="FF0000"/>
                </a:solidFill>
                <a:effectLst/>
                <a:uLnTx/>
                <a:uFillTx/>
                <a:latin typeface="+mn-lt"/>
                <a:ea typeface="+mn-ea"/>
                <a:cs typeface="+mn-cs"/>
              </a:rPr>
              <a:t>            h2{</a:t>
            </a:r>
            <a:r>
              <a:rPr kumimoji="0" lang="en-US" altLang="zh-CN" sz="2000" b="0" i="0" u="none" strike="noStrike" kern="0" cap="none" spc="0" normalizeH="0" baseline="0" noProof="0" dirty="0" err="1">
                <a:ln>
                  <a:noFill/>
                </a:ln>
                <a:solidFill>
                  <a:srgbClr val="FF0000"/>
                </a:solidFill>
                <a:effectLst/>
                <a:uLnTx/>
                <a:uFillTx/>
                <a:latin typeface="+mn-lt"/>
                <a:ea typeface="+mn-ea"/>
                <a:cs typeface="+mn-cs"/>
              </a:rPr>
              <a:t>color:green</a:t>
            </a:r>
            <a:r>
              <a:rPr kumimoji="0" lang="en-US" altLang="zh-CN" sz="2000" b="0" i="0" u="none" strike="noStrike" kern="0" cap="none" spc="0" normalizeH="0" baseline="0" noProof="0" dirty="0">
                <a:ln>
                  <a:noFill/>
                </a:ln>
                <a:solidFill>
                  <a:srgbClr val="FF0000"/>
                </a:solidFill>
                <a:effectLst/>
                <a:uLnTx/>
                <a:uFillTx/>
                <a:latin typeface="+mn-lt"/>
                <a:ea typeface="+mn-ea"/>
                <a:cs typeface="+mn-cs"/>
              </a:rPr>
              <a:t>;  font-family:</a:t>
            </a:r>
            <a:r>
              <a:rPr kumimoji="0" lang="zh-CN" altLang="en-US" sz="2000" b="0" i="0" u="none" strike="noStrike" kern="0" cap="none" spc="0" normalizeH="0" baseline="0" noProof="0" dirty="0">
                <a:ln>
                  <a:noFill/>
                </a:ln>
                <a:solidFill>
                  <a:srgbClr val="FF0000"/>
                </a:solidFill>
                <a:effectLst/>
                <a:uLnTx/>
                <a:uFillTx/>
                <a:latin typeface="+mn-lt"/>
                <a:ea typeface="+mn-ea"/>
                <a:cs typeface="+mn-cs"/>
              </a:rPr>
              <a:t>楷体</a:t>
            </a:r>
            <a:r>
              <a:rPr kumimoji="0" lang="en-US" altLang="zh-CN" sz="2000" b="0" i="0" u="none" strike="noStrike" kern="0" cap="none" spc="0" normalizeH="0" baseline="0" noProof="0" dirty="0">
                <a:ln>
                  <a:noFill/>
                </a:ln>
                <a:solidFill>
                  <a:srgbClr val="FF0000"/>
                </a:solidFill>
                <a:effectLst/>
                <a:uLnTx/>
                <a:uFillTx/>
                <a:latin typeface="+mn-lt"/>
                <a:ea typeface="+mn-ea"/>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000" b="0" i="0" u="none" strike="noStrike" kern="0" cap="none" spc="0" normalizeH="0" baseline="0" noProof="0" dirty="0">
                <a:ln>
                  <a:noFill/>
                </a:ln>
                <a:solidFill>
                  <a:srgbClr val="FF0000"/>
                </a:solidFill>
                <a:effectLst/>
                <a:uLnTx/>
                <a:uFillTx/>
                <a:latin typeface="+mn-lt"/>
                <a:ea typeface="+mn-ea"/>
                <a:cs typeface="+mn-cs"/>
              </a:rPr>
              <a:t>            .</a:t>
            </a:r>
            <a:r>
              <a:rPr kumimoji="0" lang="en-US" altLang="zh-CN" sz="2000" b="0" i="0" u="none" strike="noStrike" kern="0" cap="none" spc="0" normalizeH="0" baseline="0" noProof="0" dirty="0" err="1">
                <a:ln>
                  <a:noFill/>
                </a:ln>
                <a:solidFill>
                  <a:srgbClr val="FF0000"/>
                </a:solidFill>
                <a:effectLst/>
                <a:uLnTx/>
                <a:uFillTx/>
                <a:latin typeface="+mn-lt"/>
                <a:ea typeface="+mn-ea"/>
                <a:cs typeface="+mn-cs"/>
              </a:rPr>
              <a:t>redfont</a:t>
            </a:r>
            <a:r>
              <a:rPr kumimoji="0" lang="en-US" altLang="zh-CN" sz="2000" b="0" i="0" u="none" strike="noStrike" kern="0" cap="none" spc="0" normalizeH="0" baseline="0" noProof="0" dirty="0">
                <a:ln>
                  <a:noFill/>
                </a:ln>
                <a:solidFill>
                  <a:srgbClr val="FF0000"/>
                </a:solidFill>
                <a:effectLst/>
                <a:uLnTx/>
                <a:uFillTx/>
                <a:latin typeface="+mn-lt"/>
                <a:ea typeface="+mn-ea"/>
                <a:cs typeface="+mn-cs"/>
              </a:rPr>
              <a:t>{font-family</a:t>
            </a:r>
            <a:r>
              <a:rPr kumimoji="0" lang="zh-CN" altLang="en-US" sz="2000" b="0" i="0" u="none" strike="noStrike" kern="0" cap="none" spc="0" normalizeH="0" baseline="0" noProof="0" dirty="0">
                <a:ln>
                  <a:noFill/>
                </a:ln>
                <a:solidFill>
                  <a:srgbClr val="FF0000"/>
                </a:solidFill>
                <a:effectLst/>
                <a:uLnTx/>
                <a:uFillTx/>
                <a:latin typeface="+mn-lt"/>
                <a:ea typeface="+mn-ea"/>
                <a:cs typeface="+mn-cs"/>
              </a:rPr>
              <a:t>：华文彩云</a:t>
            </a:r>
            <a:r>
              <a:rPr kumimoji="0" lang="en-US" altLang="zh-CN" sz="2000" b="0" i="0" u="none" strike="noStrike" kern="0" cap="none" spc="0" normalizeH="0" baseline="0" noProof="0" dirty="0">
                <a:ln>
                  <a:noFill/>
                </a:ln>
                <a:solidFill>
                  <a:srgbClr val="FF0000"/>
                </a:solidFill>
                <a:effectLst/>
                <a:uLnTx/>
                <a:uFillTx/>
                <a:latin typeface="+mn-lt"/>
                <a:ea typeface="+mn-ea"/>
                <a:cs typeface="+mn-cs"/>
              </a:rPr>
              <a:t>;</a:t>
            </a:r>
            <a:r>
              <a:rPr kumimoji="0" lang="en-US" altLang="zh-CN" sz="2000" b="0" i="0" u="none" strike="noStrike" kern="0" cap="none" spc="0" normalizeH="0" baseline="0" noProof="0" dirty="0" err="1">
                <a:ln>
                  <a:noFill/>
                </a:ln>
                <a:solidFill>
                  <a:srgbClr val="FF0000"/>
                </a:solidFill>
                <a:effectLst/>
                <a:uLnTx/>
                <a:uFillTx/>
                <a:latin typeface="+mn-lt"/>
                <a:ea typeface="+mn-ea"/>
                <a:cs typeface="+mn-cs"/>
              </a:rPr>
              <a:t>color:red</a:t>
            </a:r>
            <a:r>
              <a:rPr kumimoji="0" lang="en-US" altLang="zh-CN" sz="2000" b="0" i="0" u="none" strike="noStrike" kern="0" cap="none" spc="0" normalizeH="0" baseline="0" noProof="0" dirty="0">
                <a:ln>
                  <a:noFill/>
                </a:ln>
                <a:solidFill>
                  <a:srgbClr val="FF0000"/>
                </a:solidFill>
                <a:effectLst/>
                <a:uLnTx/>
                <a:uFillTx/>
                <a:latin typeface="+mn-lt"/>
                <a:ea typeface="+mn-ea"/>
                <a:cs typeface="+mn-cs"/>
              </a:rPr>
              <a:t>}//</a:t>
            </a:r>
            <a:r>
              <a:rPr kumimoji="0" lang="zh-CN" altLang="en-US" sz="2000" b="0" i="0" u="none" strike="noStrike" kern="0" cap="none" spc="0" normalizeH="0" baseline="0" noProof="0" dirty="0">
                <a:ln>
                  <a:noFill/>
                </a:ln>
                <a:solidFill>
                  <a:srgbClr val="FF0000"/>
                </a:solidFill>
                <a:effectLst/>
                <a:uLnTx/>
                <a:uFillTx/>
                <a:latin typeface="+mn-lt"/>
                <a:ea typeface="+mn-ea"/>
                <a:cs typeface="+mn-cs"/>
              </a:rPr>
              <a:t>可以用于任何文档元素</a:t>
            </a:r>
            <a:endParaRPr kumimoji="0" lang="en-US" altLang="zh-CN" sz="2000" b="0" i="0" u="none" strike="noStrike" kern="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000" b="0" i="0" u="none" strike="noStrike" kern="0" cap="none" spc="0" normalizeH="0" baseline="0" noProof="0" dirty="0">
                <a:ln>
                  <a:noFill/>
                </a:ln>
                <a:solidFill>
                  <a:srgbClr val="FF0000"/>
                </a:solidFill>
                <a:effectLst/>
                <a:uLnTx/>
                <a:uFillTx/>
                <a:latin typeface="+mn-lt"/>
                <a:ea typeface="+mn-ea"/>
                <a:cs typeface="+mn-cs"/>
              </a:rPr>
              <a:t>            h4.bluefont{font-family</a:t>
            </a:r>
            <a:r>
              <a:rPr kumimoji="0" lang="zh-CN" altLang="en-US" sz="2000" b="0" i="0" u="none" strike="noStrike" kern="0" cap="none" spc="0" normalizeH="0" baseline="0" noProof="0" dirty="0">
                <a:ln>
                  <a:noFill/>
                </a:ln>
                <a:solidFill>
                  <a:srgbClr val="FF0000"/>
                </a:solidFill>
                <a:effectLst/>
                <a:uLnTx/>
                <a:uFillTx/>
                <a:latin typeface="+mn-lt"/>
                <a:ea typeface="+mn-ea"/>
                <a:cs typeface="+mn-cs"/>
              </a:rPr>
              <a:t>：隶书</a:t>
            </a:r>
            <a:r>
              <a:rPr kumimoji="0" lang="en-US" altLang="zh-CN" sz="2000" b="0" i="0" u="none" strike="noStrike" kern="0" cap="none" spc="0" normalizeH="0" baseline="0" noProof="0" dirty="0">
                <a:ln>
                  <a:noFill/>
                </a:ln>
                <a:solidFill>
                  <a:srgbClr val="FF0000"/>
                </a:solidFill>
                <a:effectLst/>
                <a:uLnTx/>
                <a:uFillTx/>
                <a:latin typeface="+mn-lt"/>
                <a:ea typeface="+mn-ea"/>
                <a:cs typeface="+mn-cs"/>
              </a:rPr>
              <a:t>;</a:t>
            </a:r>
            <a:r>
              <a:rPr kumimoji="0" lang="en-US" altLang="zh-CN" sz="2000" b="0" i="0" u="none" strike="noStrike" kern="0" cap="none" spc="0" normalizeH="0" baseline="0" noProof="0" dirty="0" err="1">
                <a:ln>
                  <a:noFill/>
                </a:ln>
                <a:solidFill>
                  <a:srgbClr val="FF0000"/>
                </a:solidFill>
                <a:effectLst/>
                <a:uLnTx/>
                <a:uFillTx/>
                <a:latin typeface="+mn-lt"/>
                <a:ea typeface="+mn-ea"/>
                <a:cs typeface="+mn-cs"/>
              </a:rPr>
              <a:t>color:blue</a:t>
            </a:r>
            <a:r>
              <a:rPr kumimoji="0" lang="en-US" altLang="zh-CN" sz="2000" b="0" i="0" u="none" strike="noStrike" kern="0" cap="none" spc="0" normalizeH="0" baseline="0" noProof="0" dirty="0">
                <a:ln>
                  <a:noFill/>
                </a:ln>
                <a:solidFill>
                  <a:srgbClr val="FF0000"/>
                </a:solidFill>
                <a:effectLst/>
                <a:uLnTx/>
                <a:uFillTx/>
                <a:latin typeface="+mn-lt"/>
                <a:ea typeface="+mn-ea"/>
                <a:cs typeface="+mn-cs"/>
              </a:rPr>
              <a:t>}//</a:t>
            </a:r>
            <a:r>
              <a:rPr kumimoji="0" lang="zh-CN" altLang="en-US" sz="2000" b="0" i="0" u="none" strike="noStrike" kern="0" cap="none" spc="0" normalizeH="0" baseline="0" noProof="0" dirty="0">
                <a:ln>
                  <a:noFill/>
                </a:ln>
                <a:solidFill>
                  <a:srgbClr val="FF0000"/>
                </a:solidFill>
                <a:effectLst/>
                <a:uLnTx/>
                <a:uFillTx/>
                <a:latin typeface="+mn-lt"/>
                <a:ea typeface="+mn-ea"/>
                <a:cs typeface="+mn-cs"/>
              </a:rPr>
              <a:t>只能用于</a:t>
            </a:r>
            <a:r>
              <a:rPr kumimoji="0" lang="en-US" altLang="zh-CN" sz="2000" b="0" i="0" u="none" strike="noStrike" kern="0" cap="none" spc="0" normalizeH="0" baseline="0" noProof="0" dirty="0">
                <a:ln>
                  <a:noFill/>
                </a:ln>
                <a:solidFill>
                  <a:srgbClr val="FF0000"/>
                </a:solidFill>
                <a:effectLst/>
                <a:uLnTx/>
                <a:uFillTx/>
                <a:latin typeface="+mn-lt"/>
                <a:ea typeface="+mn-ea"/>
                <a:cs typeface="+mn-cs"/>
              </a:rPr>
              <a:t>4</a:t>
            </a:r>
            <a:r>
              <a:rPr kumimoji="0" lang="zh-CN" altLang="en-US" sz="2000" b="0" i="0" u="none" strike="noStrike" kern="0" cap="none" spc="0" normalizeH="0" baseline="0" noProof="0" dirty="0">
                <a:ln>
                  <a:noFill/>
                </a:ln>
                <a:solidFill>
                  <a:srgbClr val="FF0000"/>
                </a:solidFill>
                <a:effectLst/>
                <a:uLnTx/>
                <a:uFillTx/>
                <a:latin typeface="+mn-lt"/>
                <a:ea typeface="+mn-ea"/>
                <a:cs typeface="+mn-cs"/>
              </a:rPr>
              <a:t>级标题</a:t>
            </a:r>
            <a:endParaRPr kumimoji="0" lang="en-US" altLang="zh-CN" sz="2000" b="0" i="0" u="none" strike="noStrike" kern="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a:ln>
                  <a:noFill/>
                </a:ln>
                <a:solidFill>
                  <a:schemeClr val="tx1"/>
                </a:solidFill>
                <a:effectLst/>
                <a:uLnTx/>
                <a:uFillTx/>
                <a:latin typeface="+mn-lt"/>
                <a:ea typeface="+mn-ea"/>
                <a:cs typeface="+mn-cs"/>
              </a:rPr>
              <a:t>id_olivefont</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{font-family</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：楷体</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err="1">
                <a:ln>
                  <a:noFill/>
                </a:ln>
                <a:solidFill>
                  <a:schemeClr val="tx1"/>
                </a:solidFill>
                <a:effectLst/>
                <a:uLnTx/>
                <a:uFillTx/>
                <a:latin typeface="+mn-lt"/>
                <a:ea typeface="+mn-ea"/>
                <a:cs typeface="+mn-cs"/>
              </a:rPr>
              <a:t>color:olive</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            h4#purplefont{font-family</a:t>
            </a:r>
            <a:r>
              <a:rPr kumimoji="0" lang="zh-CN" altLang="en-US" sz="2000" b="0" i="0" u="none" strike="noStrike" kern="0" cap="none" spc="0" normalizeH="0" baseline="0" noProof="0" dirty="0">
                <a:ln>
                  <a:noFill/>
                </a:ln>
                <a:solidFill>
                  <a:schemeClr val="tx1"/>
                </a:solidFill>
                <a:effectLst/>
                <a:uLnTx/>
                <a:uFillTx/>
                <a:latin typeface="+mn-lt"/>
                <a:ea typeface="+mn-ea"/>
                <a:cs typeface="+mn-cs"/>
              </a:rPr>
              <a:t>：仿宋体</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err="1">
                <a:ln>
                  <a:noFill/>
                </a:ln>
                <a:solidFill>
                  <a:schemeClr val="tx1"/>
                </a:solidFill>
                <a:effectLst/>
                <a:uLnTx/>
                <a:uFillTx/>
                <a:latin typeface="+mn-lt"/>
                <a:ea typeface="+mn-ea"/>
                <a:cs typeface="+mn-cs"/>
              </a:rPr>
              <a:t>color:purple</a:t>
            </a:r>
            <a:r>
              <a:rPr kumimoji="0" lang="en-US" altLang="zh-CN" sz="2000" b="0" i="0" u="none" strike="noStrike" kern="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            --&gt;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    &lt;/style&gt;</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cs"/>
              </a:rPr>
              <a:t> &lt;/head&gt;</a:t>
            </a: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1800" b="0" i="0" u="none" strike="noStrike" kern="0" cap="none" spc="0" normalizeH="0" baseline="0" noProof="0" dirty="0">
                <a:ln>
                  <a:noFill/>
                </a:ln>
                <a:solidFill>
                  <a:schemeClr val="tx1"/>
                </a:solidFill>
                <a:effectLst/>
                <a:uLnTx/>
                <a:uFillTx/>
                <a:latin typeface="+mn-lt"/>
                <a:ea typeface="+mn-ea"/>
                <a:cs typeface="+mn-cs"/>
              </a:rPr>
              <a:t> </a:t>
            </a:r>
            <a:endParaRPr kumimoji="0" lang="en-US" altLang="zh-CN" sz="18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400" b="1" i="0" u="none" strike="noStrike" kern="0" cap="none" spc="0" normalizeH="0" baseline="0" noProof="0" dirty="0">
                <a:ln>
                  <a:noFill/>
                </a:ln>
                <a:solidFill>
                  <a:schemeClr val="tx1"/>
                </a:solidFill>
                <a:effectLst/>
                <a:uLnTx/>
                <a:uFillTx/>
                <a:latin typeface="+mn-lt"/>
                <a:ea typeface="+mn-ea"/>
                <a:cs typeface="+mn-cs"/>
              </a:rPr>
              <a:t>  </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n"/>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13314" name="Rectangle 3"/>
          <p:cNvSpPr>
            <a:spLocks noGrp="1"/>
          </p:cNvSpPr>
          <p:nvPr>
            <p:ph idx="1"/>
          </p:nvPr>
        </p:nvSpPr>
        <p:spPr>
          <a:ln/>
        </p:spPr>
        <p:txBody>
          <a:bodyPr vert="horz" wrap="square" lIns="91440" tIns="45720" rIns="91440" bIns="45720" anchor="t" anchorCtr="0"/>
          <a:lstStyle/>
          <a:p>
            <a:pPr eaLnBrk="1" hangingPunct="1"/>
            <a:r>
              <a:rPr lang="en-US" altLang="zh-CN" b="1" dirty="0"/>
              <a:t>4.1.2 </a:t>
            </a:r>
            <a:r>
              <a:rPr lang="zh-CN" altLang="en-US" b="1" dirty="0"/>
              <a:t>使用</a:t>
            </a:r>
            <a:r>
              <a:rPr lang="en-US" altLang="zh-CN" b="1" dirty="0"/>
              <a:t>Dreamweaver</a:t>
            </a:r>
            <a:r>
              <a:rPr lang="zh-CN" altLang="en-US" b="1" dirty="0"/>
              <a:t>编写</a:t>
            </a:r>
            <a:r>
              <a:rPr lang="en-US" altLang="zh-CN" b="1" dirty="0"/>
              <a:t>HTML</a:t>
            </a:r>
            <a:r>
              <a:rPr lang="zh-CN" altLang="en-US" b="1" dirty="0"/>
              <a:t>文件</a:t>
            </a:r>
            <a:r>
              <a:rPr lang="zh-CN" altLang="en-US" dirty="0"/>
              <a:t> </a:t>
            </a:r>
          </a:p>
          <a:p>
            <a:pPr eaLnBrk="1" hangingPunct="1">
              <a:buNone/>
            </a:pPr>
            <a:r>
              <a:rPr lang="zh-CN" altLang="en-US" dirty="0"/>
              <a:t>  在</a:t>
            </a:r>
            <a:r>
              <a:rPr lang="en-US" altLang="zh-CN" dirty="0"/>
              <a:t>Dreamweaver</a:t>
            </a:r>
            <a:r>
              <a:rPr lang="zh-CN" altLang="en-US" dirty="0"/>
              <a:t>中编写代码的具体操作步骤如下：</a:t>
            </a:r>
          </a:p>
          <a:p>
            <a:pPr eaLnBrk="1" hangingPunct="1">
              <a:buNone/>
            </a:pPr>
            <a:r>
              <a:rPr lang="zh-CN" altLang="en-US" dirty="0"/>
              <a:t> </a:t>
            </a:r>
            <a:r>
              <a:rPr lang="en-US" altLang="zh-CN" dirty="0"/>
              <a:t>1</a:t>
            </a:r>
            <a:r>
              <a:rPr lang="zh-CN" altLang="en-US" dirty="0"/>
              <a:t>、开启</a:t>
            </a:r>
            <a:r>
              <a:rPr lang="en-US" altLang="zh-CN" dirty="0"/>
              <a:t>Dreamweaver CS6</a:t>
            </a:r>
            <a:r>
              <a:rPr lang="zh-CN" altLang="en-US" dirty="0"/>
              <a:t>软件，新建空白文档，在“代码视    图”中编写</a:t>
            </a:r>
            <a:r>
              <a:rPr lang="en-US" altLang="zh-CN" dirty="0"/>
              <a:t>HTML</a:t>
            </a:r>
            <a:r>
              <a:rPr lang="zh-CN" altLang="en-US" dirty="0"/>
              <a:t>代码，如书上图</a:t>
            </a:r>
            <a:r>
              <a:rPr lang="en-US" altLang="zh-CN" dirty="0"/>
              <a:t>4.2</a:t>
            </a:r>
            <a:r>
              <a:rPr lang="zh-CN" altLang="en-US" dirty="0"/>
              <a:t>所示。</a:t>
            </a:r>
          </a:p>
          <a:p>
            <a:pPr eaLnBrk="1" hangingPunct="1">
              <a:buNone/>
            </a:pPr>
            <a:r>
              <a:rPr lang="zh-CN" altLang="en-US" dirty="0"/>
              <a:t> </a:t>
            </a:r>
            <a:r>
              <a:rPr lang="en-US" altLang="zh-CN" dirty="0"/>
              <a:t>2</a:t>
            </a:r>
            <a:r>
              <a:rPr lang="zh-CN" altLang="en-US" dirty="0"/>
              <a:t>、在</a:t>
            </a:r>
            <a:r>
              <a:rPr lang="en-US" altLang="zh-CN" dirty="0"/>
              <a:t>Dreamweaver</a:t>
            </a:r>
            <a:r>
              <a:rPr lang="zh-CN" altLang="en-US" dirty="0"/>
              <a:t>中编辑完代码后，返回到“设计视图”中，效果如图</a:t>
            </a:r>
            <a:r>
              <a:rPr lang="en-US" altLang="zh-CN" dirty="0"/>
              <a:t>4.3</a:t>
            </a:r>
            <a:r>
              <a:rPr lang="zh-CN" altLang="en-US" dirty="0"/>
              <a:t>所示（</a:t>
            </a:r>
            <a:r>
              <a:rPr lang="en-US" altLang="zh-CN" dirty="0"/>
              <a:t>70</a:t>
            </a:r>
            <a:r>
              <a:rPr lang="zh-CN" altLang="en-US" dirty="0"/>
              <a:t>页）。</a:t>
            </a:r>
          </a:p>
          <a:p>
            <a:pPr eaLnBrk="1" hangingPunct="1">
              <a:buNone/>
            </a:pPr>
            <a:r>
              <a:rPr lang="zh-CN" altLang="en-US" dirty="0"/>
              <a:t> </a:t>
            </a:r>
            <a:r>
              <a:rPr lang="en-US" altLang="zh-CN" dirty="0"/>
              <a:t>3</a:t>
            </a:r>
            <a:r>
              <a:rPr lang="zh-CN" altLang="en-US" dirty="0"/>
              <a:t>、执行“文件”｜“保存”命令，保存文档，即可完成</a:t>
            </a:r>
            <a:r>
              <a:rPr lang="en-US" altLang="zh-CN" dirty="0"/>
              <a:t>HTML</a:t>
            </a:r>
            <a:r>
              <a:rPr lang="zh-CN" altLang="en-US" dirty="0"/>
              <a:t>文件的编写。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36194" name="Rectangle 3"/>
          <p:cNvSpPr>
            <a:spLocks noGrp="1"/>
          </p:cNvSpPr>
          <p:nvPr>
            <p:ph idx="1"/>
          </p:nvPr>
        </p:nvSpPr>
        <p:spPr>
          <a:ln/>
        </p:spPr>
        <p:txBody>
          <a:bodyPr vert="horz" wrap="square" lIns="91440" tIns="45720" rIns="91440" bIns="45720" anchor="t" anchorCtr="0"/>
          <a:lstStyle/>
          <a:p>
            <a:r>
              <a:rPr lang="en-US" altLang="zh-CN" sz="2800" dirty="0"/>
              <a:t>&lt;body&gt;</a:t>
            </a:r>
          </a:p>
          <a:p>
            <a:r>
              <a:rPr lang="en-US" altLang="zh-CN" sz="2800" dirty="0">
                <a:solidFill>
                  <a:srgbClr val="FF0000"/>
                </a:solidFill>
              </a:rPr>
              <a:t>             &lt;h2&gt;</a:t>
            </a:r>
            <a:r>
              <a:rPr lang="zh-CN" altLang="en-US" sz="2800" dirty="0">
                <a:solidFill>
                  <a:srgbClr val="FF0000"/>
                </a:solidFill>
              </a:rPr>
              <a:t>显示楷体绿色</a:t>
            </a:r>
            <a:r>
              <a:rPr lang="en-US" altLang="zh-CN" sz="2800" dirty="0">
                <a:solidFill>
                  <a:srgbClr val="FF0000"/>
                </a:solidFill>
              </a:rPr>
              <a:t>&lt;/h2&gt;</a:t>
            </a:r>
          </a:p>
          <a:p>
            <a:r>
              <a:rPr lang="en-US" altLang="zh-CN" sz="2800" dirty="0">
                <a:solidFill>
                  <a:srgbClr val="FF0000"/>
                </a:solidFill>
              </a:rPr>
              <a:t>             &lt;h3 class=redfont&gt;</a:t>
            </a:r>
            <a:r>
              <a:rPr lang="zh-CN" altLang="en-US" sz="2800" dirty="0">
                <a:solidFill>
                  <a:srgbClr val="FF0000"/>
                </a:solidFill>
              </a:rPr>
              <a:t>显示华文彩云红色</a:t>
            </a:r>
            <a:r>
              <a:rPr lang="en-US" altLang="zh-CN" sz="2800" dirty="0">
                <a:solidFill>
                  <a:srgbClr val="FF0000"/>
                </a:solidFill>
              </a:rPr>
              <a:t>&lt;/h3&gt;</a:t>
            </a:r>
          </a:p>
          <a:p>
            <a:r>
              <a:rPr lang="en-US" altLang="zh-CN" sz="2800" dirty="0">
                <a:solidFill>
                  <a:srgbClr val="FF0000"/>
                </a:solidFill>
              </a:rPr>
              <a:t>             &lt;h4 class=bluefont&gt;</a:t>
            </a:r>
            <a:r>
              <a:rPr lang="zh-CN" altLang="en-US" sz="2800" dirty="0">
                <a:solidFill>
                  <a:srgbClr val="FF0000"/>
                </a:solidFill>
              </a:rPr>
              <a:t>显示隶书蓝色</a:t>
            </a:r>
            <a:r>
              <a:rPr lang="en-US" altLang="zh-CN" sz="2800" dirty="0">
                <a:solidFill>
                  <a:srgbClr val="FF0000"/>
                </a:solidFill>
              </a:rPr>
              <a:t>&lt;/h4&gt;</a:t>
            </a:r>
          </a:p>
          <a:p>
            <a:r>
              <a:rPr lang="en-US" altLang="zh-CN" sz="2800" dirty="0"/>
              <a:t>             &lt;h3 id=id_olivefont&gt;</a:t>
            </a:r>
            <a:r>
              <a:rPr lang="zh-CN" altLang="en-US" sz="2800" dirty="0"/>
              <a:t>显示楷体橄榄绿</a:t>
            </a:r>
            <a:r>
              <a:rPr lang="en-US" altLang="zh-CN" sz="2800" dirty="0"/>
              <a:t>&lt;/h3&gt;</a:t>
            </a:r>
          </a:p>
          <a:p>
            <a:r>
              <a:rPr lang="en-US" altLang="zh-CN" sz="2800" dirty="0"/>
              <a:t>             &lt;h4 id=purplefont&gt;</a:t>
            </a:r>
            <a:r>
              <a:rPr lang="zh-CN" altLang="en-US" sz="2800" dirty="0"/>
              <a:t>显示仿宋体紫色</a:t>
            </a:r>
            <a:r>
              <a:rPr lang="en-US" altLang="zh-CN" sz="2800" dirty="0"/>
              <a:t>&lt;/h4&gt;</a:t>
            </a:r>
          </a:p>
          <a:p>
            <a:pPr>
              <a:buNone/>
            </a:pPr>
            <a:r>
              <a:rPr lang="en-US" altLang="zh-CN" sz="2800" dirty="0"/>
              <a:t>   &lt;/body&gt;</a:t>
            </a:r>
          </a:p>
          <a:p>
            <a:r>
              <a:rPr lang="en-US" altLang="zh-CN" sz="2800" dirty="0"/>
              <a:t>          &lt;/html&gt;</a:t>
            </a:r>
          </a:p>
          <a:p>
            <a:pPr eaLnBrk="1" hangingPunct="1">
              <a:buNone/>
            </a:pPr>
            <a:endParaRPr lang="en-US" altLang="zh-CN" sz="2800" dirty="0"/>
          </a:p>
          <a:p>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1"/>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endParaRPr lang="zh-CN" altLang="en-US" dirty="0"/>
          </a:p>
        </p:txBody>
      </p:sp>
      <p:sp>
        <p:nvSpPr>
          <p:cNvPr id="3" name="内容占位符 2"/>
          <p:cNvSpPr>
            <a:spLocks noGrp="1"/>
          </p:cNvSpPr>
          <p:nvPr>
            <p:ph idx="1"/>
          </p:nvPr>
        </p:nvSpPr>
        <p:spPr>
          <a:xfrm>
            <a:off x="179388" y="1125538"/>
            <a:ext cx="8785225" cy="547211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n"/>
              <a:defRPr/>
            </a:pPr>
            <a:r>
              <a:rPr kumimoji="0" lang="en-US" altLang="zh-CN" sz="2400" b="1" i="0" u="none" strike="noStrike" kern="0" cap="none" spc="0" normalizeH="0" baseline="0" noProof="0" dirty="0">
                <a:ln>
                  <a:noFill/>
                </a:ln>
                <a:solidFill>
                  <a:schemeClr val="tx1"/>
                </a:solidFill>
                <a:effectLst/>
                <a:uLnTx/>
                <a:uFillTx/>
                <a:latin typeface="+mn-lt"/>
                <a:ea typeface="+mn-ea"/>
                <a:cs typeface="+mn-cs"/>
              </a:rPr>
              <a:t>4.2.4 </a:t>
            </a:r>
            <a:r>
              <a:rPr kumimoji="0" lang="zh-CN" altLang="zh-CN" sz="2400" b="1" i="0" u="none" strike="noStrike" kern="0" cap="none" spc="0" normalizeH="0" baseline="0" noProof="0" dirty="0">
                <a:ln>
                  <a:noFill/>
                </a:ln>
                <a:solidFill>
                  <a:schemeClr val="tx1"/>
                </a:solidFill>
                <a:effectLst/>
                <a:uLnTx/>
                <a:uFillTx/>
                <a:latin typeface="+mn-lt"/>
                <a:ea typeface="+mn-ea"/>
                <a:cs typeface="+mn-cs"/>
              </a:rPr>
              <a:t>应用</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CSS</a:t>
            </a:r>
            <a:r>
              <a:rPr kumimoji="0" lang="zh-CN" altLang="zh-CN" sz="2400" b="1" i="0" u="none" strike="noStrike" kern="0" cap="none" spc="0" normalizeH="0" baseline="0" noProof="0" dirty="0">
                <a:ln>
                  <a:noFill/>
                </a:ln>
                <a:solidFill>
                  <a:schemeClr val="tx1"/>
                </a:solidFill>
                <a:effectLst/>
                <a:uLnTx/>
                <a:uFillTx/>
                <a:latin typeface="+mn-lt"/>
                <a:ea typeface="+mn-ea"/>
                <a:cs typeface="+mn-cs"/>
              </a:rPr>
              <a:t>样式的</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4</a:t>
            </a:r>
            <a:r>
              <a:rPr kumimoji="0" lang="zh-CN" altLang="zh-CN" sz="2400" b="1" i="0" u="none" strike="noStrike" kern="0" cap="none" spc="0" normalizeH="0" baseline="0" noProof="0" dirty="0">
                <a:ln>
                  <a:noFill/>
                </a:ln>
                <a:solidFill>
                  <a:schemeClr val="tx1"/>
                </a:solidFill>
                <a:effectLst/>
                <a:uLnTx/>
                <a:uFillTx/>
                <a:latin typeface="+mn-lt"/>
                <a:ea typeface="+mn-ea"/>
                <a:cs typeface="+mn-cs"/>
              </a:rPr>
              <a:t>种方式</a:t>
            </a: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CSS</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和</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HTML</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页面关联的方式有</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4</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种</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a:t>
            </a:r>
            <a:r>
              <a:rPr kumimoji="0" lang="zh-CN" altLang="en-US" sz="2400" b="0" i="0" u="none" strike="noStrike" kern="0" cap="none" spc="0" normalizeH="0" baseline="0" noProof="0" dirty="0">
                <a:ln>
                  <a:noFill/>
                </a:ln>
                <a:solidFill>
                  <a:schemeClr val="tx1"/>
                </a:solidFill>
                <a:effectLst/>
                <a:uLnTx/>
                <a:uFillTx/>
                <a:latin typeface="+mn-lt"/>
                <a:ea typeface="+mn-ea"/>
                <a:cs typeface="+mn-cs"/>
              </a:rPr>
              <a:t>分别为内联式、内嵌式、链接式和导入式。</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r>
              <a:rPr kumimoji="0" lang="en-US" altLang="zh-CN" sz="2400" b="1" i="0" u="none" strike="noStrike" kern="0" cap="none" spc="0" normalizeH="0" baseline="0" noProof="1">
                <a:ln>
                  <a:noFill/>
                </a:ln>
                <a:solidFill>
                  <a:srgbClr val="003366"/>
                </a:solidFill>
                <a:effectLst/>
                <a:uLnTx/>
                <a:uFillTx/>
                <a:latin typeface="+mn-lt"/>
                <a:ea typeface="+mn-ea"/>
                <a:cs typeface="+mn-cs"/>
              </a:rPr>
              <a:t>1.</a:t>
            </a:r>
            <a:r>
              <a:rPr kumimoji="0" lang="zh-CN" altLang="en-US" sz="2400" b="1" i="0" u="none" strike="noStrike" kern="0" cap="none" spc="0" normalizeH="0" baseline="0" noProof="1">
                <a:ln>
                  <a:noFill/>
                </a:ln>
                <a:solidFill>
                  <a:srgbClr val="003366"/>
                </a:solidFill>
                <a:effectLst/>
                <a:uLnTx/>
                <a:uFillTx/>
                <a:latin typeface="+mn-lt"/>
                <a:ea typeface="+mn-ea"/>
                <a:cs typeface="+mn-cs"/>
              </a:rPr>
              <a:t>内联式</a:t>
            </a:r>
            <a:endParaRPr kumimoji="0" lang="en-US" altLang="zh-CN" sz="2400" b="1" i="0" u="none" strike="noStrike" kern="0" cap="none" spc="0" normalizeH="0" baseline="0" noProof="1">
              <a:ln>
                <a:noFill/>
              </a:ln>
              <a:solidFill>
                <a:srgbClr val="003366"/>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zh-CN" altLang="en-US" sz="2400" b="1" i="0" u="none" strike="noStrike" kern="0" cap="none" spc="0" normalizeH="0" baseline="0" noProof="0" dirty="0">
                <a:ln>
                  <a:noFill/>
                </a:ln>
                <a:solidFill>
                  <a:schemeClr val="tx1"/>
                </a:solidFill>
                <a:effectLst/>
                <a:uLnTx/>
                <a:uFillTx/>
                <a:latin typeface="+mn-lt"/>
                <a:ea typeface="+mn-ea"/>
                <a:cs typeface="+mn-cs"/>
              </a:rPr>
              <a:t>该方式通过在</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主体区域内</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使用</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HTML</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标记的</a:t>
            </a:r>
            <a:r>
              <a:rPr kumimoji="0" lang="en-US" altLang="zh-CN" sz="2400" b="1" i="0" u="none" strike="noStrike" kern="0" cap="none" spc="0" normalizeH="0" baseline="0" noProof="0" dirty="0">
                <a:ln>
                  <a:noFill/>
                </a:ln>
                <a:solidFill>
                  <a:srgbClr val="FF0000"/>
                </a:solidFill>
                <a:effectLst/>
                <a:uLnTx/>
                <a:uFillTx/>
                <a:latin typeface="+mn-lt"/>
                <a:ea typeface="+mn-ea"/>
                <a:cs typeface="+mn-cs"/>
              </a:rPr>
              <a:t>style</a:t>
            </a:r>
            <a:r>
              <a:rPr kumimoji="0" lang="zh-CN" altLang="en-US" sz="2400" b="1" i="0" u="none" strike="noStrike" kern="0" cap="none" spc="0" normalizeH="0" baseline="0" noProof="0" dirty="0">
                <a:ln>
                  <a:noFill/>
                </a:ln>
                <a:solidFill>
                  <a:srgbClr val="FF0000"/>
                </a:solidFill>
                <a:effectLst/>
                <a:uLnTx/>
                <a:uFillTx/>
                <a:latin typeface="+mn-lt"/>
                <a:ea typeface="+mn-ea"/>
                <a:cs typeface="+mn-cs"/>
              </a:rPr>
              <a:t>属性</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设置样式。</a:t>
            </a:r>
            <a:endParaRPr kumimoji="0" lang="en-US" altLang="zh-CN" sz="24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zh-CN" altLang="zh-CN" sz="2400" b="0" i="0" u="none" strike="noStrike" kern="0" cap="none" spc="0" normalizeH="0" baseline="0" noProof="0" dirty="0">
                <a:ln>
                  <a:noFill/>
                </a:ln>
                <a:solidFill>
                  <a:schemeClr val="tx1"/>
                </a:solidFill>
                <a:effectLst/>
                <a:uLnTx/>
                <a:uFillTx/>
                <a:latin typeface="+mn-lt"/>
                <a:ea typeface="+mn-ea"/>
                <a:cs typeface="+mn-cs"/>
              </a:rPr>
              <a:t>语法：</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cs"/>
              </a:rPr>
              <a:t>  &lt; </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标记名称</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style=”</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样式属性</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：属性值</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1</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；样式属性</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：属性值</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2</a:t>
            </a:r>
            <a:r>
              <a:rPr kumimoji="0" lang="zh-CN" altLang="zh-CN" sz="2400" b="0" i="0" u="none" strike="noStrike" kern="0" cap="none" spc="0" normalizeH="0" baseline="0" noProof="0" dirty="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…”&gt;</a:t>
            </a:r>
            <a:endParaRPr kumimoji="0" lang="zh-CN"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10000"/>
              </a:spcAft>
              <a:buClr>
                <a:srgbClr val="FF0000"/>
              </a:buClr>
              <a:buSzTx/>
              <a:buFont typeface="Wingdings" panose="05000000000000000000" pitchFamily="2" charset="2"/>
              <a:buNone/>
              <a:defRPr/>
            </a:pPr>
            <a:r>
              <a:rPr kumimoji="0" lang="zh-CN" altLang="en-US" sz="2400" b="1" i="0" u="none" strike="noStrike" kern="0" cap="none" spc="0" normalizeH="0" baseline="0" noProof="0" dirty="0">
                <a:ln>
                  <a:noFill/>
                </a:ln>
                <a:solidFill>
                  <a:schemeClr val="tx1"/>
                </a:solidFill>
                <a:effectLst/>
                <a:uLnTx/>
                <a:uFillTx/>
                <a:latin typeface="+mn-lt"/>
                <a:ea typeface="+mn-ea"/>
                <a:cs typeface="+mn-cs"/>
              </a:rPr>
              <a:t>例如：</a:t>
            </a:r>
            <a:r>
              <a:rPr kumimoji="0" lang="en-US" altLang="zh-CN" sz="2400" b="0" i="0" u="none" strike="noStrike" kern="0" cap="none" spc="0" normalizeH="0" baseline="0" noProof="0" dirty="0">
                <a:ln>
                  <a:noFill/>
                </a:ln>
                <a:solidFill>
                  <a:schemeClr val="tx1"/>
                </a:solidFill>
                <a:effectLst/>
                <a:uLnTx/>
                <a:uFillTx/>
                <a:latin typeface="+mn-lt"/>
                <a:ea typeface="+mn-ea"/>
                <a:cs typeface="+mn-cs"/>
              </a:rPr>
              <a:t> test5.html </a:t>
            </a:r>
            <a:endParaRPr kumimoji="0" lang="en-US" altLang="zh-CN" sz="2400" b="1" i="0" u="none" strike="noStrike" kern="0" cap="none" spc="0" normalizeH="0" baseline="0" noProof="0" dirty="0">
              <a:ln>
                <a:noFill/>
              </a:ln>
              <a:solidFill>
                <a:srgbClr val="00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50000"/>
              </a:spcBef>
              <a:spcAft>
                <a:spcPct val="0"/>
              </a:spcAft>
              <a:buClr>
                <a:srgbClr val="FF0000"/>
              </a:buClr>
              <a:buSzTx/>
              <a:buFont typeface="Wingdings" panose="05000000000000000000" pitchFamily="2" charset="2"/>
              <a:buChar char="n"/>
              <a:defRPr/>
            </a:pPr>
            <a:r>
              <a:rPr kumimoji="0" lang="en-US" altLang="zh-CN" sz="2400" b="1" i="0" u="none" strike="noStrike" kern="0" cap="none" spc="0" normalizeH="0" baseline="0" noProof="0" dirty="0">
                <a:ln>
                  <a:noFill/>
                </a:ln>
                <a:solidFill>
                  <a:schemeClr val="tx1"/>
                </a:solidFill>
                <a:effectLst/>
                <a:uLnTx/>
                <a:uFillTx/>
                <a:latin typeface="+mn-lt"/>
                <a:ea typeface="+mn-ea"/>
                <a:cs typeface="+mn-cs"/>
              </a:rPr>
              <a:t> </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优点：可单独设置某个标记的样式</a:t>
            </a:r>
          </a:p>
          <a:p>
            <a:pPr marL="342900" marR="0" lvl="0" indent="-342900" algn="l" defTabSz="914400" rtl="0" eaLnBrk="0" fontAlgn="base" latinLnBrk="0" hangingPunct="0">
              <a:lnSpc>
                <a:spcPct val="100000"/>
              </a:lnSpc>
              <a:spcBef>
                <a:spcPct val="20000"/>
              </a:spcBef>
              <a:spcAft>
                <a:spcPct val="0"/>
              </a:spcAft>
              <a:buClr>
                <a:srgbClr val="FF0000"/>
              </a:buClr>
              <a:buSzTx/>
              <a:buFont typeface="Wingdings" panose="05000000000000000000" pitchFamily="2" charset="2"/>
              <a:buChar char="n"/>
              <a:defRPr/>
            </a:pPr>
            <a:r>
              <a:rPr kumimoji="0" lang="zh-CN" altLang="en-US" sz="2400" b="1" i="0" u="none" strike="noStrike" kern="0" cap="none" spc="0" normalizeH="0" baseline="0" noProof="0" dirty="0">
                <a:ln>
                  <a:noFill/>
                </a:ln>
                <a:solidFill>
                  <a:schemeClr val="tx1"/>
                </a:solidFill>
                <a:effectLst/>
                <a:uLnTx/>
                <a:uFillTx/>
                <a:latin typeface="+mn-lt"/>
                <a:ea typeface="+mn-ea"/>
                <a:cs typeface="+mn-cs"/>
              </a:rPr>
              <a:t> 缺点：只能作用于当前标记，没有发挥</a:t>
            </a:r>
            <a:r>
              <a:rPr kumimoji="0" lang="en-US" altLang="zh-CN" sz="2400" b="1" i="0" u="none" strike="noStrike" kern="0" cap="none" spc="0" normalizeH="0" baseline="0" noProof="0" dirty="0">
                <a:ln>
                  <a:noFill/>
                </a:ln>
                <a:solidFill>
                  <a:schemeClr val="tx1"/>
                </a:solidFill>
                <a:effectLst/>
                <a:uLnTx/>
                <a:uFillTx/>
                <a:latin typeface="+mn-lt"/>
                <a:ea typeface="+mn-ea"/>
                <a:cs typeface="+mn-cs"/>
              </a:rPr>
              <a:t>CSS</a:t>
            </a:r>
            <a:r>
              <a:rPr kumimoji="0" lang="zh-CN" altLang="en-US" sz="2400" b="1" i="0" u="none" strike="noStrike" kern="0" cap="none" spc="0" normalizeH="0" baseline="0" noProof="0" dirty="0">
                <a:ln>
                  <a:noFill/>
                </a:ln>
                <a:solidFill>
                  <a:schemeClr val="tx1"/>
                </a:solidFill>
                <a:effectLst/>
                <a:uLnTx/>
                <a:uFillTx/>
                <a:latin typeface="+mn-lt"/>
                <a:ea typeface="+mn-ea"/>
                <a:cs typeface="+mn-cs"/>
              </a:rPr>
              <a:t>统一设置格式的           优势。</a:t>
            </a:r>
          </a:p>
          <a:p>
            <a:pPr marL="0" marR="0" lvl="0" indent="0" algn="l" defTabSz="914400" rtl="0" eaLnBrk="0" fontAlgn="base" latinLnBrk="0" hangingPunct="0">
              <a:lnSpc>
                <a:spcPct val="100000"/>
              </a:lnSpc>
              <a:spcBef>
                <a:spcPct val="20000"/>
              </a:spcBef>
              <a:spcAft>
                <a:spcPct val="0"/>
              </a:spcAft>
              <a:buClrTx/>
              <a:buSzTx/>
              <a:buFont typeface="Wingdings" panose="05000000000000000000" pitchFamily="2" charset="2"/>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标题 1"/>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endParaRPr lang="zh-CN" altLang="en-US" dirty="0"/>
          </a:p>
        </p:txBody>
      </p:sp>
      <p:sp>
        <p:nvSpPr>
          <p:cNvPr id="138242" name="内容占位符 2"/>
          <p:cNvSpPr>
            <a:spLocks noGrp="1"/>
          </p:cNvSpPr>
          <p:nvPr>
            <p:ph idx="1"/>
          </p:nvPr>
        </p:nvSpPr>
        <p:spPr>
          <a:xfrm>
            <a:off x="0" y="1125538"/>
            <a:ext cx="9144000" cy="5472112"/>
          </a:xfrm>
          <a:ln/>
        </p:spPr>
        <p:txBody>
          <a:bodyPr vert="horz" wrap="square" lIns="91440" tIns="45720" rIns="91440" bIns="45720" anchor="t" anchorCtr="0"/>
          <a:lstStyle/>
          <a:p>
            <a:pPr marL="0" indent="0">
              <a:buNone/>
            </a:pPr>
            <a:r>
              <a:rPr lang="en-US" altLang="zh-CN" b="1" dirty="0"/>
              <a:t>[</a:t>
            </a:r>
            <a:r>
              <a:rPr lang="zh-CN" altLang="zh-CN" b="1" dirty="0"/>
              <a:t>例</a:t>
            </a:r>
            <a:r>
              <a:rPr lang="en-US" altLang="zh-CN" b="1" dirty="0"/>
              <a:t>4.5]</a:t>
            </a:r>
            <a:r>
              <a:rPr lang="en-US" altLang="zh-CN" dirty="0"/>
              <a:t> </a:t>
            </a:r>
            <a:r>
              <a:rPr lang="zh-CN" altLang="zh-CN" dirty="0"/>
              <a:t>直接在</a:t>
            </a:r>
            <a:r>
              <a:rPr lang="en-US" altLang="zh-CN" dirty="0"/>
              <a:t>HTML</a:t>
            </a:r>
            <a:r>
              <a:rPr lang="zh-CN" altLang="zh-CN" dirty="0"/>
              <a:t>标记中插入</a:t>
            </a:r>
            <a:r>
              <a:rPr lang="en-US" altLang="zh-CN" dirty="0"/>
              <a:t>style</a:t>
            </a:r>
            <a:r>
              <a:rPr lang="zh-CN" altLang="zh-CN" dirty="0"/>
              <a:t>属性，只能控制该处的样式。</a:t>
            </a:r>
            <a:r>
              <a:rPr lang="en-US" altLang="zh-CN" dirty="0"/>
              <a:t>test5.html</a:t>
            </a:r>
            <a:r>
              <a:rPr lang="zh-CN" altLang="zh-CN" dirty="0"/>
              <a:t>代码如下：</a:t>
            </a:r>
          </a:p>
          <a:p>
            <a:pPr marL="0" indent="0">
              <a:buNone/>
            </a:pPr>
            <a:r>
              <a:rPr lang="en-US" altLang="zh-CN" dirty="0"/>
              <a:t>&lt;html&gt;</a:t>
            </a:r>
            <a:endParaRPr lang="zh-CN" altLang="zh-CN" dirty="0"/>
          </a:p>
          <a:p>
            <a:pPr marL="0" indent="0">
              <a:buNone/>
            </a:pPr>
            <a:r>
              <a:rPr lang="en-US" altLang="zh-CN" dirty="0"/>
              <a:t>   &lt;head&gt;</a:t>
            </a:r>
            <a:endParaRPr lang="zh-CN" altLang="zh-CN" dirty="0"/>
          </a:p>
          <a:p>
            <a:pPr marL="0" indent="0">
              <a:buNone/>
            </a:pPr>
            <a:r>
              <a:rPr lang="en-US" altLang="zh-CN" dirty="0"/>
              <a:t>     &lt;title&gt;</a:t>
            </a:r>
            <a:r>
              <a:rPr lang="zh-CN" altLang="zh-CN" dirty="0"/>
              <a:t>直接定义</a:t>
            </a:r>
            <a:r>
              <a:rPr lang="en-US" altLang="zh-CN" dirty="0"/>
              <a:t>HTML</a:t>
            </a:r>
            <a:r>
              <a:rPr lang="zh-CN" altLang="zh-CN" dirty="0"/>
              <a:t>标记中的</a:t>
            </a:r>
            <a:r>
              <a:rPr lang="en-US" altLang="zh-CN" dirty="0"/>
              <a:t>style</a:t>
            </a:r>
            <a:r>
              <a:rPr lang="zh-CN" altLang="zh-CN" dirty="0"/>
              <a:t>属性</a:t>
            </a:r>
            <a:r>
              <a:rPr lang="en-US" altLang="zh-CN" dirty="0"/>
              <a:t>&lt;/title&gt;</a:t>
            </a:r>
          </a:p>
          <a:p>
            <a:pPr marL="0" indent="0">
              <a:buNone/>
            </a:pPr>
            <a:r>
              <a:rPr lang="en-US" altLang="zh-CN" dirty="0"/>
              <a:t>  &lt;/head&gt;</a:t>
            </a:r>
            <a:endParaRPr lang="zh-CN" altLang="zh-CN" dirty="0"/>
          </a:p>
          <a:p>
            <a:pPr marL="0" indent="0">
              <a:buNone/>
            </a:pPr>
            <a:r>
              <a:rPr lang="en-US" altLang="zh-CN" dirty="0"/>
              <a:t>&lt;body&gt;</a:t>
            </a:r>
            <a:endParaRPr lang="zh-CN" altLang="zh-CN" dirty="0"/>
          </a:p>
          <a:p>
            <a:pPr marL="0" indent="0">
              <a:buNone/>
            </a:pPr>
            <a:r>
              <a:rPr lang="en-US" altLang="zh-CN" dirty="0"/>
              <a:t>  &lt;h2  style= "color:red;text-align:center;font-stle:italic;font-family:</a:t>
            </a:r>
            <a:r>
              <a:rPr lang="zh-CN" altLang="zh-CN" dirty="0"/>
              <a:t>隶书</a:t>
            </a:r>
            <a:r>
              <a:rPr lang="en-US" altLang="zh-CN" dirty="0"/>
              <a:t>;font-size:x-large; "&gt;</a:t>
            </a:r>
          </a:p>
          <a:p>
            <a:pPr marL="0" indent="0">
              <a:buNone/>
            </a:pPr>
            <a:r>
              <a:rPr lang="en-US" altLang="zh-CN" dirty="0"/>
              <a:t>           </a:t>
            </a:r>
            <a:r>
              <a:rPr lang="zh-CN" altLang="zh-CN" dirty="0"/>
              <a:t>直接定义</a:t>
            </a:r>
            <a:r>
              <a:rPr lang="en-US" altLang="zh-CN" dirty="0"/>
              <a:t>HTML</a:t>
            </a:r>
            <a:r>
              <a:rPr lang="zh-CN" altLang="zh-CN" dirty="0"/>
              <a:t>标记中的</a:t>
            </a:r>
            <a:r>
              <a:rPr lang="en-US" altLang="zh-CN" dirty="0"/>
              <a:t>style</a:t>
            </a:r>
            <a:r>
              <a:rPr lang="zh-CN" altLang="zh-CN" dirty="0"/>
              <a:t>属性应用案例</a:t>
            </a:r>
            <a:r>
              <a:rPr lang="en-US" altLang="zh-CN" dirty="0"/>
              <a:t>&lt;/h2&gt;</a:t>
            </a:r>
            <a:endParaRPr lang="zh-CN" altLang="zh-CN" dirty="0"/>
          </a:p>
          <a:p>
            <a:pPr marL="0" indent="0">
              <a:buNone/>
            </a:pPr>
            <a:r>
              <a:rPr lang="en-US" altLang="zh-CN" dirty="0"/>
              <a:t>&lt;/body&gt;</a:t>
            </a:r>
            <a:endParaRPr lang="zh-CN" altLang="zh-CN" dirty="0"/>
          </a:p>
          <a:p>
            <a:pPr marL="0" indent="0">
              <a:buNone/>
            </a:pPr>
            <a:r>
              <a:rPr lang="en-US" altLang="zh-CN" dirty="0"/>
              <a:t>&lt;/html&gt;</a:t>
            </a:r>
            <a:endParaRPr lang="zh-CN" altLang="zh-CN" dirty="0"/>
          </a:p>
          <a:p>
            <a:pPr marL="0" indent="0">
              <a:buNone/>
            </a:pPr>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39266" name="Rectangle 3"/>
          <p:cNvSpPr>
            <a:spLocks noGrp="1"/>
          </p:cNvSpPr>
          <p:nvPr>
            <p:ph idx="1"/>
          </p:nvPr>
        </p:nvSpPr>
        <p:spPr>
          <a:ln/>
        </p:spPr>
        <p:txBody>
          <a:bodyPr vert="horz" wrap="square" lIns="91440" tIns="45720" rIns="91440" bIns="45720" anchor="t" anchorCtr="0"/>
          <a:lstStyle/>
          <a:p>
            <a:pPr eaLnBrk="1" hangingPunct="1">
              <a:buNone/>
            </a:pPr>
            <a:r>
              <a:rPr lang="" altLang="zh-CN" b="1" dirty="0">
                <a:solidFill>
                  <a:srgbClr val="003366"/>
                </a:solidFill>
              </a:rPr>
              <a:t>2.</a:t>
            </a:r>
            <a:r>
              <a:rPr lang="" altLang="en-US" b="1" dirty="0">
                <a:solidFill>
                  <a:srgbClr val="003366"/>
                </a:solidFill>
              </a:rPr>
              <a:t>内嵌式</a:t>
            </a:r>
            <a:endParaRPr lang="" altLang="zh-CN" b="1" dirty="0">
              <a:solidFill>
                <a:srgbClr val="003366"/>
              </a:solidFill>
            </a:endParaRPr>
          </a:p>
          <a:p>
            <a:pPr eaLnBrk="1" hangingPunct="1">
              <a:buNone/>
            </a:pPr>
            <a:r>
              <a:rPr lang="zh-CN" altLang="en-US" dirty="0"/>
              <a:t>内嵌式基本</a:t>
            </a:r>
            <a:r>
              <a:rPr lang="zh-CN" altLang="zh-CN" dirty="0"/>
              <a:t>语法：</a:t>
            </a:r>
            <a:endParaRPr lang="zh-CN" altLang="en-US" dirty="0"/>
          </a:p>
          <a:p>
            <a:pPr eaLnBrk="1" hangingPunct="1">
              <a:buNone/>
            </a:pPr>
            <a:r>
              <a:rPr lang="zh-CN" altLang="en-US" dirty="0"/>
              <a:t> </a:t>
            </a:r>
            <a:r>
              <a:rPr lang="en-US" altLang="zh-CN" dirty="0"/>
              <a:t>&lt;head&gt; &lt;title&gt;</a:t>
            </a:r>
            <a:r>
              <a:rPr lang="zh-CN" altLang="en-US" dirty="0"/>
              <a:t>我的家乡</a:t>
            </a:r>
            <a:r>
              <a:rPr lang="en-US" altLang="zh-CN" dirty="0"/>
              <a:t>&lt;/title&gt;</a:t>
            </a:r>
            <a:endParaRPr lang="zh-CN" altLang="zh-CN" dirty="0"/>
          </a:p>
          <a:p>
            <a:pPr eaLnBrk="1" hangingPunct="1">
              <a:buNone/>
            </a:pPr>
            <a:r>
              <a:rPr lang="en-US" altLang="zh-CN" dirty="0"/>
              <a:t>&lt;style type=”text/css”&gt;</a:t>
            </a:r>
            <a:endParaRPr lang="zh-CN" altLang="zh-CN" dirty="0"/>
          </a:p>
          <a:p>
            <a:pPr eaLnBrk="1" hangingPunct="1">
              <a:buNone/>
            </a:pPr>
            <a:r>
              <a:rPr lang="en-US" altLang="zh-CN" dirty="0"/>
              <a:t>   </a:t>
            </a:r>
            <a:r>
              <a:rPr lang="en-US" altLang="zh-CN" dirty="0">
                <a:solidFill>
                  <a:srgbClr val="FF0000"/>
                </a:solidFill>
              </a:rPr>
              <a:t>&lt;</a:t>
            </a:r>
            <a:r>
              <a:rPr lang="zh-CN" altLang="zh-CN" dirty="0">
                <a:solidFill>
                  <a:srgbClr val="FF0000"/>
                </a:solidFill>
              </a:rPr>
              <a:t>！</a:t>
            </a:r>
            <a:r>
              <a:rPr lang="en-US" altLang="zh-CN" dirty="0">
                <a:solidFill>
                  <a:srgbClr val="FF0000"/>
                </a:solidFill>
              </a:rPr>
              <a:t>--</a:t>
            </a:r>
            <a:endParaRPr lang="zh-CN" altLang="zh-CN" dirty="0">
              <a:solidFill>
                <a:srgbClr val="FF0000"/>
              </a:solidFill>
            </a:endParaRPr>
          </a:p>
          <a:p>
            <a:pPr eaLnBrk="1" hangingPunct="1">
              <a:buNone/>
            </a:pPr>
            <a:r>
              <a:rPr lang="en-US" altLang="zh-CN" dirty="0"/>
              <a:t>   </a:t>
            </a:r>
            <a:r>
              <a:rPr lang="zh-CN" altLang="zh-CN" dirty="0"/>
              <a:t>选择符</a:t>
            </a:r>
            <a:r>
              <a:rPr lang="en-US" altLang="zh-CN" dirty="0"/>
              <a:t>A1,</a:t>
            </a:r>
            <a:r>
              <a:rPr lang="zh-CN" altLang="zh-CN" dirty="0"/>
              <a:t>选择符</a:t>
            </a:r>
            <a:r>
              <a:rPr lang="en-US" altLang="zh-CN" dirty="0"/>
              <a:t>A2,…{</a:t>
            </a:r>
            <a:r>
              <a:rPr lang="zh-CN" altLang="zh-CN" dirty="0"/>
              <a:t>样式属性</a:t>
            </a:r>
            <a:r>
              <a:rPr lang="en-US" altLang="zh-CN" dirty="0"/>
              <a:t>1</a:t>
            </a:r>
            <a:r>
              <a:rPr lang="zh-CN" altLang="zh-CN" dirty="0"/>
              <a:t>：属性值</a:t>
            </a:r>
            <a:r>
              <a:rPr lang="en-US" altLang="zh-CN" dirty="0"/>
              <a:t>1;</a:t>
            </a:r>
            <a:r>
              <a:rPr lang="zh-CN" altLang="zh-CN" dirty="0"/>
              <a:t>样式属性</a:t>
            </a:r>
            <a:r>
              <a:rPr lang="en-US" altLang="zh-CN" dirty="0"/>
              <a:t>2:</a:t>
            </a:r>
            <a:r>
              <a:rPr lang="zh-CN" altLang="zh-CN" dirty="0"/>
              <a:t>属性值</a:t>
            </a:r>
            <a:r>
              <a:rPr lang="en-US" altLang="zh-CN" dirty="0"/>
              <a:t>2;…}</a:t>
            </a:r>
            <a:endParaRPr lang="zh-CN" altLang="zh-CN" dirty="0"/>
          </a:p>
          <a:p>
            <a:pPr eaLnBrk="1" hangingPunct="1">
              <a:buNone/>
            </a:pPr>
            <a:r>
              <a:rPr lang="en-US" altLang="zh-CN" dirty="0"/>
              <a:t>   </a:t>
            </a:r>
            <a:r>
              <a:rPr lang="zh-CN" altLang="zh-CN" dirty="0"/>
              <a:t>选择符</a:t>
            </a:r>
            <a:r>
              <a:rPr lang="en-US" altLang="zh-CN" dirty="0"/>
              <a:t>B1,</a:t>
            </a:r>
            <a:r>
              <a:rPr lang="zh-CN" altLang="zh-CN" dirty="0"/>
              <a:t>选择符</a:t>
            </a:r>
            <a:r>
              <a:rPr lang="en-US" altLang="zh-CN" dirty="0"/>
              <a:t>B2,…{</a:t>
            </a:r>
            <a:r>
              <a:rPr lang="zh-CN" altLang="zh-CN" dirty="0"/>
              <a:t>样式属性</a:t>
            </a:r>
            <a:r>
              <a:rPr lang="en-US" altLang="zh-CN" dirty="0"/>
              <a:t>1</a:t>
            </a:r>
            <a:r>
              <a:rPr lang="zh-CN" altLang="zh-CN" dirty="0"/>
              <a:t>：属性值</a:t>
            </a:r>
            <a:r>
              <a:rPr lang="en-US" altLang="zh-CN" dirty="0"/>
              <a:t>1;</a:t>
            </a:r>
            <a:r>
              <a:rPr lang="zh-CN" altLang="zh-CN" dirty="0"/>
              <a:t>样式属性</a:t>
            </a:r>
            <a:r>
              <a:rPr lang="en-US" altLang="zh-CN" dirty="0"/>
              <a:t>2:</a:t>
            </a:r>
            <a:r>
              <a:rPr lang="zh-CN" altLang="zh-CN" dirty="0"/>
              <a:t>属性值</a:t>
            </a:r>
            <a:r>
              <a:rPr lang="en-US" altLang="zh-CN" dirty="0"/>
              <a:t>2;…}</a:t>
            </a:r>
            <a:endParaRPr lang="zh-CN" altLang="zh-CN" dirty="0"/>
          </a:p>
          <a:p>
            <a:pPr eaLnBrk="1" hangingPunct="1">
              <a:buNone/>
            </a:pPr>
            <a:r>
              <a:rPr lang="en-US" altLang="zh-CN" dirty="0"/>
              <a:t>   …</a:t>
            </a:r>
            <a:endParaRPr lang="zh-CN" altLang="zh-CN" dirty="0"/>
          </a:p>
          <a:p>
            <a:pPr eaLnBrk="1" hangingPunct="1">
              <a:buNone/>
            </a:pPr>
            <a:r>
              <a:rPr lang="en-US" altLang="zh-CN" dirty="0">
                <a:solidFill>
                  <a:srgbClr val="FF0000"/>
                </a:solidFill>
              </a:rPr>
              <a:t>   --&gt;</a:t>
            </a:r>
            <a:endParaRPr lang="zh-CN" altLang="zh-CN" dirty="0">
              <a:solidFill>
                <a:srgbClr val="FF0000"/>
              </a:solidFill>
            </a:endParaRPr>
          </a:p>
          <a:p>
            <a:pPr eaLnBrk="1" hangingPunct="1">
              <a:buNone/>
            </a:pPr>
            <a:r>
              <a:rPr lang="en-US" altLang="zh-CN" dirty="0"/>
              <a:t> &lt;/style&gt;</a:t>
            </a:r>
          </a:p>
          <a:p>
            <a:pPr eaLnBrk="1" hangingPunct="1">
              <a:buNone/>
            </a:pPr>
            <a:r>
              <a:rPr lang="zh-CN" altLang="en-US" dirty="0"/>
              <a:t> </a:t>
            </a:r>
            <a:r>
              <a:rPr lang="en-US" altLang="zh-CN" dirty="0"/>
              <a:t>&lt;/head&gt; </a:t>
            </a:r>
            <a:endParaRPr lang="zh-CN" altLang="zh-CN" dirty="0"/>
          </a:p>
          <a:p>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标题 1"/>
          <p:cNvSpPr>
            <a:spLocks noGrp="1"/>
          </p:cNvSpPr>
          <p:nvPr>
            <p:ph type="title"/>
          </p:nvPr>
        </p:nvSpPr>
        <p:spPr>
          <a:xfrm>
            <a:off x="755650" y="-25400"/>
            <a:ext cx="7993063" cy="719138"/>
          </a:xfrm>
          <a:ln/>
        </p:spPr>
        <p:txBody>
          <a:bodyPr vert="horz" wrap="square" lIns="91440" tIns="45720" rIns="91440" bIns="45720" anchor="ctr" anchorCtr="0"/>
          <a:lstStyle/>
          <a:p>
            <a:pPr eaLnBrk="1" hangingPunct="1"/>
            <a:r>
              <a:rPr lang="en-US" altLang="zh-CN" b="1" dirty="0"/>
              <a:t>4.2  CSS</a:t>
            </a:r>
            <a:r>
              <a:rPr lang="zh-CN" altLang="en-US" b="1" dirty="0"/>
              <a:t>样式表</a:t>
            </a:r>
            <a:endParaRPr lang="zh-CN" altLang="en-US" dirty="0"/>
          </a:p>
        </p:txBody>
      </p:sp>
      <p:sp>
        <p:nvSpPr>
          <p:cNvPr id="140290" name="内容占位符 2"/>
          <p:cNvSpPr>
            <a:spLocks noGrp="1"/>
          </p:cNvSpPr>
          <p:nvPr>
            <p:ph idx="1"/>
          </p:nvPr>
        </p:nvSpPr>
        <p:spPr>
          <a:xfrm>
            <a:off x="179388" y="476250"/>
            <a:ext cx="8785225" cy="6624638"/>
          </a:xfrm>
          <a:ln/>
        </p:spPr>
        <p:txBody>
          <a:bodyPr vert="horz" wrap="square" lIns="91440" tIns="45720" rIns="91440" bIns="45720" anchor="t" anchorCtr="0"/>
          <a:lstStyle/>
          <a:p>
            <a:pPr eaLnBrk="1" hangingPunct="1">
              <a:buNone/>
            </a:pPr>
            <a:r>
              <a:rPr lang="" altLang="zh-CN" b="1" dirty="0">
                <a:solidFill>
                  <a:srgbClr val="003366"/>
                </a:solidFill>
              </a:rPr>
              <a:t>2.</a:t>
            </a:r>
            <a:r>
              <a:rPr lang="" altLang="en-US" b="1" dirty="0">
                <a:solidFill>
                  <a:srgbClr val="003366"/>
                </a:solidFill>
              </a:rPr>
              <a:t>内嵌式</a:t>
            </a:r>
            <a:endParaRPr lang="" altLang="zh-CN" b="1" dirty="0">
              <a:solidFill>
                <a:srgbClr val="003366"/>
              </a:solidFill>
            </a:endParaRPr>
          </a:p>
          <a:p>
            <a:pPr>
              <a:spcAft>
                <a:spcPct val="10000"/>
              </a:spcAft>
              <a:buClr>
                <a:srgbClr val="FF0000"/>
              </a:buClr>
            </a:pPr>
            <a:r>
              <a:rPr lang="zh-CN" altLang="en-US" b="1" dirty="0"/>
              <a:t>该方式在</a:t>
            </a:r>
            <a:r>
              <a:rPr lang="zh-CN" altLang="en-US" b="1" dirty="0">
                <a:solidFill>
                  <a:srgbClr val="FF0000"/>
                </a:solidFill>
              </a:rPr>
              <a:t>头部区域内</a:t>
            </a:r>
            <a:r>
              <a:rPr lang="zh-CN" altLang="en-US" b="1" dirty="0"/>
              <a:t>使用</a:t>
            </a:r>
            <a:r>
              <a:rPr lang="en-US" altLang="zh-CN" b="1" dirty="0">
                <a:solidFill>
                  <a:srgbClr val="FF0000"/>
                </a:solidFill>
              </a:rPr>
              <a:t>style</a:t>
            </a:r>
            <a:r>
              <a:rPr lang="zh-CN" altLang="en-US" b="1" dirty="0">
                <a:solidFill>
                  <a:srgbClr val="FF0000"/>
                </a:solidFill>
              </a:rPr>
              <a:t>标记</a:t>
            </a:r>
            <a:r>
              <a:rPr lang="zh-CN" altLang="en-US" b="1" dirty="0"/>
              <a:t>将样式表嵌入到</a:t>
            </a:r>
            <a:r>
              <a:rPr lang="en-US" altLang="zh-CN" b="1" dirty="0"/>
              <a:t>HTML</a:t>
            </a:r>
            <a:r>
              <a:rPr lang="zh-CN" altLang="en-US" b="1" dirty="0"/>
              <a:t>文档中，例如：</a:t>
            </a:r>
            <a:endParaRPr lang="en-US" altLang="zh-CN" b="1" dirty="0"/>
          </a:p>
          <a:p>
            <a:pPr>
              <a:spcAft>
                <a:spcPct val="10000"/>
              </a:spcAft>
              <a:buClr>
                <a:srgbClr val="FF0000"/>
              </a:buClr>
            </a:pPr>
            <a:r>
              <a:rPr lang="en-US" altLang="zh-CN" b="1" dirty="0"/>
              <a:t>&lt;head&gt;</a:t>
            </a:r>
          </a:p>
          <a:p>
            <a:pPr>
              <a:spcAft>
                <a:spcPct val="10000"/>
              </a:spcAft>
              <a:buClr>
                <a:srgbClr val="FF0000"/>
              </a:buClr>
            </a:pPr>
            <a:r>
              <a:rPr lang="en-US" altLang="zh-CN" b="1" dirty="0"/>
              <a:t>…………</a:t>
            </a:r>
            <a:endParaRPr lang="zh-CN" altLang="en-US" b="1" dirty="0"/>
          </a:p>
          <a:p>
            <a:pPr lvl="1">
              <a:buFont typeface="Arial" panose="020B0604020202020204" pitchFamily="34" charset="0"/>
              <a:buNone/>
            </a:pPr>
            <a:r>
              <a:rPr lang="en-US" altLang="zh-CN" sz="2400" b="1" dirty="0">
                <a:solidFill>
                  <a:srgbClr val="FF0000"/>
                </a:solidFill>
              </a:rPr>
              <a:t>   &lt;style&gt;</a:t>
            </a:r>
          </a:p>
          <a:p>
            <a:pPr lvl="1">
              <a:buFont typeface="Arial" panose="020B0604020202020204" pitchFamily="34" charset="0"/>
              <a:buNone/>
            </a:pPr>
            <a:r>
              <a:rPr lang="en-US" altLang="zh-CN" sz="2400" b="1" dirty="0">
                <a:solidFill>
                  <a:srgbClr val="000000"/>
                </a:solidFill>
              </a:rPr>
              <a:t>        p{text-align:center;color:blue}</a:t>
            </a:r>
          </a:p>
          <a:p>
            <a:pPr lvl="1">
              <a:buFont typeface="Arial" panose="020B0604020202020204" pitchFamily="34" charset="0"/>
              <a:buNone/>
            </a:pPr>
            <a:r>
              <a:rPr lang="en-US" altLang="zh-CN" sz="2400" b="1" dirty="0">
                <a:solidFill>
                  <a:srgbClr val="FF0000"/>
                </a:solidFill>
              </a:rPr>
              <a:t>   &lt;/style&gt;</a:t>
            </a:r>
          </a:p>
          <a:p>
            <a:pPr lvl="1">
              <a:buFont typeface="Arial" panose="020B0604020202020204" pitchFamily="34" charset="0"/>
              <a:buNone/>
            </a:pPr>
            <a:r>
              <a:rPr lang="en-US" altLang="zh-CN" sz="2400" b="1" dirty="0">
                <a:solidFill>
                  <a:srgbClr val="FF0000"/>
                </a:solidFill>
              </a:rPr>
              <a:t>……….</a:t>
            </a:r>
          </a:p>
          <a:p>
            <a:pPr lvl="1">
              <a:buFont typeface="Arial" panose="020B0604020202020204" pitchFamily="34" charset="0"/>
              <a:buNone/>
            </a:pPr>
            <a:r>
              <a:rPr lang="en-US" altLang="zh-CN" sz="2400" b="1" dirty="0">
                <a:solidFill>
                  <a:srgbClr val="FF0000"/>
                </a:solidFill>
              </a:rPr>
              <a:t>&lt;head&gt;</a:t>
            </a:r>
          </a:p>
          <a:p>
            <a:pPr>
              <a:buClr>
                <a:srgbClr val="FF0000"/>
              </a:buClr>
            </a:pPr>
            <a:r>
              <a:rPr lang="en-US" altLang="zh-CN" dirty="0"/>
              <a:t> &lt;body&gt;</a:t>
            </a:r>
          </a:p>
          <a:p>
            <a:pPr>
              <a:buClr>
                <a:srgbClr val="FF0000"/>
              </a:buClr>
            </a:pPr>
            <a:r>
              <a:rPr lang="en-US" altLang="zh-CN" dirty="0"/>
              <a:t>         &lt;p&gt; </a:t>
            </a:r>
            <a:r>
              <a:rPr lang="zh-CN" altLang="en-US" dirty="0"/>
              <a:t>湖南科技大学</a:t>
            </a:r>
            <a:r>
              <a:rPr lang="en-US" altLang="zh-CN" dirty="0"/>
              <a:t>1&lt;p&gt;</a:t>
            </a:r>
          </a:p>
          <a:p>
            <a:pPr>
              <a:buClr>
                <a:srgbClr val="FF0000"/>
              </a:buClr>
            </a:pPr>
            <a:r>
              <a:rPr lang="en-US" altLang="zh-CN" dirty="0"/>
              <a:t>         &lt;p&gt;</a:t>
            </a:r>
            <a:r>
              <a:rPr lang="zh-CN" altLang="en-US" dirty="0"/>
              <a:t>湖南科技大学</a:t>
            </a:r>
            <a:r>
              <a:rPr lang="en-US" altLang="zh-CN" dirty="0"/>
              <a:t>2&lt;p&gt;</a:t>
            </a:r>
          </a:p>
          <a:p>
            <a:pPr>
              <a:buClr>
                <a:srgbClr val="FF0000"/>
              </a:buClr>
            </a:pPr>
            <a:r>
              <a:rPr lang="en-US" altLang="zh-CN" dirty="0"/>
              <a:t> &lt;body&gt;</a:t>
            </a:r>
            <a:endParaRPr lang="zh-CN" altLang="zh-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1"/>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endParaRPr lang="zh-CN" altLang="en-US" dirty="0"/>
          </a:p>
        </p:txBody>
      </p:sp>
      <p:sp>
        <p:nvSpPr>
          <p:cNvPr id="141314" name="内容占位符 2"/>
          <p:cNvSpPr>
            <a:spLocks noGrp="1"/>
          </p:cNvSpPr>
          <p:nvPr>
            <p:ph idx="1"/>
          </p:nvPr>
        </p:nvSpPr>
        <p:spPr>
          <a:xfrm>
            <a:off x="179388" y="1125538"/>
            <a:ext cx="8964612" cy="5472112"/>
          </a:xfrm>
          <a:ln/>
        </p:spPr>
        <p:txBody>
          <a:bodyPr vert="horz" wrap="square" lIns="91440" tIns="45720" rIns="91440" bIns="45720" anchor="t" anchorCtr="0"/>
          <a:lstStyle/>
          <a:p>
            <a:pPr>
              <a:buClr>
                <a:srgbClr val="FF0000"/>
              </a:buClr>
            </a:pPr>
            <a:r>
              <a:rPr lang="zh-CN" altLang="en-US" b="1" dirty="0"/>
              <a:t>优点：</a:t>
            </a:r>
            <a:r>
              <a:rPr lang="en-US" altLang="zh-CN" b="1" dirty="0"/>
              <a:t>CSS</a:t>
            </a:r>
            <a:r>
              <a:rPr lang="zh-CN" altLang="en-US" b="1" dirty="0"/>
              <a:t>代码将被集中放在</a:t>
            </a:r>
            <a:r>
              <a:rPr lang="en-US" altLang="zh-CN" b="1" dirty="0"/>
              <a:t>&lt;style&gt;</a:t>
            </a:r>
            <a:r>
              <a:rPr lang="zh-CN" altLang="en-US" b="1" dirty="0"/>
              <a:t>标记中，方便查找和维护，页面代码也会减少。有利于统一设置单个网页的格式。</a:t>
            </a:r>
          </a:p>
          <a:p>
            <a:pPr>
              <a:buClr>
                <a:srgbClr val="FF0000"/>
              </a:buClr>
            </a:pPr>
            <a:r>
              <a:rPr lang="zh-CN" altLang="en-US" b="1" dirty="0"/>
              <a:t> 缺点：不便统一设置多个网页的格式</a:t>
            </a:r>
            <a:br>
              <a:rPr lang="zh-CN" altLang="en-US" dirty="0"/>
            </a:br>
            <a:endParaRPr lang="en-US" altLang="zh-CN" dirty="0"/>
          </a:p>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119" name="图片 602118"/>
          <p:cNvPicPr>
            <a:picLocks noChangeAspect="1"/>
          </p:cNvPicPr>
          <p:nvPr/>
        </p:nvPicPr>
        <p:blipFill>
          <a:blip r:embed="rId2"/>
          <a:stretch>
            <a:fillRect/>
          </a:stretch>
        </p:blipFill>
        <p:spPr>
          <a:xfrm>
            <a:off x="250825" y="1268413"/>
            <a:ext cx="8893175" cy="3960812"/>
          </a:xfrm>
          <a:prstGeom prst="rect">
            <a:avLst/>
          </a:prstGeom>
          <a:noFill/>
          <a:ln w="9525">
            <a:noFill/>
          </a:ln>
        </p:spPr>
      </p:pic>
      <p:sp>
        <p:nvSpPr>
          <p:cNvPr id="142338" name="标题 602113"/>
          <p:cNvSpPr>
            <a:spLocks noGrp="1"/>
          </p:cNvSpPr>
          <p:nvPr>
            <p:ph type="title"/>
          </p:nvPr>
        </p:nvSpPr>
        <p:spPr>
          <a:xfrm>
            <a:off x="395288" y="0"/>
            <a:ext cx="8229600" cy="184150"/>
          </a:xfrm>
          <a:ln/>
        </p:spPr>
        <p:txBody>
          <a:bodyPr vert="horz" wrap="square" lIns="91440" tIns="45720" rIns="91440" bIns="45720" anchor="ctr" anchorCtr="0"/>
          <a:lstStyle/>
          <a:p>
            <a:endParaRPr lang="" altLang="zh-CN" sz="4000" dirty="0"/>
          </a:p>
        </p:txBody>
      </p:sp>
      <p:sp>
        <p:nvSpPr>
          <p:cNvPr id="602115" name="内容占位符 602114"/>
          <p:cNvSpPr>
            <a:spLocks noGrp="1"/>
          </p:cNvSpPr>
          <p:nvPr>
            <p:ph idx="1"/>
          </p:nvPr>
        </p:nvSpPr>
        <p:spPr>
          <a:xfrm>
            <a:off x="0" y="188913"/>
            <a:ext cx="9144000" cy="5399087"/>
          </a:xfrm>
          <a:ln/>
        </p:spPr>
        <p:txBody>
          <a:bodyPr vert="horz" wrap="square" lIns="91440" tIns="45720" rIns="91440" bIns="45720" anchor="t" anchorCtr="0"/>
          <a:lstStyle/>
          <a:p>
            <a:pPr>
              <a:buClr>
                <a:srgbClr val="FF0000"/>
              </a:buClr>
            </a:pPr>
            <a:r>
              <a:rPr lang="zh-CN" altLang="en-US" sz="5400" b="1" dirty="0">
                <a:solidFill>
                  <a:schemeClr val="hlink"/>
                </a:solidFill>
                <a:hlinkClick r:id="rId3" action="ppaction://hlinkfile"/>
              </a:rPr>
              <a:t>内嵌式示例</a:t>
            </a:r>
            <a:endParaRPr lang="zh-CN" altLang="en-US" sz="5400" b="1" dirty="0">
              <a:solidFill>
                <a:schemeClr val="hlink"/>
              </a:solidFill>
            </a:endParaRPr>
          </a:p>
        </p:txBody>
      </p:sp>
      <p:sp>
        <p:nvSpPr>
          <p:cNvPr id="602118" name="矩形 602117"/>
          <p:cNvSpPr>
            <a:spLocks noChangeArrowheads="1"/>
          </p:cNvSpPr>
          <p:nvPr/>
        </p:nvSpPr>
        <p:spPr bwMode="auto">
          <a:xfrm>
            <a:off x="179388" y="2349500"/>
            <a:ext cx="4895850" cy="2447925"/>
          </a:xfrm>
          <a:prstGeom prst="rect">
            <a:avLst/>
          </a:prstGeom>
          <a:noFill/>
          <a:ln w="12700" cap="sq">
            <a:solidFill>
              <a:srgbClr val="FF0000"/>
            </a:solidFill>
            <a:miter lim="800000"/>
            <a:headEnd type="none" w="sm" len="sm"/>
            <a:tailEnd type="none" w="sm" len="sm"/>
          </a:ln>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pic>
        <p:nvPicPr>
          <p:cNvPr id="142341" name="墨迹 1"/>
          <p:cNvPicPr>
            <a:picLocks noChangeAspect="1"/>
          </p:cNvPicPr>
          <p:nvPr/>
        </p:nvPicPr>
        <p:blipFill>
          <a:blip r:embed="rId4"/>
          <a:stretch>
            <a:fillRect/>
          </a:stretch>
        </p:blipFill>
        <p:spPr>
          <a:xfrm>
            <a:off x="2894013" y="2146300"/>
            <a:ext cx="6091237" cy="1368425"/>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02115">
                                            <p:txEl>
                                              <p:pRg st="0" end="0"/>
                                            </p:txEl>
                                          </p:spTgt>
                                        </p:tgtEl>
                                        <p:attrNameLst>
                                          <p:attrName>style.visibility</p:attrName>
                                        </p:attrNameLst>
                                      </p:cBhvr>
                                      <p:to>
                                        <p:strVal val="visible"/>
                                      </p:to>
                                    </p:set>
                                    <p:anim calcmode="lin" valueType="num">
                                      <p:cBhvr additive="base">
                                        <p:cTn id="7" dur="500" fill="hold"/>
                                        <p:tgtEl>
                                          <p:spTgt spid="602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02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nodeType="clickEffect">
                                  <p:stCondLst>
                                    <p:cond delay="0"/>
                                  </p:stCondLst>
                                  <p:childTnLst>
                                    <p:set>
                                      <p:cBhvr>
                                        <p:cTn id="12" dur="1" fill="hold">
                                          <p:stCondLst>
                                            <p:cond delay="0"/>
                                          </p:stCondLst>
                                        </p:cTn>
                                        <p:tgtEl>
                                          <p:spTgt spid="602119"/>
                                        </p:tgtEl>
                                        <p:attrNameLst>
                                          <p:attrName>style.visibility</p:attrName>
                                        </p:attrNameLst>
                                      </p:cBhvr>
                                      <p:to>
                                        <p:strVal val="visible"/>
                                      </p:to>
                                    </p:set>
                                    <p:animEffect transition="in" filter="blinds(vertical)">
                                      <p:cBhvr>
                                        <p:cTn id="13" dur="500"/>
                                        <p:tgtEl>
                                          <p:spTgt spid="602119"/>
                                        </p:tgtEl>
                                      </p:cBhvr>
                                    </p:animEffect>
                                  </p:childTnLst>
                                </p:cTn>
                              </p:par>
                            </p:childTnLst>
                          </p:cTn>
                        </p:par>
                        <p:par>
                          <p:cTn id="14" fill="hold">
                            <p:stCondLst>
                              <p:cond delay="500"/>
                            </p:stCondLst>
                            <p:childTnLst>
                              <p:par>
                                <p:cTn id="15" presetID="8" presetClass="entr" presetSubtype="16" fill="hold" nodeType="afterEffect">
                                  <p:stCondLst>
                                    <p:cond delay="0"/>
                                  </p:stCondLst>
                                  <p:childTnLst>
                                    <p:set>
                                      <p:cBhvr>
                                        <p:cTn id="16" dur="1" fill="hold">
                                          <p:stCondLst>
                                            <p:cond delay="0"/>
                                          </p:stCondLst>
                                        </p:cTn>
                                        <p:tgtEl>
                                          <p:spTgt spid="602118"/>
                                        </p:tgtEl>
                                        <p:attrNameLst>
                                          <p:attrName>style.visibility</p:attrName>
                                        </p:attrNameLst>
                                      </p:cBhvr>
                                      <p:to>
                                        <p:strVal val="visible"/>
                                      </p:to>
                                    </p:set>
                                    <p:animEffect transition="in" filter="diamond(in)">
                                      <p:cBhvr>
                                        <p:cTn id="17" dur="1000"/>
                                        <p:tgtEl>
                                          <p:spTgt spid="602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标题 603137"/>
          <p:cNvSpPr>
            <a:spLocks noGrp="1"/>
          </p:cNvSpPr>
          <p:nvPr>
            <p:ph type="title"/>
          </p:nvPr>
        </p:nvSpPr>
        <p:spPr>
          <a:xfrm>
            <a:off x="442913" y="103188"/>
            <a:ext cx="8243887" cy="792162"/>
          </a:xfrm>
          <a:ln/>
        </p:spPr>
        <p:txBody>
          <a:bodyPr vert="horz" wrap="square" lIns="91440" tIns="45720" rIns="91440" bIns="45720" anchor="ctr" anchorCtr="0"/>
          <a:lstStyle/>
          <a:p>
            <a:pPr algn="l"/>
            <a:r>
              <a:rPr lang="" altLang="en-US" sz="5000" b="1" dirty="0">
                <a:solidFill>
                  <a:srgbClr val="003366"/>
                </a:solidFill>
              </a:rPr>
              <a:t>示例说明：</a:t>
            </a:r>
          </a:p>
        </p:txBody>
      </p:sp>
      <p:sp>
        <p:nvSpPr>
          <p:cNvPr id="603139" name="内容占位符 603138"/>
          <p:cNvSpPr>
            <a:spLocks noGrp="1"/>
          </p:cNvSpPr>
          <p:nvPr>
            <p:ph idx="1"/>
          </p:nvPr>
        </p:nvSpPr>
        <p:spPr>
          <a:xfrm>
            <a:off x="457200" y="1484313"/>
            <a:ext cx="8229600" cy="4535487"/>
          </a:xfrm>
          <a:ln/>
        </p:spPr>
        <p:txBody>
          <a:bodyPr vert="horz" wrap="square" lIns="91440" tIns="45720" rIns="91440" bIns="45720" anchor="t" anchorCtr="0"/>
          <a:lstStyle/>
          <a:p>
            <a:pPr>
              <a:buClr>
                <a:srgbClr val="FF0000"/>
              </a:buClr>
            </a:pPr>
            <a:r>
              <a:rPr lang="en-US" altLang="zh-CN" sz="3800" b="1" dirty="0"/>
              <a:t>&lt;style&gt;</a:t>
            </a:r>
            <a:r>
              <a:rPr lang="zh-CN" altLang="en-US" sz="3800" b="1" dirty="0"/>
              <a:t>标记用于定义</a:t>
            </a:r>
            <a:r>
              <a:rPr lang="en-US" altLang="zh-CN" sz="3800" b="1" dirty="0"/>
              <a:t>HTML</a:t>
            </a:r>
            <a:r>
              <a:rPr lang="zh-CN" altLang="en-US" sz="3800" b="1" dirty="0"/>
              <a:t>文档内的样式表区域。</a:t>
            </a:r>
          </a:p>
          <a:p>
            <a:pPr>
              <a:buClr>
                <a:srgbClr val="FF0000"/>
              </a:buClr>
            </a:pPr>
            <a:r>
              <a:rPr lang="zh-CN" altLang="en-US" sz="3800" b="1" dirty="0"/>
              <a:t>属性</a:t>
            </a:r>
            <a:r>
              <a:rPr lang="en-US" altLang="zh-CN" sz="3800" b="1" dirty="0"/>
              <a:t>type=“text/css”</a:t>
            </a:r>
            <a:r>
              <a:rPr lang="zh-CN" altLang="en-US" sz="3800" b="1" dirty="0"/>
              <a:t>：</a:t>
            </a:r>
            <a:r>
              <a:rPr lang="zh-CN" altLang="en-US" sz="3900" b="1" dirty="0"/>
              <a:t>定义文件的类型是样式表文本</a:t>
            </a:r>
            <a:r>
              <a:rPr lang="zh-CN" altLang="en-US" sz="3900" dirty="0"/>
              <a:t> 。</a:t>
            </a:r>
          </a:p>
          <a:p>
            <a:r>
              <a:rPr lang="en-US" altLang="zh-CN" sz="3800" b="1" dirty="0"/>
              <a:t>&lt;!--   --&gt;</a:t>
            </a:r>
            <a:r>
              <a:rPr lang="zh-CN" altLang="en-US" sz="3800" b="1" dirty="0"/>
              <a:t>：用于对不支持样式的浏览器隐藏样式表内容。</a:t>
            </a:r>
          </a:p>
          <a:p>
            <a:pPr>
              <a:buClr>
                <a:srgbClr val="FF0000"/>
              </a:buClr>
            </a:pPr>
            <a:endParaRPr lang="zh-CN" altLang="en-US" sz="39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03139">
                                            <p:txEl>
                                              <p:pRg st="0" end="0"/>
                                            </p:txEl>
                                          </p:spTgt>
                                        </p:tgtEl>
                                        <p:attrNameLst>
                                          <p:attrName>style.visibility</p:attrName>
                                        </p:attrNameLst>
                                      </p:cBhvr>
                                      <p:to>
                                        <p:strVal val="visible"/>
                                      </p:to>
                                    </p:set>
                                    <p:anim calcmode="lin" valueType="num">
                                      <p:cBhvr additive="base">
                                        <p:cTn id="7" dur="500" fill="hold"/>
                                        <p:tgtEl>
                                          <p:spTgt spid="603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031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03139">
                                            <p:txEl>
                                              <p:pRg st="1" end="1"/>
                                            </p:txEl>
                                          </p:spTgt>
                                        </p:tgtEl>
                                        <p:attrNameLst>
                                          <p:attrName>style.visibility</p:attrName>
                                        </p:attrNameLst>
                                      </p:cBhvr>
                                      <p:to>
                                        <p:strVal val="visible"/>
                                      </p:to>
                                    </p:set>
                                    <p:anim calcmode="lin" valueType="num">
                                      <p:cBhvr additive="base">
                                        <p:cTn id="13" dur="500" fill="hold"/>
                                        <p:tgtEl>
                                          <p:spTgt spid="6031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031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03139">
                                            <p:txEl>
                                              <p:pRg st="2" end="2"/>
                                            </p:txEl>
                                          </p:spTgt>
                                        </p:tgtEl>
                                        <p:attrNameLst>
                                          <p:attrName>style.visibility</p:attrName>
                                        </p:attrNameLst>
                                      </p:cBhvr>
                                      <p:to>
                                        <p:strVal val="visible"/>
                                      </p:to>
                                    </p:set>
                                    <p:anim calcmode="lin" valueType="num">
                                      <p:cBhvr additive="base">
                                        <p:cTn id="19" dur="500" fill="hold"/>
                                        <p:tgtEl>
                                          <p:spTgt spid="6031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0313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44386" name="Rectangle 3"/>
          <p:cNvSpPr>
            <a:spLocks noGrp="1"/>
          </p:cNvSpPr>
          <p:nvPr>
            <p:ph idx="1"/>
          </p:nvPr>
        </p:nvSpPr>
        <p:spPr>
          <a:ln/>
        </p:spPr>
        <p:txBody>
          <a:bodyPr vert="horz" wrap="square" lIns="91440" tIns="45720" rIns="91440" bIns="45720" anchor="t" anchorCtr="0"/>
          <a:lstStyle/>
          <a:p>
            <a:r>
              <a:rPr lang="zh-CN" altLang="en-US" b="1" dirty="0"/>
              <a:t>注意：</a:t>
            </a:r>
            <a:endParaRPr lang="zh-CN" altLang="en-US" dirty="0"/>
          </a:p>
          <a:p>
            <a:r>
              <a:rPr lang="zh-CN" altLang="en-US" sz="3200" dirty="0"/>
              <a:t>有些低版本的浏览器不能识别</a:t>
            </a:r>
            <a:r>
              <a:rPr lang="en-US" altLang="zh-CN" sz="3200" dirty="0"/>
              <a:t>style</a:t>
            </a:r>
            <a:r>
              <a:rPr lang="zh-CN" altLang="en-US" sz="3200" dirty="0"/>
              <a:t>标记，这意味着低版本的浏览器会忽略</a:t>
            </a:r>
            <a:r>
              <a:rPr lang="en-US" altLang="zh-CN" sz="3200" dirty="0"/>
              <a:t>style</a:t>
            </a:r>
            <a:r>
              <a:rPr lang="zh-CN" altLang="en-US" sz="3200" dirty="0"/>
              <a:t>标记里的内容，并把</a:t>
            </a:r>
            <a:r>
              <a:rPr lang="en-US" altLang="zh-CN" sz="3200" dirty="0"/>
              <a:t>style</a:t>
            </a:r>
            <a:r>
              <a:rPr lang="zh-CN" altLang="en-US" sz="3200" dirty="0"/>
              <a:t>标记里的内容以文本直接显示到页面上。为了避免这样的情况发生，我们用加</a:t>
            </a:r>
            <a:r>
              <a:rPr lang="en-US" altLang="zh-CN" sz="3200" dirty="0"/>
              <a:t>HTML</a:t>
            </a:r>
            <a:r>
              <a:rPr lang="zh-CN" altLang="en-US" sz="3200" dirty="0"/>
              <a:t>注释的方式（</a:t>
            </a:r>
            <a:r>
              <a:rPr lang="en-US" altLang="zh-CN" sz="3200" dirty="0"/>
              <a:t>&lt;!-- </a:t>
            </a:r>
            <a:r>
              <a:rPr lang="zh-CN" altLang="en-US" sz="3200" dirty="0"/>
              <a:t>注释 </a:t>
            </a:r>
            <a:r>
              <a:rPr lang="en-US" altLang="zh-CN" sz="3200" dirty="0"/>
              <a:t>--&gt;</a:t>
            </a:r>
            <a:r>
              <a:rPr lang="zh-CN" altLang="en-US" sz="3200" dirty="0"/>
              <a:t>）隐藏内容而不让它显示。</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标题 1"/>
          <p:cNvSpPr>
            <a:spLocks noGrp="1"/>
          </p:cNvSpPr>
          <p:nvPr>
            <p:ph type="title"/>
          </p:nvPr>
        </p:nvSpPr>
        <p:spPr>
          <a:ln/>
        </p:spPr>
        <p:txBody>
          <a:bodyPr vert="horz" wrap="square" lIns="91440" tIns="45720" rIns="91440" bIns="45720" anchor="ctr" anchorCtr="0"/>
          <a:lstStyle/>
          <a:p>
            <a:pPr eaLnBrk="1" hangingPunct="1"/>
            <a:r>
              <a:rPr lang="en-US" altLang="zh-CN" b="1" dirty="0"/>
              <a:t>4.2  CSS</a:t>
            </a:r>
            <a:r>
              <a:rPr lang="zh-CN" altLang="en-US" b="1" dirty="0"/>
              <a:t>样式表</a:t>
            </a:r>
            <a:endParaRPr lang="zh-CN" altLang="en-US" dirty="0"/>
          </a:p>
        </p:txBody>
      </p:sp>
      <p:sp>
        <p:nvSpPr>
          <p:cNvPr id="145410" name="内容占位符 2"/>
          <p:cNvSpPr>
            <a:spLocks noGrp="1"/>
          </p:cNvSpPr>
          <p:nvPr>
            <p:ph idx="1"/>
          </p:nvPr>
        </p:nvSpPr>
        <p:spPr>
          <a:xfrm>
            <a:off x="179388" y="1125538"/>
            <a:ext cx="8785225" cy="935037"/>
          </a:xfrm>
          <a:ln/>
        </p:spPr>
        <p:txBody>
          <a:bodyPr vert="horz" wrap="square" lIns="91440" tIns="45720" rIns="91440" bIns="45720" anchor="t" anchorCtr="0"/>
          <a:lstStyle/>
          <a:p>
            <a:pPr eaLnBrk="1" hangingPunct="1"/>
            <a:r>
              <a:rPr lang="en-US" altLang="zh-CN" dirty="0"/>
              <a:t>CSS</a:t>
            </a:r>
            <a:r>
              <a:rPr lang="zh-CN" altLang="zh-CN" dirty="0"/>
              <a:t>选择符有</a:t>
            </a:r>
            <a:r>
              <a:rPr lang="en-US" altLang="zh-CN" dirty="0"/>
              <a:t>3</a:t>
            </a:r>
            <a:r>
              <a:rPr lang="zh-CN" altLang="zh-CN" dirty="0"/>
              <a:t>种：</a:t>
            </a:r>
            <a:r>
              <a:rPr lang="en-US" altLang="zh-CN" dirty="0"/>
              <a:t>HTML</a:t>
            </a:r>
            <a:r>
              <a:rPr lang="zh-CN" altLang="zh-CN" dirty="0"/>
              <a:t>标记名称</a:t>
            </a:r>
            <a:r>
              <a:rPr lang="zh-CN" altLang="zh-CN" dirty="0">
                <a:solidFill>
                  <a:srgbClr val="FF0000"/>
                </a:solidFill>
              </a:rPr>
              <a:t>、</a:t>
            </a:r>
            <a:r>
              <a:rPr lang="en-US" altLang="zh-CN" dirty="0">
                <a:solidFill>
                  <a:srgbClr val="FF0000"/>
                </a:solidFill>
              </a:rPr>
              <a:t>class</a:t>
            </a:r>
            <a:r>
              <a:rPr lang="zh-CN" altLang="zh-CN" dirty="0">
                <a:solidFill>
                  <a:srgbClr val="FF0000"/>
                </a:solidFill>
              </a:rPr>
              <a:t>选择符和</a:t>
            </a:r>
            <a:r>
              <a:rPr lang="en-US" altLang="zh-CN" dirty="0">
                <a:solidFill>
                  <a:srgbClr val="FF0000"/>
                </a:solidFill>
              </a:rPr>
              <a:t>id</a:t>
            </a:r>
            <a:r>
              <a:rPr lang="zh-CN" altLang="zh-CN" dirty="0">
                <a:solidFill>
                  <a:srgbClr val="FF0000"/>
                </a:solidFill>
              </a:rPr>
              <a:t>选择符。</a:t>
            </a:r>
            <a:r>
              <a:rPr lang="zh-CN" altLang="zh-CN" dirty="0"/>
              <a:t>它们的定义与使用见表</a:t>
            </a:r>
            <a:r>
              <a:rPr lang="en-US" altLang="zh-CN" dirty="0"/>
              <a:t>4.6</a:t>
            </a:r>
            <a:r>
              <a:rPr lang="zh-CN" altLang="zh-CN" dirty="0"/>
              <a:t>。</a:t>
            </a:r>
            <a:endParaRPr lang="zh-CN" altLang="en-US" dirty="0"/>
          </a:p>
          <a:p>
            <a:pPr eaLnBrk="1" hangingPunct="1"/>
            <a:endParaRPr lang="zh-CN" altLang="en-US" dirty="0"/>
          </a:p>
        </p:txBody>
      </p:sp>
      <p:sp>
        <p:nvSpPr>
          <p:cNvPr id="402434" name="AutoShape 2" descr="C:\Users\Administrator\AppData\Roaming\Tencent\Users\105731007\QQ\WinTemp\RichOle\L$RVBUAV(S}A{ZI582635.png"/>
          <p:cNvSpPr>
            <a:spLocks noChangeAspect="1" noChangeArrowheads="1"/>
          </p:cNvSpPr>
          <p:nvPr/>
        </p:nvSpPr>
        <p:spPr bwMode="auto">
          <a:xfrm>
            <a:off x="0" y="0"/>
            <a:ext cx="304800" cy="304800"/>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sp>
        <p:nvSpPr>
          <p:cNvPr id="402435" name="AutoShape 3" descr="C:\Users\Administrator\AppData\Roaming\Tencent\Users\105731007\QQ\WinTemp\RichOle\L$RVBUAV(S}A{ZI582635.png"/>
          <p:cNvSpPr>
            <a:spLocks noChangeAspect="1" noChangeArrowheads="1"/>
          </p:cNvSpPr>
          <p:nvPr/>
        </p:nvSpPr>
        <p:spPr bwMode="auto">
          <a:xfrm>
            <a:off x="0" y="0"/>
            <a:ext cx="304800" cy="304800"/>
          </a:xfrm>
          <a:prstGeom prst="rect">
            <a:avLst/>
          </a:prstGeom>
          <a:noFill/>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pic>
        <p:nvPicPr>
          <p:cNvPr id="145413" name="Picture 4" descr="C:\Users\Administrator\AppData\Roaming\Tencent\Users\105731007\QQ\WinTemp\RichOle\DPXF]B)BB6IN@}[GGFNJHZ1.png"/>
          <p:cNvPicPr>
            <a:picLocks noChangeAspect="1"/>
          </p:cNvPicPr>
          <p:nvPr/>
        </p:nvPicPr>
        <p:blipFill>
          <a:blip r:embed="rId2"/>
          <a:stretch>
            <a:fillRect/>
          </a:stretch>
        </p:blipFill>
        <p:spPr>
          <a:xfrm>
            <a:off x="395288" y="1989138"/>
            <a:ext cx="8424862" cy="4868862"/>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p:cNvSpPr>
          <p:nvPr>
            <p:ph type="title"/>
          </p:nvPr>
        </p:nvSpPr>
        <p:spPr>
          <a:ln/>
        </p:spPr>
        <p:txBody>
          <a:bodyPr vert="horz" wrap="square" lIns="91440" tIns="45720" rIns="91440" bIns="45720" anchor="ctr" anchorCtr="0"/>
          <a:lstStyle/>
          <a:p>
            <a:pPr eaLnBrk="1" hangingPunct="1"/>
            <a:r>
              <a:rPr lang="en-US" altLang="zh-CN" b="1" dirty="0"/>
              <a:t>4.1 HTML</a:t>
            </a:r>
            <a:r>
              <a:rPr lang="zh-CN" altLang="en-US" b="1" dirty="0"/>
              <a:t>语言</a:t>
            </a:r>
          </a:p>
        </p:txBody>
      </p:sp>
      <p:sp>
        <p:nvSpPr>
          <p:cNvPr id="14338" name="Rectangle 3"/>
          <p:cNvSpPr>
            <a:spLocks noGrp="1"/>
          </p:cNvSpPr>
          <p:nvPr>
            <p:ph idx="1"/>
          </p:nvPr>
        </p:nvSpPr>
        <p:spPr>
          <a:ln/>
        </p:spPr>
        <p:txBody>
          <a:bodyPr vert="horz" wrap="square" lIns="91440" tIns="45720" rIns="91440" bIns="45720" anchor="t" anchorCtr="0"/>
          <a:lstStyle/>
          <a:p>
            <a:pPr marL="457200" indent="-457200" eaLnBrk="1" hangingPunct="1"/>
            <a:r>
              <a:rPr lang="en-US" altLang="zh-CN" sz="2800" b="1" dirty="0"/>
              <a:t>4.1.3 HTML</a:t>
            </a:r>
            <a:r>
              <a:rPr lang="zh-CN" altLang="en-US" sz="2800" b="1" dirty="0"/>
              <a:t>的</a:t>
            </a:r>
            <a:r>
              <a:rPr lang="zh-CN" altLang="en-US" sz="2800" b="1" dirty="0">
                <a:solidFill>
                  <a:srgbClr val="C00000"/>
                </a:solidFill>
              </a:rPr>
              <a:t>段落级</a:t>
            </a:r>
            <a:r>
              <a:rPr lang="zh-CN" altLang="en-US" sz="2800" b="1" dirty="0"/>
              <a:t>标记元素</a:t>
            </a:r>
            <a:r>
              <a:rPr lang="zh-CN" altLang="en-US" dirty="0"/>
              <a:t> </a:t>
            </a:r>
            <a:r>
              <a:rPr lang="zh-CN" altLang="en-US" sz="2800" dirty="0"/>
              <a:t> </a:t>
            </a:r>
          </a:p>
          <a:p>
            <a:pPr marL="838200" lvl="1" indent="-381000" eaLnBrk="1" hangingPunct="1"/>
            <a:r>
              <a:rPr lang="zh-CN" altLang="en-US" sz="2400" dirty="0"/>
              <a:t>字体变化</a:t>
            </a:r>
          </a:p>
          <a:p>
            <a:pPr marL="838200" lvl="1" indent="-381000" eaLnBrk="1" hangingPunct="1">
              <a:buNone/>
            </a:pPr>
            <a:endParaRPr lang="en-US" altLang="zh-CN" dirty="0"/>
          </a:p>
          <a:p>
            <a:pPr marL="1257300" lvl="2" indent="-342900" eaLnBrk="1" hangingPunct="1"/>
            <a:endParaRPr lang="en-US" altLang="zh-CN" dirty="0"/>
          </a:p>
          <a:p>
            <a:pPr marL="838200" lvl="1" indent="-381000" eaLnBrk="1" hangingPunct="1">
              <a:buNone/>
            </a:pPr>
            <a:endParaRPr lang="zh-CN" altLang="en-US" sz="2400" dirty="0"/>
          </a:p>
          <a:p>
            <a:pPr marL="1257300" lvl="2" indent="-342900" eaLnBrk="1" hangingPunct="1"/>
            <a:endParaRPr lang="zh-CN" altLang="en-US" dirty="0"/>
          </a:p>
        </p:txBody>
      </p:sp>
      <p:grpSp>
        <p:nvGrpSpPr>
          <p:cNvPr id="14339" name="Group 4"/>
          <p:cNvGrpSpPr/>
          <p:nvPr/>
        </p:nvGrpSpPr>
        <p:grpSpPr>
          <a:xfrm>
            <a:off x="838200" y="2362200"/>
            <a:ext cx="7467600" cy="3962400"/>
            <a:chOff x="-3" y="-3"/>
            <a:chExt cx="3233" cy="3462"/>
          </a:xfrm>
        </p:grpSpPr>
        <p:grpSp>
          <p:nvGrpSpPr>
            <p:cNvPr id="14340" name="Group 5"/>
            <p:cNvGrpSpPr/>
            <p:nvPr/>
          </p:nvGrpSpPr>
          <p:grpSpPr>
            <a:xfrm>
              <a:off x="0" y="0"/>
              <a:ext cx="3227" cy="3456"/>
              <a:chOff x="0" y="0"/>
              <a:chExt cx="3227" cy="3456"/>
            </a:xfrm>
          </p:grpSpPr>
          <p:grpSp>
            <p:nvGrpSpPr>
              <p:cNvPr id="14341" name="Group 6"/>
              <p:cNvGrpSpPr/>
              <p:nvPr/>
            </p:nvGrpSpPr>
            <p:grpSpPr>
              <a:xfrm>
                <a:off x="0" y="0"/>
                <a:ext cx="895" cy="384"/>
                <a:chOff x="0" y="0"/>
                <a:chExt cx="895" cy="384"/>
              </a:xfrm>
            </p:grpSpPr>
            <p:sp>
              <p:nvSpPr>
                <p:cNvPr id="14342" name="Rectangle 7"/>
                <p:cNvSpPr/>
                <p:nvPr/>
              </p:nvSpPr>
              <p:spPr>
                <a:xfrm>
                  <a:off x="43" y="0"/>
                  <a:ext cx="809"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标记元素</a:t>
                  </a:r>
                  <a:endParaRPr lang="zh-CN" altLang="en-US"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zh-CN" altLang="en-US" sz="1600" dirty="0">
                    <a:solidFill>
                      <a:schemeClr val="tx1"/>
                    </a:solidFill>
                    <a:latin typeface="Arial" panose="020B0604020202020204" pitchFamily="34" charset="0"/>
                    <a:ea typeface="宋体" panose="02010600030101010101" pitchFamily="2" charset="-122"/>
                  </a:endParaRPr>
                </a:p>
              </p:txBody>
            </p:sp>
            <p:sp>
              <p:nvSpPr>
                <p:cNvPr id="353288" name="Rectangle 8"/>
                <p:cNvSpPr>
                  <a:spLocks noChangeArrowheads="1"/>
                </p:cNvSpPr>
                <p:nvPr/>
              </p:nvSpPr>
              <p:spPr bwMode="auto">
                <a:xfrm>
                  <a:off x="0" y="0"/>
                  <a:ext cx="895"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44" name="Group 9"/>
              <p:cNvGrpSpPr/>
              <p:nvPr/>
            </p:nvGrpSpPr>
            <p:grpSpPr>
              <a:xfrm>
                <a:off x="895" y="0"/>
                <a:ext cx="878" cy="384"/>
                <a:chOff x="895" y="0"/>
                <a:chExt cx="878" cy="384"/>
              </a:xfrm>
            </p:grpSpPr>
            <p:sp>
              <p:nvSpPr>
                <p:cNvPr id="14345" name="Rectangle 10"/>
                <p:cNvSpPr/>
                <p:nvPr/>
              </p:nvSpPr>
              <p:spPr>
                <a:xfrm>
                  <a:off x="938" y="0"/>
                  <a:ext cx="792"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功能说明</a:t>
                  </a:r>
                  <a:endParaRPr lang="zh-CN" altLang="en-US"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zh-CN" altLang="en-US" sz="1600" dirty="0">
                    <a:solidFill>
                      <a:schemeClr val="tx1"/>
                    </a:solidFill>
                    <a:latin typeface="Arial" panose="020B0604020202020204" pitchFamily="34" charset="0"/>
                    <a:ea typeface="宋体" panose="02010600030101010101" pitchFamily="2" charset="-122"/>
                  </a:endParaRPr>
                </a:p>
              </p:txBody>
            </p:sp>
            <p:sp>
              <p:nvSpPr>
                <p:cNvPr id="353291" name="Rectangle 11"/>
                <p:cNvSpPr>
                  <a:spLocks noChangeArrowheads="1"/>
                </p:cNvSpPr>
                <p:nvPr/>
              </p:nvSpPr>
              <p:spPr bwMode="auto">
                <a:xfrm>
                  <a:off x="895" y="0"/>
                  <a:ext cx="878"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47" name="Group 12"/>
              <p:cNvGrpSpPr/>
              <p:nvPr/>
            </p:nvGrpSpPr>
            <p:grpSpPr>
              <a:xfrm>
                <a:off x="1773" y="0"/>
                <a:ext cx="1454" cy="384"/>
                <a:chOff x="1773" y="0"/>
                <a:chExt cx="1454" cy="384"/>
              </a:xfrm>
            </p:grpSpPr>
            <p:sp>
              <p:nvSpPr>
                <p:cNvPr id="14348" name="Rectangle 13"/>
                <p:cNvSpPr/>
                <p:nvPr/>
              </p:nvSpPr>
              <p:spPr>
                <a:xfrm>
                  <a:off x="1816" y="0"/>
                  <a:ext cx="1368"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范例</a:t>
                  </a:r>
                  <a:endParaRPr lang="zh-CN" altLang="en-US"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zh-CN" altLang="en-US" sz="1600" dirty="0">
                    <a:solidFill>
                      <a:schemeClr val="tx1"/>
                    </a:solidFill>
                    <a:latin typeface="Arial" panose="020B0604020202020204" pitchFamily="34" charset="0"/>
                    <a:ea typeface="宋体" panose="02010600030101010101" pitchFamily="2" charset="-122"/>
                  </a:endParaRPr>
                </a:p>
              </p:txBody>
            </p:sp>
            <p:sp>
              <p:nvSpPr>
                <p:cNvPr id="353294" name="Rectangle 14"/>
                <p:cNvSpPr>
                  <a:spLocks noChangeArrowheads="1"/>
                </p:cNvSpPr>
                <p:nvPr/>
              </p:nvSpPr>
              <p:spPr bwMode="auto">
                <a:xfrm>
                  <a:off x="1773" y="0"/>
                  <a:ext cx="1454"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50" name="Group 15"/>
              <p:cNvGrpSpPr/>
              <p:nvPr/>
            </p:nvGrpSpPr>
            <p:grpSpPr>
              <a:xfrm>
                <a:off x="0" y="384"/>
                <a:ext cx="895" cy="384"/>
                <a:chOff x="0" y="384"/>
                <a:chExt cx="895" cy="384"/>
              </a:xfrm>
            </p:grpSpPr>
            <p:sp>
              <p:nvSpPr>
                <p:cNvPr id="14351" name="Rectangle 16"/>
                <p:cNvSpPr/>
                <p:nvPr/>
              </p:nvSpPr>
              <p:spPr>
                <a:xfrm>
                  <a:off x="43" y="384"/>
                  <a:ext cx="809"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B&gt;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297" name="Rectangle 17"/>
                <p:cNvSpPr>
                  <a:spLocks noChangeArrowheads="1"/>
                </p:cNvSpPr>
                <p:nvPr/>
              </p:nvSpPr>
              <p:spPr bwMode="auto">
                <a:xfrm>
                  <a:off x="0" y="384"/>
                  <a:ext cx="895"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53" name="Group 18"/>
              <p:cNvGrpSpPr/>
              <p:nvPr/>
            </p:nvGrpSpPr>
            <p:grpSpPr>
              <a:xfrm>
                <a:off x="895" y="384"/>
                <a:ext cx="878" cy="384"/>
                <a:chOff x="895" y="384"/>
                <a:chExt cx="878" cy="384"/>
              </a:xfrm>
            </p:grpSpPr>
            <p:sp>
              <p:nvSpPr>
                <p:cNvPr id="14354" name="Rectangle 19"/>
                <p:cNvSpPr/>
                <p:nvPr/>
              </p:nvSpPr>
              <p:spPr>
                <a:xfrm>
                  <a:off x="938" y="384"/>
                  <a:ext cx="792"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粗体</a:t>
                  </a:r>
                  <a:endParaRPr lang="zh-CN" altLang="en-US"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zh-CN" altLang="en-US" sz="1600" dirty="0">
                    <a:solidFill>
                      <a:schemeClr val="tx1"/>
                    </a:solidFill>
                    <a:latin typeface="Arial" panose="020B0604020202020204" pitchFamily="34" charset="0"/>
                    <a:ea typeface="宋体" panose="02010600030101010101" pitchFamily="2" charset="-122"/>
                  </a:endParaRPr>
                </a:p>
              </p:txBody>
            </p:sp>
            <p:sp>
              <p:nvSpPr>
                <p:cNvPr id="353300" name="Rectangle 20"/>
                <p:cNvSpPr>
                  <a:spLocks noChangeArrowheads="1"/>
                </p:cNvSpPr>
                <p:nvPr/>
              </p:nvSpPr>
              <p:spPr bwMode="auto">
                <a:xfrm>
                  <a:off x="895" y="384"/>
                  <a:ext cx="878"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56" name="Group 21"/>
              <p:cNvGrpSpPr/>
              <p:nvPr/>
            </p:nvGrpSpPr>
            <p:grpSpPr>
              <a:xfrm>
                <a:off x="1773" y="384"/>
                <a:ext cx="1454" cy="384"/>
                <a:chOff x="1773" y="384"/>
                <a:chExt cx="1454" cy="384"/>
              </a:xfrm>
            </p:grpSpPr>
            <p:sp>
              <p:nvSpPr>
                <p:cNvPr id="14357" name="Rectangle 22"/>
                <p:cNvSpPr/>
                <p:nvPr/>
              </p:nvSpPr>
              <p:spPr>
                <a:xfrm>
                  <a:off x="1816" y="384"/>
                  <a:ext cx="1368"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B&gt;</a:t>
                  </a:r>
                  <a:r>
                    <a:rPr lang="zh-CN" altLang="en-US" sz="1600" dirty="0">
                      <a:solidFill>
                        <a:schemeClr val="tx1"/>
                      </a:solidFill>
                      <a:latin typeface="宋体" panose="02010600030101010101" pitchFamily="2" charset="-122"/>
                      <a:ea typeface="宋体" panose="02010600030101010101" pitchFamily="2" charset="-122"/>
                    </a:rPr>
                    <a:t>粗体字&lt;/</a:t>
                  </a:r>
                  <a:r>
                    <a:rPr lang="en-US" altLang="zh-CN" sz="1600" dirty="0">
                      <a:solidFill>
                        <a:schemeClr val="tx1"/>
                      </a:solidFill>
                      <a:latin typeface="宋体" panose="02010600030101010101" pitchFamily="2" charset="-122"/>
                      <a:ea typeface="宋体" panose="02010600030101010101" pitchFamily="2" charset="-122"/>
                    </a:rPr>
                    <a:t>B&gt;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03" name="Rectangle 23"/>
                <p:cNvSpPr>
                  <a:spLocks noChangeArrowheads="1"/>
                </p:cNvSpPr>
                <p:nvPr/>
              </p:nvSpPr>
              <p:spPr bwMode="auto">
                <a:xfrm>
                  <a:off x="1773" y="384"/>
                  <a:ext cx="1454"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59" name="Group 24"/>
              <p:cNvGrpSpPr/>
              <p:nvPr/>
            </p:nvGrpSpPr>
            <p:grpSpPr>
              <a:xfrm>
                <a:off x="0" y="768"/>
                <a:ext cx="895" cy="384"/>
                <a:chOff x="0" y="768"/>
                <a:chExt cx="895" cy="384"/>
              </a:xfrm>
            </p:grpSpPr>
            <p:sp>
              <p:nvSpPr>
                <p:cNvPr id="14360" name="Rectangle 25"/>
                <p:cNvSpPr/>
                <p:nvPr/>
              </p:nvSpPr>
              <p:spPr>
                <a:xfrm>
                  <a:off x="43" y="768"/>
                  <a:ext cx="809"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I&gt;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06" name="Rectangle 26"/>
                <p:cNvSpPr>
                  <a:spLocks noChangeArrowheads="1"/>
                </p:cNvSpPr>
                <p:nvPr/>
              </p:nvSpPr>
              <p:spPr bwMode="auto">
                <a:xfrm>
                  <a:off x="0" y="768"/>
                  <a:ext cx="895"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62" name="Group 27"/>
              <p:cNvGrpSpPr/>
              <p:nvPr/>
            </p:nvGrpSpPr>
            <p:grpSpPr>
              <a:xfrm>
                <a:off x="895" y="768"/>
                <a:ext cx="878" cy="384"/>
                <a:chOff x="895" y="768"/>
                <a:chExt cx="878" cy="384"/>
              </a:xfrm>
            </p:grpSpPr>
            <p:sp>
              <p:nvSpPr>
                <p:cNvPr id="14363" name="Rectangle 28"/>
                <p:cNvSpPr/>
                <p:nvPr/>
              </p:nvSpPr>
              <p:spPr>
                <a:xfrm>
                  <a:off x="938" y="768"/>
                  <a:ext cx="792"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斜体</a:t>
                  </a:r>
                  <a:endParaRPr lang="zh-CN" altLang="en-US"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zh-CN" altLang="en-US" sz="1600" dirty="0">
                    <a:solidFill>
                      <a:schemeClr val="tx1"/>
                    </a:solidFill>
                    <a:latin typeface="Arial" panose="020B0604020202020204" pitchFamily="34" charset="0"/>
                    <a:ea typeface="宋体" panose="02010600030101010101" pitchFamily="2" charset="-122"/>
                  </a:endParaRPr>
                </a:p>
              </p:txBody>
            </p:sp>
            <p:sp>
              <p:nvSpPr>
                <p:cNvPr id="353309" name="Rectangle 29"/>
                <p:cNvSpPr>
                  <a:spLocks noChangeArrowheads="1"/>
                </p:cNvSpPr>
                <p:nvPr/>
              </p:nvSpPr>
              <p:spPr bwMode="auto">
                <a:xfrm>
                  <a:off x="895" y="768"/>
                  <a:ext cx="878"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65" name="Group 30"/>
              <p:cNvGrpSpPr/>
              <p:nvPr/>
            </p:nvGrpSpPr>
            <p:grpSpPr>
              <a:xfrm>
                <a:off x="1773" y="768"/>
                <a:ext cx="1454" cy="384"/>
                <a:chOff x="1773" y="768"/>
                <a:chExt cx="1454" cy="384"/>
              </a:xfrm>
            </p:grpSpPr>
            <p:sp>
              <p:nvSpPr>
                <p:cNvPr id="14366" name="Rectangle 31"/>
                <p:cNvSpPr/>
                <p:nvPr/>
              </p:nvSpPr>
              <p:spPr>
                <a:xfrm>
                  <a:off x="1816" y="768"/>
                  <a:ext cx="1368"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I&gt;</a:t>
                  </a:r>
                  <a:r>
                    <a:rPr lang="zh-CN" altLang="en-US" sz="1600" dirty="0">
                      <a:solidFill>
                        <a:schemeClr val="tx1"/>
                      </a:solidFill>
                      <a:latin typeface="宋体" panose="02010600030101010101" pitchFamily="2" charset="-122"/>
                      <a:ea typeface="宋体" panose="02010600030101010101" pitchFamily="2" charset="-122"/>
                    </a:rPr>
                    <a:t>斜体字&lt;/</a:t>
                  </a:r>
                  <a:r>
                    <a:rPr lang="en-US" altLang="zh-CN" sz="1600" dirty="0">
                      <a:solidFill>
                        <a:schemeClr val="tx1"/>
                      </a:solidFill>
                      <a:latin typeface="宋体" panose="02010600030101010101" pitchFamily="2" charset="-122"/>
                      <a:ea typeface="宋体" panose="02010600030101010101" pitchFamily="2" charset="-122"/>
                    </a:rPr>
                    <a:t>I&gt;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12" name="Rectangle 32"/>
                <p:cNvSpPr>
                  <a:spLocks noChangeArrowheads="1"/>
                </p:cNvSpPr>
                <p:nvPr/>
              </p:nvSpPr>
              <p:spPr bwMode="auto">
                <a:xfrm>
                  <a:off x="1773" y="768"/>
                  <a:ext cx="1454"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68" name="Group 33"/>
              <p:cNvGrpSpPr/>
              <p:nvPr/>
            </p:nvGrpSpPr>
            <p:grpSpPr>
              <a:xfrm>
                <a:off x="0" y="1152"/>
                <a:ext cx="895" cy="384"/>
                <a:chOff x="0" y="1152"/>
                <a:chExt cx="895" cy="384"/>
              </a:xfrm>
            </p:grpSpPr>
            <p:sp>
              <p:nvSpPr>
                <p:cNvPr id="14369" name="Rectangle 34"/>
                <p:cNvSpPr/>
                <p:nvPr/>
              </p:nvSpPr>
              <p:spPr>
                <a:xfrm>
                  <a:off x="43" y="1152"/>
                  <a:ext cx="809"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BLINK&gt;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15" name="Rectangle 35"/>
                <p:cNvSpPr>
                  <a:spLocks noChangeArrowheads="1"/>
                </p:cNvSpPr>
                <p:nvPr/>
              </p:nvSpPr>
              <p:spPr bwMode="auto">
                <a:xfrm>
                  <a:off x="0" y="1152"/>
                  <a:ext cx="895"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71" name="Group 36"/>
              <p:cNvGrpSpPr/>
              <p:nvPr/>
            </p:nvGrpSpPr>
            <p:grpSpPr>
              <a:xfrm>
                <a:off x="895" y="1152"/>
                <a:ext cx="878" cy="384"/>
                <a:chOff x="895" y="1152"/>
                <a:chExt cx="878" cy="384"/>
              </a:xfrm>
            </p:grpSpPr>
            <p:sp>
              <p:nvSpPr>
                <p:cNvPr id="14372" name="Rectangle 37"/>
                <p:cNvSpPr/>
                <p:nvPr/>
              </p:nvSpPr>
              <p:spPr>
                <a:xfrm>
                  <a:off x="938" y="1152"/>
                  <a:ext cx="792"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闪烁</a:t>
                  </a:r>
                  <a:endParaRPr lang="zh-CN" altLang="en-US"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zh-CN" altLang="en-US" sz="1600" dirty="0">
                    <a:solidFill>
                      <a:schemeClr val="tx1"/>
                    </a:solidFill>
                    <a:latin typeface="Arial" panose="020B0604020202020204" pitchFamily="34" charset="0"/>
                    <a:ea typeface="宋体" panose="02010600030101010101" pitchFamily="2" charset="-122"/>
                  </a:endParaRPr>
                </a:p>
              </p:txBody>
            </p:sp>
            <p:sp>
              <p:nvSpPr>
                <p:cNvPr id="353318" name="Rectangle 38"/>
                <p:cNvSpPr>
                  <a:spLocks noChangeArrowheads="1"/>
                </p:cNvSpPr>
                <p:nvPr/>
              </p:nvSpPr>
              <p:spPr bwMode="auto">
                <a:xfrm>
                  <a:off x="895" y="1152"/>
                  <a:ext cx="878"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74" name="Group 39"/>
              <p:cNvGrpSpPr/>
              <p:nvPr/>
            </p:nvGrpSpPr>
            <p:grpSpPr>
              <a:xfrm>
                <a:off x="1773" y="1152"/>
                <a:ext cx="1454" cy="384"/>
                <a:chOff x="1773" y="1152"/>
                <a:chExt cx="1454" cy="384"/>
              </a:xfrm>
            </p:grpSpPr>
            <p:sp>
              <p:nvSpPr>
                <p:cNvPr id="14375" name="Rectangle 40"/>
                <p:cNvSpPr/>
                <p:nvPr/>
              </p:nvSpPr>
              <p:spPr>
                <a:xfrm>
                  <a:off x="1816" y="1152"/>
                  <a:ext cx="1368"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BLINK&gt;</a:t>
                  </a:r>
                  <a:r>
                    <a:rPr lang="zh-CN" altLang="en-US" sz="1600" dirty="0">
                      <a:solidFill>
                        <a:schemeClr val="tx1"/>
                      </a:solidFill>
                      <a:latin typeface="宋体" panose="02010600030101010101" pitchFamily="2" charset="-122"/>
                      <a:ea typeface="宋体" panose="02010600030101010101" pitchFamily="2" charset="-122"/>
                    </a:rPr>
                    <a:t>闪烁字体&lt;/</a:t>
                  </a:r>
                  <a:r>
                    <a:rPr lang="en-US" altLang="zh-CN" sz="1600" dirty="0">
                      <a:solidFill>
                        <a:schemeClr val="tx1"/>
                      </a:solidFill>
                      <a:latin typeface="宋体" panose="02010600030101010101" pitchFamily="2" charset="-122"/>
                      <a:ea typeface="宋体" panose="02010600030101010101" pitchFamily="2" charset="-122"/>
                    </a:rPr>
                    <a:t>BLINK&gt;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21" name="Rectangle 41"/>
                <p:cNvSpPr>
                  <a:spLocks noChangeArrowheads="1"/>
                </p:cNvSpPr>
                <p:nvPr/>
              </p:nvSpPr>
              <p:spPr bwMode="auto">
                <a:xfrm>
                  <a:off x="1773" y="1152"/>
                  <a:ext cx="1454"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77" name="Group 42"/>
              <p:cNvGrpSpPr/>
              <p:nvPr/>
            </p:nvGrpSpPr>
            <p:grpSpPr>
              <a:xfrm>
                <a:off x="0" y="1536"/>
                <a:ext cx="895" cy="384"/>
                <a:chOff x="0" y="1536"/>
                <a:chExt cx="895" cy="384"/>
              </a:xfrm>
            </p:grpSpPr>
            <p:sp>
              <p:nvSpPr>
                <p:cNvPr id="14378" name="Rectangle 43"/>
                <p:cNvSpPr/>
                <p:nvPr/>
              </p:nvSpPr>
              <p:spPr>
                <a:xfrm>
                  <a:off x="43" y="1536"/>
                  <a:ext cx="809"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STRIKE&gt;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24" name="Rectangle 44"/>
                <p:cNvSpPr>
                  <a:spLocks noChangeArrowheads="1"/>
                </p:cNvSpPr>
                <p:nvPr/>
              </p:nvSpPr>
              <p:spPr bwMode="auto">
                <a:xfrm>
                  <a:off x="0" y="1538"/>
                  <a:ext cx="895" cy="380"/>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80" name="Group 45"/>
              <p:cNvGrpSpPr/>
              <p:nvPr/>
            </p:nvGrpSpPr>
            <p:grpSpPr>
              <a:xfrm>
                <a:off x="895" y="1536"/>
                <a:ext cx="878" cy="384"/>
                <a:chOff x="895" y="1536"/>
                <a:chExt cx="878" cy="384"/>
              </a:xfrm>
            </p:grpSpPr>
            <p:sp>
              <p:nvSpPr>
                <p:cNvPr id="14381" name="Rectangle 46"/>
                <p:cNvSpPr/>
                <p:nvPr/>
              </p:nvSpPr>
              <p:spPr>
                <a:xfrm>
                  <a:off x="938" y="1536"/>
                  <a:ext cx="792"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中线</a:t>
                  </a:r>
                  <a:endParaRPr lang="zh-CN" altLang="en-US"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zh-CN" altLang="en-US" sz="1600" dirty="0">
                    <a:solidFill>
                      <a:schemeClr val="tx1"/>
                    </a:solidFill>
                    <a:latin typeface="Arial" panose="020B0604020202020204" pitchFamily="34" charset="0"/>
                    <a:ea typeface="宋体" panose="02010600030101010101" pitchFamily="2" charset="-122"/>
                  </a:endParaRPr>
                </a:p>
              </p:txBody>
            </p:sp>
            <p:sp>
              <p:nvSpPr>
                <p:cNvPr id="353327" name="Rectangle 47"/>
                <p:cNvSpPr>
                  <a:spLocks noChangeArrowheads="1"/>
                </p:cNvSpPr>
                <p:nvPr/>
              </p:nvSpPr>
              <p:spPr bwMode="auto">
                <a:xfrm>
                  <a:off x="895" y="1538"/>
                  <a:ext cx="878" cy="380"/>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83" name="Group 48"/>
              <p:cNvGrpSpPr/>
              <p:nvPr/>
            </p:nvGrpSpPr>
            <p:grpSpPr>
              <a:xfrm>
                <a:off x="1773" y="1536"/>
                <a:ext cx="1454" cy="384"/>
                <a:chOff x="1773" y="1536"/>
                <a:chExt cx="1454" cy="384"/>
              </a:xfrm>
            </p:grpSpPr>
            <p:sp>
              <p:nvSpPr>
                <p:cNvPr id="14384" name="Rectangle 49"/>
                <p:cNvSpPr/>
                <p:nvPr/>
              </p:nvSpPr>
              <p:spPr>
                <a:xfrm>
                  <a:off x="1816" y="1536"/>
                  <a:ext cx="1368"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STRIKE&gt;</a:t>
                  </a:r>
                  <a:r>
                    <a:rPr lang="zh-CN" altLang="en-US" sz="1600" dirty="0">
                      <a:solidFill>
                        <a:schemeClr val="tx1"/>
                      </a:solidFill>
                      <a:latin typeface="宋体" panose="02010600030101010101" pitchFamily="2" charset="-122"/>
                      <a:ea typeface="宋体" panose="02010600030101010101" pitchFamily="2" charset="-122"/>
                    </a:rPr>
                    <a:t>中线&lt;/</a:t>
                  </a:r>
                  <a:r>
                    <a:rPr lang="en-US" altLang="zh-CN" sz="1600" dirty="0">
                      <a:solidFill>
                        <a:schemeClr val="tx1"/>
                      </a:solidFill>
                      <a:latin typeface="宋体" panose="02010600030101010101" pitchFamily="2" charset="-122"/>
                      <a:ea typeface="宋体" panose="02010600030101010101" pitchFamily="2" charset="-122"/>
                    </a:rPr>
                    <a:t>STRIKE&gt;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30" name="Rectangle 50"/>
                <p:cNvSpPr>
                  <a:spLocks noChangeArrowheads="1"/>
                </p:cNvSpPr>
                <p:nvPr/>
              </p:nvSpPr>
              <p:spPr bwMode="auto">
                <a:xfrm>
                  <a:off x="1773" y="1538"/>
                  <a:ext cx="1454" cy="380"/>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86" name="Group 51"/>
              <p:cNvGrpSpPr/>
              <p:nvPr/>
            </p:nvGrpSpPr>
            <p:grpSpPr>
              <a:xfrm>
                <a:off x="0" y="1920"/>
                <a:ext cx="895" cy="384"/>
                <a:chOff x="0" y="1920"/>
                <a:chExt cx="895" cy="384"/>
              </a:xfrm>
            </p:grpSpPr>
            <p:sp>
              <p:nvSpPr>
                <p:cNvPr id="14387" name="Rectangle 52"/>
                <p:cNvSpPr/>
                <p:nvPr/>
              </p:nvSpPr>
              <p:spPr>
                <a:xfrm>
                  <a:off x="43" y="1920"/>
                  <a:ext cx="809"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SUB&gt;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33" name="Rectangle 53"/>
                <p:cNvSpPr>
                  <a:spLocks noChangeArrowheads="1"/>
                </p:cNvSpPr>
                <p:nvPr/>
              </p:nvSpPr>
              <p:spPr bwMode="auto">
                <a:xfrm>
                  <a:off x="0" y="1918"/>
                  <a:ext cx="895"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89" name="Group 54"/>
              <p:cNvGrpSpPr/>
              <p:nvPr/>
            </p:nvGrpSpPr>
            <p:grpSpPr>
              <a:xfrm>
                <a:off x="895" y="1920"/>
                <a:ext cx="878" cy="384"/>
                <a:chOff x="895" y="1920"/>
                <a:chExt cx="878" cy="384"/>
              </a:xfrm>
            </p:grpSpPr>
            <p:sp>
              <p:nvSpPr>
                <p:cNvPr id="14390" name="Rectangle 55"/>
                <p:cNvSpPr/>
                <p:nvPr/>
              </p:nvSpPr>
              <p:spPr>
                <a:xfrm>
                  <a:off x="938" y="1920"/>
                  <a:ext cx="792"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下标</a:t>
                  </a:r>
                  <a:endParaRPr lang="zh-CN" altLang="en-US"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zh-CN" altLang="en-US" sz="1600" dirty="0">
                    <a:solidFill>
                      <a:schemeClr val="tx1"/>
                    </a:solidFill>
                    <a:latin typeface="Arial" panose="020B0604020202020204" pitchFamily="34" charset="0"/>
                    <a:ea typeface="宋体" panose="02010600030101010101" pitchFamily="2" charset="-122"/>
                  </a:endParaRPr>
                </a:p>
              </p:txBody>
            </p:sp>
            <p:sp>
              <p:nvSpPr>
                <p:cNvPr id="353336" name="Rectangle 56"/>
                <p:cNvSpPr>
                  <a:spLocks noChangeArrowheads="1"/>
                </p:cNvSpPr>
                <p:nvPr/>
              </p:nvSpPr>
              <p:spPr bwMode="auto">
                <a:xfrm>
                  <a:off x="895" y="1918"/>
                  <a:ext cx="878"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92" name="Group 57"/>
              <p:cNvGrpSpPr/>
              <p:nvPr/>
            </p:nvGrpSpPr>
            <p:grpSpPr>
              <a:xfrm>
                <a:off x="1773" y="1920"/>
                <a:ext cx="1454" cy="384"/>
                <a:chOff x="1773" y="1920"/>
                <a:chExt cx="1454" cy="384"/>
              </a:xfrm>
            </p:grpSpPr>
            <p:sp>
              <p:nvSpPr>
                <p:cNvPr id="14393" name="Rectangle 58"/>
                <p:cNvSpPr/>
                <p:nvPr/>
              </p:nvSpPr>
              <p:spPr>
                <a:xfrm>
                  <a:off x="1816" y="1920"/>
                  <a:ext cx="1368"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SUB&gt;</a:t>
                  </a:r>
                  <a:r>
                    <a:rPr lang="zh-CN" altLang="en-US" sz="1600" dirty="0">
                      <a:solidFill>
                        <a:schemeClr val="tx1"/>
                      </a:solidFill>
                      <a:latin typeface="宋体" panose="02010600030101010101" pitchFamily="2" charset="-122"/>
                      <a:ea typeface="宋体" panose="02010600030101010101" pitchFamily="2" charset="-122"/>
                    </a:rPr>
                    <a:t>下标字体&lt;/</a:t>
                  </a:r>
                  <a:r>
                    <a:rPr lang="en-US" altLang="zh-CN" sz="1600" dirty="0">
                      <a:solidFill>
                        <a:schemeClr val="tx1"/>
                      </a:solidFill>
                      <a:latin typeface="宋体" panose="02010600030101010101" pitchFamily="2" charset="-122"/>
                      <a:ea typeface="宋体" panose="02010600030101010101" pitchFamily="2" charset="-122"/>
                    </a:rPr>
                    <a:t>SUB&gt;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39" name="Rectangle 59"/>
                <p:cNvSpPr>
                  <a:spLocks noChangeArrowheads="1"/>
                </p:cNvSpPr>
                <p:nvPr/>
              </p:nvSpPr>
              <p:spPr bwMode="auto">
                <a:xfrm>
                  <a:off x="1773" y="1918"/>
                  <a:ext cx="1454"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95" name="Group 60"/>
              <p:cNvGrpSpPr/>
              <p:nvPr/>
            </p:nvGrpSpPr>
            <p:grpSpPr>
              <a:xfrm>
                <a:off x="0" y="2304"/>
                <a:ext cx="895" cy="384"/>
                <a:chOff x="0" y="2304"/>
                <a:chExt cx="895" cy="384"/>
              </a:xfrm>
            </p:grpSpPr>
            <p:sp>
              <p:nvSpPr>
                <p:cNvPr id="14396" name="Rectangle 61"/>
                <p:cNvSpPr/>
                <p:nvPr/>
              </p:nvSpPr>
              <p:spPr>
                <a:xfrm>
                  <a:off x="43" y="2304"/>
                  <a:ext cx="809"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SUP&gt;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42" name="Rectangle 62"/>
                <p:cNvSpPr>
                  <a:spLocks noChangeArrowheads="1"/>
                </p:cNvSpPr>
                <p:nvPr/>
              </p:nvSpPr>
              <p:spPr bwMode="auto">
                <a:xfrm>
                  <a:off x="0" y="2304"/>
                  <a:ext cx="895"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398" name="Group 63"/>
              <p:cNvGrpSpPr/>
              <p:nvPr/>
            </p:nvGrpSpPr>
            <p:grpSpPr>
              <a:xfrm>
                <a:off x="895" y="2304"/>
                <a:ext cx="878" cy="384"/>
                <a:chOff x="895" y="2304"/>
                <a:chExt cx="878" cy="384"/>
              </a:xfrm>
            </p:grpSpPr>
            <p:sp>
              <p:nvSpPr>
                <p:cNvPr id="14399" name="Rectangle 64"/>
                <p:cNvSpPr/>
                <p:nvPr/>
              </p:nvSpPr>
              <p:spPr>
                <a:xfrm>
                  <a:off x="938" y="2304"/>
                  <a:ext cx="792"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上标</a:t>
                  </a:r>
                  <a:endParaRPr lang="zh-CN" altLang="en-US"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zh-CN" altLang="en-US" sz="1600" dirty="0">
                    <a:solidFill>
                      <a:schemeClr val="tx1"/>
                    </a:solidFill>
                    <a:latin typeface="Arial" panose="020B0604020202020204" pitchFamily="34" charset="0"/>
                    <a:ea typeface="宋体" panose="02010600030101010101" pitchFamily="2" charset="-122"/>
                  </a:endParaRPr>
                </a:p>
              </p:txBody>
            </p:sp>
            <p:sp>
              <p:nvSpPr>
                <p:cNvPr id="353345" name="Rectangle 65"/>
                <p:cNvSpPr>
                  <a:spLocks noChangeArrowheads="1"/>
                </p:cNvSpPr>
                <p:nvPr/>
              </p:nvSpPr>
              <p:spPr bwMode="auto">
                <a:xfrm>
                  <a:off x="895" y="2304"/>
                  <a:ext cx="878"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401" name="Group 66"/>
              <p:cNvGrpSpPr/>
              <p:nvPr/>
            </p:nvGrpSpPr>
            <p:grpSpPr>
              <a:xfrm>
                <a:off x="1773" y="2304"/>
                <a:ext cx="1454" cy="384"/>
                <a:chOff x="1773" y="2304"/>
                <a:chExt cx="1454" cy="384"/>
              </a:xfrm>
            </p:grpSpPr>
            <p:sp>
              <p:nvSpPr>
                <p:cNvPr id="14402" name="Rectangle 67"/>
                <p:cNvSpPr/>
                <p:nvPr/>
              </p:nvSpPr>
              <p:spPr>
                <a:xfrm>
                  <a:off x="1816" y="2304"/>
                  <a:ext cx="1368"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SUP&gt;</a:t>
                  </a:r>
                  <a:r>
                    <a:rPr lang="zh-CN" altLang="en-US" sz="1600" dirty="0">
                      <a:solidFill>
                        <a:schemeClr val="tx1"/>
                      </a:solidFill>
                      <a:latin typeface="宋体" panose="02010600030101010101" pitchFamily="2" charset="-122"/>
                      <a:ea typeface="宋体" panose="02010600030101010101" pitchFamily="2" charset="-122"/>
                    </a:rPr>
                    <a:t>上标字体&lt;/</a:t>
                  </a:r>
                  <a:r>
                    <a:rPr lang="en-US" altLang="zh-CN" sz="1600" dirty="0">
                      <a:solidFill>
                        <a:schemeClr val="tx1"/>
                      </a:solidFill>
                      <a:latin typeface="宋体" panose="02010600030101010101" pitchFamily="2" charset="-122"/>
                      <a:ea typeface="宋体" panose="02010600030101010101" pitchFamily="2" charset="-122"/>
                    </a:rPr>
                    <a:t>SUP&gt;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48" name="Rectangle 68"/>
                <p:cNvSpPr>
                  <a:spLocks noChangeArrowheads="1"/>
                </p:cNvSpPr>
                <p:nvPr/>
              </p:nvSpPr>
              <p:spPr bwMode="auto">
                <a:xfrm>
                  <a:off x="1773" y="2304"/>
                  <a:ext cx="1454"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404" name="Group 69"/>
              <p:cNvGrpSpPr/>
              <p:nvPr/>
            </p:nvGrpSpPr>
            <p:grpSpPr>
              <a:xfrm>
                <a:off x="0" y="2688"/>
                <a:ext cx="895" cy="384"/>
                <a:chOff x="0" y="2688"/>
                <a:chExt cx="895" cy="384"/>
              </a:xfrm>
            </p:grpSpPr>
            <p:sp>
              <p:nvSpPr>
                <p:cNvPr id="14405" name="Rectangle 70"/>
                <p:cNvSpPr/>
                <p:nvPr/>
              </p:nvSpPr>
              <p:spPr>
                <a:xfrm>
                  <a:off x="43" y="2688"/>
                  <a:ext cx="809"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ADDRESS&gt;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51" name="Rectangle 71"/>
                <p:cNvSpPr>
                  <a:spLocks noChangeArrowheads="1"/>
                </p:cNvSpPr>
                <p:nvPr/>
              </p:nvSpPr>
              <p:spPr bwMode="auto">
                <a:xfrm>
                  <a:off x="0" y="2688"/>
                  <a:ext cx="895"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407" name="Group 72"/>
              <p:cNvGrpSpPr/>
              <p:nvPr/>
            </p:nvGrpSpPr>
            <p:grpSpPr>
              <a:xfrm>
                <a:off x="895" y="2688"/>
                <a:ext cx="878" cy="384"/>
                <a:chOff x="895" y="2688"/>
                <a:chExt cx="878" cy="384"/>
              </a:xfrm>
            </p:grpSpPr>
            <p:sp>
              <p:nvSpPr>
                <p:cNvPr id="14408" name="Rectangle 73"/>
                <p:cNvSpPr/>
                <p:nvPr/>
              </p:nvSpPr>
              <p:spPr>
                <a:xfrm>
                  <a:off x="938" y="2688"/>
                  <a:ext cx="792"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地址格式</a:t>
                  </a:r>
                  <a:endParaRPr lang="zh-CN" altLang="en-US"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zh-CN" altLang="en-US" sz="1600" dirty="0">
                    <a:solidFill>
                      <a:schemeClr val="tx1"/>
                    </a:solidFill>
                    <a:latin typeface="Arial" panose="020B0604020202020204" pitchFamily="34" charset="0"/>
                    <a:ea typeface="宋体" panose="02010600030101010101" pitchFamily="2" charset="-122"/>
                  </a:endParaRPr>
                </a:p>
              </p:txBody>
            </p:sp>
            <p:sp>
              <p:nvSpPr>
                <p:cNvPr id="353354" name="Rectangle 74"/>
                <p:cNvSpPr>
                  <a:spLocks noChangeArrowheads="1"/>
                </p:cNvSpPr>
                <p:nvPr/>
              </p:nvSpPr>
              <p:spPr bwMode="auto">
                <a:xfrm>
                  <a:off x="895" y="2688"/>
                  <a:ext cx="878"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410" name="Group 75"/>
              <p:cNvGrpSpPr/>
              <p:nvPr/>
            </p:nvGrpSpPr>
            <p:grpSpPr>
              <a:xfrm>
                <a:off x="1773" y="2688"/>
                <a:ext cx="1454" cy="384"/>
                <a:chOff x="1773" y="2688"/>
                <a:chExt cx="1454" cy="384"/>
              </a:xfrm>
            </p:grpSpPr>
            <p:sp>
              <p:nvSpPr>
                <p:cNvPr id="14411" name="Rectangle 76"/>
                <p:cNvSpPr/>
                <p:nvPr/>
              </p:nvSpPr>
              <p:spPr>
                <a:xfrm>
                  <a:off x="1816" y="2688"/>
                  <a:ext cx="1368"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ADDRESS&gt;</a:t>
                  </a:r>
                  <a:r>
                    <a:rPr lang="zh-CN" altLang="en-US" sz="1600" dirty="0">
                      <a:solidFill>
                        <a:schemeClr val="tx1"/>
                      </a:solidFill>
                      <a:latin typeface="宋体" panose="02010600030101010101" pitchFamily="2" charset="-122"/>
                      <a:ea typeface="宋体" panose="02010600030101010101" pitchFamily="2" charset="-122"/>
                    </a:rPr>
                    <a:t>地址字样&lt;/</a:t>
                  </a:r>
                  <a:r>
                    <a:rPr lang="en-US" altLang="zh-CN" sz="1600" dirty="0">
                      <a:solidFill>
                        <a:schemeClr val="tx1"/>
                      </a:solidFill>
                      <a:latin typeface="宋体" panose="02010600030101010101" pitchFamily="2" charset="-122"/>
                      <a:ea typeface="宋体" panose="02010600030101010101" pitchFamily="2" charset="-122"/>
                    </a:rPr>
                    <a:t>ADDRESS&gt;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57" name="Rectangle 77"/>
                <p:cNvSpPr>
                  <a:spLocks noChangeArrowheads="1"/>
                </p:cNvSpPr>
                <p:nvPr/>
              </p:nvSpPr>
              <p:spPr bwMode="auto">
                <a:xfrm>
                  <a:off x="1773" y="2688"/>
                  <a:ext cx="1454"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413" name="Group 78"/>
              <p:cNvGrpSpPr/>
              <p:nvPr/>
            </p:nvGrpSpPr>
            <p:grpSpPr>
              <a:xfrm>
                <a:off x="0" y="3072"/>
                <a:ext cx="895" cy="384"/>
                <a:chOff x="0" y="3072"/>
                <a:chExt cx="895" cy="384"/>
              </a:xfrm>
            </p:grpSpPr>
            <p:sp>
              <p:nvSpPr>
                <p:cNvPr id="14414" name="Rectangle 79"/>
                <p:cNvSpPr/>
                <p:nvPr/>
              </p:nvSpPr>
              <p:spPr>
                <a:xfrm>
                  <a:off x="43" y="3072"/>
                  <a:ext cx="809"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PRE&gt;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60" name="Rectangle 80"/>
                <p:cNvSpPr>
                  <a:spLocks noChangeArrowheads="1"/>
                </p:cNvSpPr>
                <p:nvPr/>
              </p:nvSpPr>
              <p:spPr bwMode="auto">
                <a:xfrm>
                  <a:off x="0" y="3072"/>
                  <a:ext cx="895"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416" name="Group 81"/>
              <p:cNvGrpSpPr/>
              <p:nvPr/>
            </p:nvGrpSpPr>
            <p:grpSpPr>
              <a:xfrm>
                <a:off x="895" y="3072"/>
                <a:ext cx="878" cy="384"/>
                <a:chOff x="895" y="3072"/>
                <a:chExt cx="878" cy="384"/>
              </a:xfrm>
            </p:grpSpPr>
            <p:sp>
              <p:nvSpPr>
                <p:cNvPr id="14417" name="Rectangle 82"/>
                <p:cNvSpPr/>
                <p:nvPr/>
              </p:nvSpPr>
              <p:spPr>
                <a:xfrm>
                  <a:off x="938" y="3072"/>
                  <a:ext cx="792"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预设字体</a:t>
                  </a:r>
                  <a:endParaRPr lang="zh-CN" altLang="en-US"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zh-CN" altLang="en-US" sz="1600" dirty="0">
                    <a:solidFill>
                      <a:schemeClr val="tx1"/>
                    </a:solidFill>
                    <a:latin typeface="Arial" panose="020B0604020202020204" pitchFamily="34" charset="0"/>
                    <a:ea typeface="宋体" panose="02010600030101010101" pitchFamily="2" charset="-122"/>
                  </a:endParaRPr>
                </a:p>
              </p:txBody>
            </p:sp>
            <p:sp>
              <p:nvSpPr>
                <p:cNvPr id="353363" name="Rectangle 83"/>
                <p:cNvSpPr>
                  <a:spLocks noChangeArrowheads="1"/>
                </p:cNvSpPr>
                <p:nvPr/>
              </p:nvSpPr>
              <p:spPr bwMode="auto">
                <a:xfrm>
                  <a:off x="895" y="3072"/>
                  <a:ext cx="878"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nvGrpSpPr>
              <p:cNvPr id="14419" name="Group 84"/>
              <p:cNvGrpSpPr/>
              <p:nvPr/>
            </p:nvGrpSpPr>
            <p:grpSpPr>
              <a:xfrm>
                <a:off x="1773" y="3072"/>
                <a:ext cx="1454" cy="384"/>
                <a:chOff x="1773" y="3072"/>
                <a:chExt cx="1454" cy="384"/>
              </a:xfrm>
            </p:grpSpPr>
            <p:sp>
              <p:nvSpPr>
                <p:cNvPr id="14420" name="Rectangle 85"/>
                <p:cNvSpPr/>
                <p:nvPr/>
              </p:nvSpPr>
              <p:spPr>
                <a:xfrm>
                  <a:off x="1816" y="3072"/>
                  <a:ext cx="1368" cy="384"/>
                </a:xfrm>
                <a:prstGeom prst="rect">
                  <a:avLst/>
                </a:prstGeom>
                <a:noFill/>
                <a:ln w="9525">
                  <a:noFill/>
                </a:ln>
              </p:spPr>
              <p:txBody>
                <a:bodyPr anchor="t" anchorCtr="0"/>
                <a:lstStyle/>
                <a:p>
                  <a:pPr algn="just" defTabSz="914400">
                    <a:tabLst>
                      <a:tab pos="90805" algn="l"/>
                      <a:tab pos="6042025" algn="l"/>
                    </a:tabLst>
                  </a:pPr>
                  <a:r>
                    <a:rPr lang="zh-CN" altLang="en-US" sz="1600" dirty="0">
                      <a:solidFill>
                        <a:schemeClr val="tx1"/>
                      </a:solidFill>
                      <a:latin typeface="宋体" panose="02010600030101010101" pitchFamily="2" charset="-122"/>
                      <a:ea typeface="宋体" panose="02010600030101010101" pitchFamily="2" charset="-122"/>
                    </a:rPr>
                    <a:t>&lt;</a:t>
                  </a:r>
                  <a:r>
                    <a:rPr lang="en-US" altLang="zh-CN" sz="1600" dirty="0">
                      <a:solidFill>
                        <a:schemeClr val="tx1"/>
                      </a:solidFill>
                      <a:latin typeface="宋体" panose="02010600030101010101" pitchFamily="2" charset="-122"/>
                      <a:ea typeface="宋体" panose="02010600030101010101" pitchFamily="2" charset="-122"/>
                    </a:rPr>
                    <a:t>PRE&gt;</a:t>
                  </a:r>
                  <a:r>
                    <a:rPr lang="zh-CN" altLang="en-US" sz="1600" dirty="0">
                      <a:solidFill>
                        <a:schemeClr val="tx1"/>
                      </a:solidFill>
                      <a:latin typeface="宋体" panose="02010600030101010101" pitchFamily="2" charset="-122"/>
                      <a:ea typeface="宋体" panose="02010600030101010101" pitchFamily="2" charset="-122"/>
                    </a:rPr>
                    <a:t>预设字体&lt;/</a:t>
                  </a:r>
                  <a:r>
                    <a:rPr lang="en-US" altLang="zh-CN" sz="1600" dirty="0">
                      <a:solidFill>
                        <a:schemeClr val="tx1"/>
                      </a:solidFill>
                      <a:latin typeface="宋体" panose="02010600030101010101" pitchFamily="2" charset="-122"/>
                      <a:ea typeface="宋体" panose="02010600030101010101" pitchFamily="2" charset="-122"/>
                    </a:rPr>
                    <a:t>PRE&gt;</a:t>
                  </a:r>
                  <a:endParaRPr lang="en-US" altLang="zh-CN" sz="1600" dirty="0">
                    <a:solidFill>
                      <a:schemeClr val="tx1"/>
                    </a:solidFill>
                    <a:latin typeface="Tahoma" panose="020B0604030504040204" pitchFamily="34" charset="0"/>
                    <a:ea typeface="宋体" panose="02010600030101010101" pitchFamily="2" charset="-122"/>
                  </a:endParaRPr>
                </a:p>
                <a:p>
                  <a:pPr algn="just" defTabSz="914400" eaLnBrk="0" hangingPunct="0">
                    <a:tabLst>
                      <a:tab pos="90805" algn="l"/>
                      <a:tab pos="6042025" algn="l"/>
                    </a:tabLst>
                  </a:pPr>
                  <a:endParaRPr lang="en-US" altLang="zh-CN" sz="1600" dirty="0">
                    <a:solidFill>
                      <a:schemeClr val="tx1"/>
                    </a:solidFill>
                    <a:latin typeface="Arial" panose="020B0604020202020204" pitchFamily="34" charset="0"/>
                    <a:ea typeface="宋体" panose="02010600030101010101" pitchFamily="2" charset="-122"/>
                  </a:endParaRPr>
                </a:p>
              </p:txBody>
            </p:sp>
            <p:sp>
              <p:nvSpPr>
                <p:cNvPr id="353366" name="Rectangle 86"/>
                <p:cNvSpPr>
                  <a:spLocks noChangeArrowheads="1"/>
                </p:cNvSpPr>
                <p:nvPr/>
              </p:nvSpPr>
              <p:spPr bwMode="auto">
                <a:xfrm>
                  <a:off x="1773" y="3072"/>
                  <a:ext cx="1454" cy="384"/>
                </a:xfrm>
                <a:prstGeom prst="rect">
                  <a:avLst/>
                </a:prstGeom>
                <a:noFill/>
                <a:ln w="7">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grpSp>
        <p:sp>
          <p:nvSpPr>
            <p:cNvPr id="353367" name="Rectangle 87"/>
            <p:cNvSpPr>
              <a:spLocks noChangeArrowheads="1"/>
            </p:cNvSpPr>
            <p:nvPr/>
          </p:nvSpPr>
          <p:spPr bwMode="auto">
            <a:xfrm>
              <a:off x="-3" y="-3"/>
              <a:ext cx="3233" cy="3462"/>
            </a:xfrm>
            <a:prstGeom prst="rect">
              <a:avLst/>
            </a:prstGeom>
            <a:noFill/>
            <a:ln w="9525">
              <a:solidFill>
                <a:srgbClr val="A0A0A0"/>
              </a:solidFill>
              <a:miter lim="800000"/>
            </a:ln>
            <a:effectLst/>
          </p:spPr>
          <p:txBody>
            <a:bodyPr wrap="none"/>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2"/>
                </a:solidFill>
                <a:effectLst>
                  <a:outerShdw blurRad="38100" dist="38100" dir="2700000" algn="tl">
                    <a:srgbClr val="000000">
                      <a:alpha val="43137"/>
                    </a:srgbClr>
                  </a:outerShdw>
                </a:effectLst>
                <a:uLnTx/>
                <a:uFillTx/>
                <a:latin typeface="宋体" panose="02010600030101010101" pitchFamily="2" charset="-122"/>
                <a:ea typeface="黑体" panose="02010609060101010101" pitchFamily="2" charset="-122"/>
                <a:cs typeface="+mn-cs"/>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标题 1"/>
          <p:cNvSpPr>
            <a:spLocks noGrp="1"/>
          </p:cNvSpPr>
          <p:nvPr>
            <p:ph type="title"/>
          </p:nvPr>
        </p:nvSpPr>
        <p:spPr>
          <a:xfrm>
            <a:off x="971550" y="0"/>
            <a:ext cx="7993063" cy="719138"/>
          </a:xfrm>
          <a:ln/>
        </p:spPr>
        <p:txBody>
          <a:bodyPr vert="horz" wrap="square" lIns="91440" tIns="45720" rIns="91440" bIns="45720" anchor="ctr" anchorCtr="0"/>
          <a:lstStyle/>
          <a:p>
            <a:pPr eaLnBrk="1" hangingPunct="1"/>
            <a:r>
              <a:rPr lang="en-US" altLang="zh-CN" b="1" dirty="0"/>
              <a:t>4.2  CSS</a:t>
            </a:r>
            <a:r>
              <a:rPr lang="zh-CN" altLang="en-US" b="1" dirty="0"/>
              <a:t>样式表</a:t>
            </a:r>
            <a:endParaRPr lang="zh-CN" altLang="en-US" dirty="0"/>
          </a:p>
        </p:txBody>
      </p:sp>
      <p:sp>
        <p:nvSpPr>
          <p:cNvPr id="146434" name="内容占位符 2"/>
          <p:cNvSpPr>
            <a:spLocks noGrp="1"/>
          </p:cNvSpPr>
          <p:nvPr>
            <p:ph idx="1"/>
          </p:nvPr>
        </p:nvSpPr>
        <p:spPr>
          <a:xfrm>
            <a:off x="179388" y="981075"/>
            <a:ext cx="8785225" cy="5616575"/>
          </a:xfrm>
          <a:ln/>
        </p:spPr>
        <p:txBody>
          <a:bodyPr vert="horz" wrap="square" lIns="91440" tIns="45720" rIns="91440" bIns="45720" anchor="t" anchorCtr="0"/>
          <a:lstStyle/>
          <a:p>
            <a:pPr eaLnBrk="1" hangingPunct="1">
              <a:buNone/>
            </a:pPr>
            <a:r>
              <a:rPr lang="en-US" altLang="zh-CN" sz="2000" b="1" dirty="0"/>
              <a:t>[</a:t>
            </a:r>
            <a:r>
              <a:rPr lang="zh-CN" altLang="zh-CN" sz="2000" b="1" dirty="0"/>
              <a:t>例</a:t>
            </a:r>
            <a:r>
              <a:rPr lang="en-US" altLang="zh-CN" sz="2000" b="1" dirty="0"/>
              <a:t>4.6] </a:t>
            </a:r>
            <a:r>
              <a:rPr lang="zh-CN" altLang="zh-CN" sz="2000" dirty="0"/>
              <a:t>本例说明选择符的应用，</a:t>
            </a:r>
            <a:r>
              <a:rPr lang="en-US" altLang="zh-CN" sz="2000" dirty="0"/>
              <a:t>test6.html</a:t>
            </a:r>
          </a:p>
          <a:p>
            <a:r>
              <a:rPr lang="en-US" altLang="zh-CN" sz="2000" dirty="0"/>
              <a:t>&lt;html&gt;</a:t>
            </a:r>
          </a:p>
          <a:p>
            <a:r>
              <a:rPr lang="en-US" altLang="zh-CN" sz="2000" dirty="0"/>
              <a:t>  &lt;head&gt;</a:t>
            </a:r>
          </a:p>
          <a:p>
            <a:r>
              <a:rPr lang="en-US" altLang="zh-CN" sz="2000" dirty="0"/>
              <a:t>&lt;title&gt;</a:t>
            </a:r>
            <a:r>
              <a:rPr lang="zh-CN" altLang="en-US" sz="2000" dirty="0"/>
              <a:t>选择符的应用</a:t>
            </a:r>
            <a:r>
              <a:rPr lang="en-US" altLang="zh-CN" sz="2000" dirty="0"/>
              <a:t>&lt;/title&gt;</a:t>
            </a:r>
          </a:p>
          <a:p>
            <a:r>
              <a:rPr lang="en-US" altLang="zh-CN" sz="2000" dirty="0"/>
              <a:t>&lt;style type=”text/css”&gt;               /*</a:t>
            </a:r>
            <a:r>
              <a:rPr lang="zh-CN" altLang="en-US" sz="2000" dirty="0"/>
              <a:t>定义样式*</a:t>
            </a:r>
            <a:r>
              <a:rPr lang="en-US" altLang="zh-CN" sz="2000" dirty="0"/>
              <a:t>/</a:t>
            </a:r>
          </a:p>
          <a:p>
            <a:r>
              <a:rPr lang="en-US" altLang="zh-CN" sz="2000" dirty="0"/>
              <a:t>          &lt;!—</a:t>
            </a:r>
          </a:p>
          <a:p>
            <a:r>
              <a:rPr lang="en-US" altLang="zh-CN" sz="2000" dirty="0"/>
              <a:t>            h2{color:green;  font-family:</a:t>
            </a:r>
            <a:r>
              <a:rPr lang="zh-CN" altLang="en-US" sz="2000" dirty="0"/>
              <a:t>楷体</a:t>
            </a:r>
            <a:r>
              <a:rPr lang="en-US" altLang="zh-CN" sz="2000" dirty="0"/>
              <a:t>;}</a:t>
            </a:r>
          </a:p>
          <a:p>
            <a:r>
              <a:rPr lang="en-US" altLang="zh-CN" sz="2000" dirty="0"/>
              <a:t>            .redfont{font-family</a:t>
            </a:r>
            <a:r>
              <a:rPr lang="zh-CN" altLang="en-US" sz="2000" dirty="0"/>
              <a:t>：华文彩云</a:t>
            </a:r>
            <a:r>
              <a:rPr lang="en-US" altLang="zh-CN" sz="2000" dirty="0"/>
              <a:t>;color:red}//</a:t>
            </a:r>
            <a:r>
              <a:rPr lang="zh-CN" altLang="en-US" sz="2000" dirty="0"/>
              <a:t>可以用于任何文档元素</a:t>
            </a:r>
            <a:endParaRPr lang="en-US" altLang="zh-CN" sz="2000" dirty="0"/>
          </a:p>
          <a:p>
            <a:r>
              <a:rPr lang="en-US" altLang="zh-CN" sz="2000" dirty="0"/>
              <a:t>            h4.bluefont{font-family</a:t>
            </a:r>
            <a:r>
              <a:rPr lang="zh-CN" altLang="en-US" sz="2000" dirty="0"/>
              <a:t>：隶书</a:t>
            </a:r>
            <a:r>
              <a:rPr lang="en-US" altLang="zh-CN" sz="2000" dirty="0"/>
              <a:t>;color:blue}//</a:t>
            </a:r>
            <a:r>
              <a:rPr lang="zh-CN" altLang="en-US" sz="2000" dirty="0"/>
              <a:t>只能用于</a:t>
            </a:r>
            <a:r>
              <a:rPr lang="en-US" altLang="zh-CN" sz="2000" dirty="0"/>
              <a:t>4</a:t>
            </a:r>
            <a:r>
              <a:rPr lang="zh-CN" altLang="en-US" sz="2000" dirty="0"/>
              <a:t>级标题</a:t>
            </a:r>
            <a:endParaRPr lang="en-US" altLang="zh-CN" sz="2000" dirty="0"/>
          </a:p>
          <a:p>
            <a:r>
              <a:rPr lang="en-US" altLang="zh-CN" sz="2000" dirty="0"/>
              <a:t>            #id_olivefont{font-family</a:t>
            </a:r>
            <a:r>
              <a:rPr lang="zh-CN" altLang="en-US" sz="2000" dirty="0"/>
              <a:t>：楷体</a:t>
            </a:r>
            <a:r>
              <a:rPr lang="en-US" altLang="zh-CN" sz="2000" dirty="0"/>
              <a:t>;color:olive}</a:t>
            </a:r>
          </a:p>
          <a:p>
            <a:r>
              <a:rPr lang="en-US" altLang="zh-CN" sz="2000" dirty="0"/>
              <a:t>            h4#purplefont{font-family</a:t>
            </a:r>
            <a:r>
              <a:rPr lang="zh-CN" altLang="en-US" sz="2000" dirty="0"/>
              <a:t>：仿宋体</a:t>
            </a:r>
            <a:r>
              <a:rPr lang="en-US" altLang="zh-CN" sz="2000" dirty="0"/>
              <a:t>;color:purple}</a:t>
            </a:r>
          </a:p>
          <a:p>
            <a:r>
              <a:rPr lang="en-US" altLang="zh-CN" sz="2000" dirty="0"/>
              <a:t>            --&gt;</a:t>
            </a:r>
          </a:p>
          <a:p>
            <a:r>
              <a:rPr lang="en-US" altLang="zh-CN" sz="2000" dirty="0"/>
              <a:t>  &lt;/style&gt;</a:t>
            </a:r>
          </a:p>
          <a:p>
            <a:r>
              <a:rPr lang="en-US" altLang="zh-CN" sz="2000" dirty="0"/>
              <a:t>          &lt;/head&gt;</a:t>
            </a:r>
          </a:p>
          <a:p>
            <a:r>
              <a:rPr lang="en-US" altLang="zh-CN" sz="1800" dirty="0"/>
              <a:t> </a:t>
            </a:r>
            <a:endParaRPr lang="en-US" altLang="zh-CN" sz="1800" b="1" dirty="0"/>
          </a:p>
          <a:p>
            <a:pPr eaLnBrk="1" hangingPunct="1">
              <a:buNone/>
            </a:pPr>
            <a:r>
              <a:rPr lang="en-US" altLang="zh-CN" b="1" dirty="0"/>
              <a:t>  </a:t>
            </a:r>
            <a:endParaRPr lang="zh-CN" altLang="zh-CN" dirty="0"/>
          </a:p>
          <a:p>
            <a:pPr eaLnBrk="1" hangingPunct="1"/>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47458" name="Rectangle 3"/>
          <p:cNvSpPr>
            <a:spLocks noGrp="1"/>
          </p:cNvSpPr>
          <p:nvPr>
            <p:ph idx="1"/>
          </p:nvPr>
        </p:nvSpPr>
        <p:spPr>
          <a:ln/>
        </p:spPr>
        <p:txBody>
          <a:bodyPr vert="horz" wrap="square" lIns="91440" tIns="45720" rIns="91440" bIns="45720" anchor="t" anchorCtr="0"/>
          <a:lstStyle/>
          <a:p>
            <a:r>
              <a:rPr lang="en-US" altLang="zh-CN" sz="2800" dirty="0"/>
              <a:t>&lt;body&gt;</a:t>
            </a:r>
          </a:p>
          <a:p>
            <a:r>
              <a:rPr lang="en-US" altLang="zh-CN" sz="2800" dirty="0"/>
              <a:t>             &lt;h2&gt;</a:t>
            </a:r>
            <a:r>
              <a:rPr lang="zh-CN" altLang="en-US" sz="2800" dirty="0"/>
              <a:t>显示楷体绿色</a:t>
            </a:r>
            <a:r>
              <a:rPr lang="en-US" altLang="zh-CN" sz="2800" dirty="0"/>
              <a:t>&lt;/h2&gt;</a:t>
            </a:r>
          </a:p>
          <a:p>
            <a:r>
              <a:rPr lang="en-US" altLang="zh-CN" sz="2800" dirty="0"/>
              <a:t>             &lt;h3 class=redfont&gt;</a:t>
            </a:r>
            <a:r>
              <a:rPr lang="zh-CN" altLang="en-US" sz="2800" dirty="0"/>
              <a:t>显示华文彩云红色</a:t>
            </a:r>
            <a:r>
              <a:rPr lang="en-US" altLang="zh-CN" sz="2800" dirty="0"/>
              <a:t>&lt;/h3&gt;</a:t>
            </a:r>
          </a:p>
          <a:p>
            <a:r>
              <a:rPr lang="en-US" altLang="zh-CN" sz="2800" dirty="0"/>
              <a:t>             &lt;h4 class=bluefont&gt;</a:t>
            </a:r>
            <a:r>
              <a:rPr lang="zh-CN" altLang="en-US" sz="2800" dirty="0"/>
              <a:t>显示隶书蓝色</a:t>
            </a:r>
            <a:r>
              <a:rPr lang="en-US" altLang="zh-CN" sz="2800" dirty="0"/>
              <a:t>&lt;/h4&gt;</a:t>
            </a:r>
          </a:p>
          <a:p>
            <a:r>
              <a:rPr lang="en-US" altLang="zh-CN" sz="2800" dirty="0"/>
              <a:t>             &lt;h3 id=id_olivefont&gt;</a:t>
            </a:r>
            <a:r>
              <a:rPr lang="zh-CN" altLang="en-US" sz="2800" dirty="0"/>
              <a:t>显示楷体橄榄绿</a:t>
            </a:r>
            <a:r>
              <a:rPr lang="en-US" altLang="zh-CN" sz="2800" dirty="0"/>
              <a:t>&lt;/h3&gt;</a:t>
            </a:r>
          </a:p>
          <a:p>
            <a:r>
              <a:rPr lang="en-US" altLang="zh-CN" sz="2800" dirty="0"/>
              <a:t>             &lt;h4 id=purplefont&gt;</a:t>
            </a:r>
            <a:r>
              <a:rPr lang="zh-CN" altLang="en-US" sz="2800" dirty="0"/>
              <a:t>显示仿宋体紫色</a:t>
            </a:r>
            <a:r>
              <a:rPr lang="en-US" altLang="zh-CN" sz="2800" dirty="0"/>
              <a:t>&lt;/h4&gt;</a:t>
            </a:r>
          </a:p>
          <a:p>
            <a:pPr>
              <a:buNone/>
            </a:pPr>
            <a:r>
              <a:rPr lang="en-US" altLang="zh-CN" sz="2800" dirty="0"/>
              <a:t>   &lt;/body&gt;</a:t>
            </a:r>
          </a:p>
          <a:p>
            <a:r>
              <a:rPr lang="en-US" altLang="zh-CN" sz="2800" dirty="0"/>
              <a:t>          &lt;/html&gt;</a:t>
            </a:r>
          </a:p>
          <a:p>
            <a:pPr eaLnBrk="1" hangingPunct="1">
              <a:buNone/>
            </a:pPr>
            <a:endParaRPr lang="en-US" altLang="zh-CN" sz="2800" dirty="0"/>
          </a:p>
          <a:p>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pic>
        <p:nvPicPr>
          <p:cNvPr id="148482" name="Picture 4" descr="2A(2()9%89LJCSF)W1Q9YUV"/>
          <p:cNvPicPr>
            <a:picLocks noGrp="1" noChangeAspect="1"/>
          </p:cNvPicPr>
          <p:nvPr>
            <p:ph idx="1"/>
          </p:nvPr>
        </p:nvPicPr>
        <p:blipFill>
          <a:blip r:embed="rId2"/>
          <a:stretch>
            <a:fillRect/>
          </a:stretch>
        </p:blipFill>
        <p:spPr>
          <a:xfrm>
            <a:off x="1714500" y="1579563"/>
            <a:ext cx="6026150" cy="4338637"/>
          </a:xfrm>
          <a:ln/>
        </p:spPr>
      </p:pic>
      <p:sp>
        <p:nvSpPr>
          <p:cNvPr id="148483" name="Rectangle 5"/>
          <p:cNvSpPr/>
          <p:nvPr/>
        </p:nvSpPr>
        <p:spPr>
          <a:xfrm>
            <a:off x="1835150" y="5949950"/>
            <a:ext cx="4660900" cy="457200"/>
          </a:xfrm>
          <a:prstGeom prst="rect">
            <a:avLst/>
          </a:prstGeom>
          <a:noFill/>
          <a:ln w="9525">
            <a:noFill/>
          </a:ln>
        </p:spPr>
        <p:txBody>
          <a:bodyPr wrap="none" anchor="ctr" anchorCtr="0">
            <a:spAutoFit/>
          </a:bodyPr>
          <a:lstStyle/>
          <a:p>
            <a:pPr algn="ctr" eaLnBrk="0" hangingPunct="0"/>
            <a:r>
              <a:rPr lang="zh-CN" altLang="en-GB" sz="2400" dirty="0">
                <a:latin typeface="宋体" panose="02010600030101010101" pitchFamily="2" charset="-122"/>
                <a:ea typeface="黑体" panose="02010609060101010101" pitchFamily="2" charset="-122"/>
              </a:rPr>
              <a:t>图</a:t>
            </a:r>
            <a:r>
              <a:rPr lang="en-US" altLang="zh-CN" sz="2400" dirty="0">
                <a:latin typeface="宋体" panose="02010600030101010101" pitchFamily="2" charset="-122"/>
              </a:rPr>
              <a:t>4.5 </a:t>
            </a:r>
            <a:r>
              <a:rPr lang="zh-CN" altLang="en-GB" sz="2400" dirty="0">
                <a:latin typeface="宋体" panose="02010600030101010101" pitchFamily="2" charset="-122"/>
                <a:ea typeface="黑体" panose="02010609060101010101" pitchFamily="2" charset="-122"/>
              </a:rPr>
              <a:t>选择符的应用</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标题 622593"/>
          <p:cNvSpPr>
            <a:spLocks noGrp="1"/>
          </p:cNvSpPr>
          <p:nvPr>
            <p:ph type="title"/>
          </p:nvPr>
        </p:nvSpPr>
        <p:spPr>
          <a:xfrm>
            <a:off x="0" y="292100"/>
            <a:ext cx="9144000" cy="760413"/>
          </a:xfrm>
          <a:ln/>
        </p:spPr>
        <p:txBody>
          <a:bodyPr vert="horz" wrap="square" lIns="91440" tIns="45720" rIns="91440" bIns="45720" anchor="ctr" anchorCtr="0"/>
          <a:lstStyle/>
          <a:p>
            <a:pPr algn="l"/>
            <a:r>
              <a:rPr lang="" altLang="zh-CN" sz="5000" b="1" dirty="0">
                <a:solidFill>
                  <a:srgbClr val="003366"/>
                </a:solidFill>
              </a:rPr>
              <a:t>3.</a:t>
            </a:r>
            <a:r>
              <a:rPr lang="" altLang="en-US" sz="5000" b="1" dirty="0">
                <a:solidFill>
                  <a:srgbClr val="003366"/>
                </a:solidFill>
              </a:rPr>
              <a:t>链接式</a:t>
            </a:r>
          </a:p>
        </p:txBody>
      </p:sp>
      <p:sp>
        <p:nvSpPr>
          <p:cNvPr id="622595" name="内容占位符 622594"/>
          <p:cNvSpPr>
            <a:spLocks noGrp="1"/>
          </p:cNvSpPr>
          <p:nvPr>
            <p:ph idx="1"/>
          </p:nvPr>
        </p:nvSpPr>
        <p:spPr>
          <a:xfrm>
            <a:off x="0" y="1196975"/>
            <a:ext cx="9144000" cy="5661025"/>
          </a:xfrm>
          <a:ln/>
        </p:spPr>
        <p:txBody>
          <a:bodyPr vert="horz" wrap="square" lIns="91440" tIns="45720" rIns="91440" bIns="45720" anchor="t" anchorCtr="0"/>
          <a:lstStyle/>
          <a:p>
            <a:pPr>
              <a:spcAft>
                <a:spcPct val="10000"/>
              </a:spcAft>
              <a:buClr>
                <a:srgbClr val="FF0000"/>
              </a:buClr>
            </a:pPr>
            <a:r>
              <a:rPr lang="zh-CN" altLang="en-US" sz="3600" b="1" dirty="0"/>
              <a:t>在</a:t>
            </a:r>
            <a:r>
              <a:rPr lang="zh-CN" altLang="en-US" sz="3600" b="1" dirty="0">
                <a:solidFill>
                  <a:srgbClr val="FF0000"/>
                </a:solidFill>
              </a:rPr>
              <a:t>头部区域内</a:t>
            </a:r>
            <a:r>
              <a:rPr lang="zh-CN" altLang="en-US" sz="3600" b="1" dirty="0"/>
              <a:t>使用</a:t>
            </a:r>
            <a:r>
              <a:rPr lang="en-US" altLang="zh-CN" sz="3600" b="1" dirty="0">
                <a:solidFill>
                  <a:srgbClr val="FF0000"/>
                </a:solidFill>
              </a:rPr>
              <a:t>link</a:t>
            </a:r>
            <a:r>
              <a:rPr lang="zh-CN" altLang="en-US" sz="3600" b="1" dirty="0">
                <a:solidFill>
                  <a:srgbClr val="FF0000"/>
                </a:solidFill>
              </a:rPr>
              <a:t>标记</a:t>
            </a:r>
            <a:r>
              <a:rPr lang="zh-CN" altLang="en-US" sz="3600" b="1" dirty="0"/>
              <a:t>链接</a:t>
            </a:r>
            <a:r>
              <a:rPr lang="en-US" altLang="zh-CN" sz="3600" b="1" dirty="0">
                <a:solidFill>
                  <a:srgbClr val="FF0000"/>
                </a:solidFill>
              </a:rPr>
              <a:t>CSS</a:t>
            </a:r>
            <a:r>
              <a:rPr lang="zh-CN" altLang="en-US" sz="3600" b="1" dirty="0">
                <a:solidFill>
                  <a:srgbClr val="FF0000"/>
                </a:solidFill>
              </a:rPr>
              <a:t>文件</a:t>
            </a:r>
            <a:r>
              <a:rPr lang="zh-CN" altLang="en-US" sz="3600" b="1" dirty="0"/>
              <a:t>，例如：</a:t>
            </a:r>
          </a:p>
          <a:p>
            <a:pPr lvl="1">
              <a:buFont typeface="Arial" panose="020B0604020202020204" pitchFamily="34" charset="0"/>
              <a:buNone/>
            </a:pPr>
            <a:r>
              <a:rPr lang="en-US" altLang="zh-CN" sz="3600" b="1" dirty="0">
                <a:solidFill>
                  <a:srgbClr val="000000"/>
                </a:solidFill>
              </a:rPr>
              <a:t>&lt;</a:t>
            </a:r>
            <a:r>
              <a:rPr lang="en-US" altLang="zh-CN" sz="3600" b="1" dirty="0">
                <a:solidFill>
                  <a:srgbClr val="FF0000"/>
                </a:solidFill>
              </a:rPr>
              <a:t>link</a:t>
            </a:r>
            <a:r>
              <a:rPr lang="en-US" altLang="zh-CN" sz="3600" b="1" dirty="0">
                <a:solidFill>
                  <a:srgbClr val="000000"/>
                </a:solidFill>
              </a:rPr>
              <a:t> rel=“stylesheet” type=“text/css” href=“</a:t>
            </a:r>
            <a:r>
              <a:rPr lang="en-US" altLang="zh-CN" sz="3600" b="1" dirty="0">
                <a:solidFill>
                  <a:srgbClr val="0000FF"/>
                </a:solidFill>
              </a:rPr>
              <a:t>stylesheet.css</a:t>
            </a:r>
            <a:r>
              <a:rPr lang="en-US" altLang="zh-CN" sz="3600" b="1" dirty="0">
                <a:solidFill>
                  <a:srgbClr val="000000"/>
                </a:solidFill>
              </a:rPr>
              <a:t>”&gt;</a:t>
            </a:r>
          </a:p>
          <a:p>
            <a:pPr lvl="1">
              <a:buNone/>
            </a:pPr>
            <a:r>
              <a:rPr lang="zh-CN" altLang="en-US" sz="3600" dirty="0"/>
              <a:t>  这个</a:t>
            </a:r>
            <a:r>
              <a:rPr lang="en-US" altLang="zh-CN" sz="3600" dirty="0"/>
              <a:t>&lt;link&gt;</a:t>
            </a:r>
            <a:r>
              <a:rPr lang="zh-CN" altLang="en-US" sz="3600" dirty="0"/>
              <a:t>标记必须放到页面的</a:t>
            </a:r>
            <a:r>
              <a:rPr lang="en-US" altLang="zh-CN" sz="3600" dirty="0"/>
              <a:t>&lt;head&gt;</a:t>
            </a:r>
            <a:r>
              <a:rPr lang="zh-CN" altLang="en-US" sz="3600" dirty="0"/>
              <a:t>区内。</a:t>
            </a:r>
            <a:endParaRPr lang="en-US" altLang="zh-CN" sz="3600" b="1" dirty="0">
              <a:solidFill>
                <a:srgbClr val="000000"/>
              </a:solidFill>
            </a:endParaRPr>
          </a:p>
          <a:p>
            <a:pPr>
              <a:lnSpc>
                <a:spcPct val="110000"/>
              </a:lnSpc>
              <a:spcBef>
                <a:spcPct val="0"/>
              </a:spcBef>
              <a:buClr>
                <a:srgbClr val="FF0000"/>
              </a:buClr>
            </a:pPr>
            <a:r>
              <a:rPr lang="zh-CN" altLang="en-US" sz="4000" b="1" dirty="0"/>
              <a:t>优点：</a:t>
            </a:r>
          </a:p>
          <a:p>
            <a:pPr lvl="1">
              <a:lnSpc>
                <a:spcPct val="110000"/>
              </a:lnSpc>
              <a:spcBef>
                <a:spcPct val="0"/>
              </a:spcBef>
              <a:buClr>
                <a:srgbClr val="FF0000"/>
              </a:buClr>
            </a:pPr>
            <a:r>
              <a:rPr lang="zh-CN" altLang="en-US" sz="2400" b="1" dirty="0">
                <a:solidFill>
                  <a:srgbClr val="000000"/>
                </a:solidFill>
              </a:rPr>
              <a:t>将</a:t>
            </a:r>
            <a:r>
              <a:rPr lang="en-US" altLang="zh-CN" sz="2400" b="1" dirty="0">
                <a:solidFill>
                  <a:srgbClr val="000000"/>
                </a:solidFill>
              </a:rPr>
              <a:t>CSS</a:t>
            </a:r>
            <a:r>
              <a:rPr lang="zh-CN" altLang="en-US" sz="2400" b="1" dirty="0">
                <a:solidFill>
                  <a:srgbClr val="000000"/>
                </a:solidFill>
              </a:rPr>
              <a:t>代码和</a:t>
            </a:r>
            <a:r>
              <a:rPr lang="en-US" altLang="zh-CN" sz="2400" b="1" dirty="0">
                <a:solidFill>
                  <a:srgbClr val="000000"/>
                </a:solidFill>
              </a:rPr>
              <a:t>HTML</a:t>
            </a:r>
            <a:r>
              <a:rPr lang="zh-CN" altLang="en-US" sz="2400" b="1" dirty="0">
                <a:solidFill>
                  <a:srgbClr val="000000"/>
                </a:solidFill>
              </a:rPr>
              <a:t>代码分离，便于日后的维护</a:t>
            </a:r>
          </a:p>
          <a:p>
            <a:pPr lvl="1">
              <a:lnSpc>
                <a:spcPct val="110000"/>
              </a:lnSpc>
              <a:spcBef>
                <a:spcPct val="0"/>
              </a:spcBef>
              <a:buClr>
                <a:srgbClr val="FF0000"/>
              </a:buClr>
            </a:pPr>
            <a:r>
              <a:rPr lang="zh-CN" altLang="en-US" sz="2400" b="1" dirty="0">
                <a:solidFill>
                  <a:srgbClr val="000000"/>
                </a:solidFill>
              </a:rPr>
              <a:t>可统一设置多个网页的格式</a:t>
            </a:r>
          </a:p>
          <a:p>
            <a:pPr lvl="1">
              <a:lnSpc>
                <a:spcPct val="110000"/>
              </a:lnSpc>
              <a:spcBef>
                <a:spcPct val="0"/>
              </a:spcBef>
              <a:buClr>
                <a:srgbClr val="FF0000"/>
              </a:buClr>
            </a:pPr>
            <a:r>
              <a:rPr lang="zh-CN" altLang="en-US" sz="2400" b="1" dirty="0">
                <a:solidFill>
                  <a:srgbClr val="000000"/>
                </a:solidFill>
              </a:rPr>
              <a:t>常用于网站</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22595">
                                            <p:txEl>
                                              <p:pRg st="0" end="0"/>
                                            </p:txEl>
                                          </p:spTgt>
                                        </p:tgtEl>
                                        <p:attrNameLst>
                                          <p:attrName>style.visibility</p:attrName>
                                        </p:attrNameLst>
                                      </p:cBhvr>
                                      <p:to>
                                        <p:strVal val="visible"/>
                                      </p:to>
                                    </p:set>
                                    <p:anim calcmode="lin" valueType="num">
                                      <p:cBhvr additive="base">
                                        <p:cTn id="7" dur="500" fill="hold"/>
                                        <p:tgtEl>
                                          <p:spTgt spid="6225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25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22595">
                                            <p:txEl>
                                              <p:pRg st="1" end="1"/>
                                            </p:txEl>
                                          </p:spTgt>
                                        </p:tgtEl>
                                        <p:attrNameLst>
                                          <p:attrName>style.visibility</p:attrName>
                                        </p:attrNameLst>
                                      </p:cBhvr>
                                      <p:to>
                                        <p:strVal val="visible"/>
                                      </p:to>
                                    </p:set>
                                    <p:anim calcmode="lin" valueType="num">
                                      <p:cBhvr additive="base">
                                        <p:cTn id="13" dur="500" fill="hold"/>
                                        <p:tgtEl>
                                          <p:spTgt spid="6225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225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22595">
                                            <p:txEl>
                                              <p:pRg st="2" end="2"/>
                                            </p:txEl>
                                          </p:spTgt>
                                        </p:tgtEl>
                                        <p:attrNameLst>
                                          <p:attrName>style.visibility</p:attrName>
                                        </p:attrNameLst>
                                      </p:cBhvr>
                                      <p:to>
                                        <p:strVal val="visible"/>
                                      </p:to>
                                    </p:set>
                                    <p:anim calcmode="lin" valueType="num">
                                      <p:cBhvr additive="base">
                                        <p:cTn id="19" dur="500" fill="hold"/>
                                        <p:tgtEl>
                                          <p:spTgt spid="6225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225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22595">
                                            <p:txEl>
                                              <p:pRg st="3" end="3"/>
                                            </p:txEl>
                                          </p:spTgt>
                                        </p:tgtEl>
                                        <p:attrNameLst>
                                          <p:attrName>style.visibility</p:attrName>
                                        </p:attrNameLst>
                                      </p:cBhvr>
                                      <p:to>
                                        <p:strVal val="visible"/>
                                      </p:to>
                                    </p:set>
                                    <p:anim calcmode="lin" valueType="num">
                                      <p:cBhvr additive="base">
                                        <p:cTn id="25" dur="500" fill="hold"/>
                                        <p:tgtEl>
                                          <p:spTgt spid="62259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22595">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622595">
                                            <p:txEl>
                                              <p:pRg st="4" end="4"/>
                                            </p:txEl>
                                          </p:spTgt>
                                        </p:tgtEl>
                                        <p:attrNameLst>
                                          <p:attrName>style.visibility</p:attrName>
                                        </p:attrNameLst>
                                      </p:cBhvr>
                                      <p:to>
                                        <p:strVal val="visible"/>
                                      </p:to>
                                    </p:set>
                                    <p:anim calcmode="lin" valueType="num">
                                      <p:cBhvr additive="base">
                                        <p:cTn id="29" dur="500" fill="hold"/>
                                        <p:tgtEl>
                                          <p:spTgt spid="62259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22595">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622595">
                                            <p:txEl>
                                              <p:pRg st="5" end="5"/>
                                            </p:txEl>
                                          </p:spTgt>
                                        </p:tgtEl>
                                        <p:attrNameLst>
                                          <p:attrName>style.visibility</p:attrName>
                                        </p:attrNameLst>
                                      </p:cBhvr>
                                      <p:to>
                                        <p:strVal val="visible"/>
                                      </p:to>
                                    </p:set>
                                    <p:anim calcmode="lin" valueType="num">
                                      <p:cBhvr additive="base">
                                        <p:cTn id="33" dur="500" fill="hold"/>
                                        <p:tgtEl>
                                          <p:spTgt spid="62259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622595">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622595">
                                            <p:txEl>
                                              <p:pRg st="6" end="6"/>
                                            </p:txEl>
                                          </p:spTgt>
                                        </p:tgtEl>
                                        <p:attrNameLst>
                                          <p:attrName>style.visibility</p:attrName>
                                        </p:attrNameLst>
                                      </p:cBhvr>
                                      <p:to>
                                        <p:strVal val="visible"/>
                                      </p:to>
                                    </p:set>
                                    <p:anim calcmode="lin" valueType="num">
                                      <p:cBhvr additive="base">
                                        <p:cTn id="37" dur="500" fill="hold"/>
                                        <p:tgtEl>
                                          <p:spTgt spid="62259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2259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标题 624641"/>
          <p:cNvSpPr>
            <a:spLocks noGrp="1"/>
          </p:cNvSpPr>
          <p:nvPr>
            <p:ph type="title"/>
          </p:nvPr>
        </p:nvSpPr>
        <p:spPr>
          <a:xfrm>
            <a:off x="395288" y="0"/>
            <a:ext cx="8229600" cy="184150"/>
          </a:xfrm>
          <a:ln/>
        </p:spPr>
        <p:txBody>
          <a:bodyPr vert="horz" wrap="square" lIns="91440" tIns="45720" rIns="91440" bIns="45720" anchor="ctr" anchorCtr="0"/>
          <a:lstStyle/>
          <a:p>
            <a:endParaRPr lang="" altLang="zh-CN" sz="4000" dirty="0"/>
          </a:p>
        </p:txBody>
      </p:sp>
      <p:sp>
        <p:nvSpPr>
          <p:cNvPr id="151554" name="文本占位符 624642"/>
          <p:cNvSpPr>
            <a:spLocks noGrp="1"/>
          </p:cNvSpPr>
          <p:nvPr>
            <p:ph idx="1"/>
          </p:nvPr>
        </p:nvSpPr>
        <p:spPr>
          <a:xfrm>
            <a:off x="0" y="188913"/>
            <a:ext cx="9144000" cy="5399087"/>
          </a:xfrm>
          <a:ln/>
        </p:spPr>
        <p:txBody>
          <a:bodyPr vert="horz" wrap="square" lIns="91440" tIns="45720" rIns="91440" bIns="45720" anchor="t" anchorCtr="0"/>
          <a:lstStyle/>
          <a:p>
            <a:pPr>
              <a:buClr>
                <a:srgbClr val="FF0000"/>
              </a:buClr>
            </a:pPr>
            <a:r>
              <a:rPr lang="zh-CN" altLang="en-US" sz="5400" b="1" dirty="0">
                <a:solidFill>
                  <a:schemeClr val="hlink"/>
                </a:solidFill>
                <a:hlinkClick r:id="rId2" action="ppaction://hlinkfile"/>
              </a:rPr>
              <a:t>链接式示例</a:t>
            </a:r>
            <a:endParaRPr lang="zh-CN" altLang="en-US" sz="5400" b="1" dirty="0">
              <a:solidFill>
                <a:schemeClr val="hlink"/>
              </a:solidFill>
            </a:endParaRPr>
          </a:p>
        </p:txBody>
      </p:sp>
      <p:pic>
        <p:nvPicPr>
          <p:cNvPr id="624645" name="图片 624644"/>
          <p:cNvPicPr>
            <a:picLocks noChangeAspect="1"/>
          </p:cNvPicPr>
          <p:nvPr/>
        </p:nvPicPr>
        <p:blipFill>
          <a:blip r:embed="rId3"/>
          <a:stretch>
            <a:fillRect/>
          </a:stretch>
        </p:blipFill>
        <p:spPr>
          <a:xfrm>
            <a:off x="323850" y="1628775"/>
            <a:ext cx="8496300" cy="3095625"/>
          </a:xfrm>
          <a:prstGeom prst="rect">
            <a:avLst/>
          </a:prstGeom>
          <a:noFill/>
          <a:ln w="9525">
            <a:noFill/>
          </a:ln>
        </p:spPr>
      </p:pic>
      <p:sp>
        <p:nvSpPr>
          <p:cNvPr id="624646" name="矩形 624645"/>
          <p:cNvSpPr>
            <a:spLocks noChangeArrowheads="1"/>
          </p:cNvSpPr>
          <p:nvPr/>
        </p:nvSpPr>
        <p:spPr bwMode="auto">
          <a:xfrm>
            <a:off x="250825" y="3429000"/>
            <a:ext cx="6985000" cy="647700"/>
          </a:xfrm>
          <a:prstGeom prst="rect">
            <a:avLst/>
          </a:prstGeom>
          <a:noFill/>
          <a:ln w="12700" cap="sq">
            <a:solidFill>
              <a:srgbClr val="FF0000"/>
            </a:solidFill>
            <a:miter lim="800000"/>
            <a:headEnd type="none" w="sm" len="sm"/>
            <a:tailEnd type="none" w="sm" len="sm"/>
          </a:ln>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624645"/>
                                        </p:tgtEl>
                                        <p:attrNameLst>
                                          <p:attrName>style.visibility</p:attrName>
                                        </p:attrNameLst>
                                      </p:cBhvr>
                                      <p:to>
                                        <p:strVal val="visible"/>
                                      </p:to>
                                    </p:set>
                                    <p:animEffect transition="in" filter="blinds(vertical)">
                                      <p:cBhvr>
                                        <p:cTn id="7" dur="500"/>
                                        <p:tgtEl>
                                          <p:spTgt spid="62464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624646"/>
                                        </p:tgtEl>
                                        <p:attrNameLst>
                                          <p:attrName>style.visibility</p:attrName>
                                        </p:attrNameLst>
                                      </p:cBhvr>
                                      <p:to>
                                        <p:strVal val="visible"/>
                                      </p:to>
                                    </p:set>
                                    <p:animEffect transition="in" filter="diamond(in)">
                                      <p:cBhvr>
                                        <p:cTn id="12" dur="1000"/>
                                        <p:tgtEl>
                                          <p:spTgt spid="624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625665"/>
          <p:cNvSpPr>
            <a:spLocks noGrp="1"/>
          </p:cNvSpPr>
          <p:nvPr>
            <p:ph type="title"/>
          </p:nvPr>
        </p:nvSpPr>
        <p:spPr>
          <a:xfrm>
            <a:off x="442913" y="103188"/>
            <a:ext cx="8243887" cy="792162"/>
          </a:xfrm>
          <a:ln/>
        </p:spPr>
        <p:txBody>
          <a:bodyPr vert="horz" wrap="square" lIns="91440" tIns="45720" rIns="91440" bIns="45720" anchor="ctr" anchorCtr="0"/>
          <a:lstStyle/>
          <a:p>
            <a:pPr algn="l"/>
            <a:r>
              <a:rPr lang="" altLang="en-US" sz="5000" b="1" dirty="0">
                <a:solidFill>
                  <a:srgbClr val="003366"/>
                </a:solidFill>
              </a:rPr>
              <a:t>示例说明：</a:t>
            </a:r>
          </a:p>
        </p:txBody>
      </p:sp>
      <p:sp>
        <p:nvSpPr>
          <p:cNvPr id="625667" name="内容占位符 625666"/>
          <p:cNvSpPr>
            <a:spLocks noGrp="1"/>
          </p:cNvSpPr>
          <p:nvPr>
            <p:ph idx="1"/>
          </p:nvPr>
        </p:nvSpPr>
        <p:spPr>
          <a:xfrm>
            <a:off x="179388" y="1484313"/>
            <a:ext cx="8686800" cy="4535487"/>
          </a:xfrm>
          <a:ln/>
        </p:spPr>
        <p:txBody>
          <a:bodyPr vert="horz" wrap="square" lIns="91440" tIns="45720" rIns="91440" bIns="45720" anchor="t" anchorCtr="0"/>
          <a:lstStyle/>
          <a:p>
            <a:pPr>
              <a:buClr>
                <a:srgbClr val="FF0000"/>
              </a:buClr>
            </a:pPr>
            <a:r>
              <a:rPr lang="en-US" altLang="zh-CN" sz="3500" b="1" dirty="0"/>
              <a:t>&lt;link&gt;</a:t>
            </a:r>
            <a:r>
              <a:rPr lang="zh-CN" altLang="en-US" sz="3500" b="1" dirty="0"/>
              <a:t>标记用于链接一个样式表文件</a:t>
            </a:r>
          </a:p>
          <a:p>
            <a:pPr>
              <a:buClr>
                <a:srgbClr val="FF0000"/>
              </a:buClr>
            </a:pPr>
            <a:r>
              <a:rPr lang="zh-CN" altLang="en-US" sz="3500" b="1" dirty="0"/>
              <a:t>属性</a:t>
            </a:r>
            <a:r>
              <a:rPr lang="en-US" altLang="zh-CN" sz="3500" b="1" dirty="0"/>
              <a:t>rel=“stylesheet”</a:t>
            </a:r>
            <a:r>
              <a:rPr lang="zh-CN" altLang="en-US" sz="3500" b="1" dirty="0"/>
              <a:t>：用于定义链接的文件和</a:t>
            </a:r>
            <a:r>
              <a:rPr lang="en-US" altLang="zh-CN" sz="3500" b="1" dirty="0"/>
              <a:t>HTML</a:t>
            </a:r>
            <a:r>
              <a:rPr lang="zh-CN" altLang="en-US" sz="3500" b="1" dirty="0"/>
              <a:t>文档之间的关系</a:t>
            </a:r>
          </a:p>
          <a:p>
            <a:pPr>
              <a:buClr>
                <a:srgbClr val="FF0000"/>
              </a:buClr>
            </a:pPr>
            <a:r>
              <a:rPr lang="zh-CN" altLang="en-US" sz="3500" b="1" dirty="0"/>
              <a:t>属性</a:t>
            </a:r>
            <a:r>
              <a:rPr lang="en-US" altLang="zh-CN" sz="3500" b="1" dirty="0"/>
              <a:t>type=“text/css”</a:t>
            </a:r>
            <a:r>
              <a:rPr lang="zh-CN" altLang="en-US" sz="3500" b="1" dirty="0"/>
              <a:t>：定义文件的类型是文本类型的</a:t>
            </a:r>
          </a:p>
          <a:p>
            <a:pPr>
              <a:buClr>
                <a:srgbClr val="FF0000"/>
              </a:buClr>
            </a:pPr>
            <a:r>
              <a:rPr lang="zh-CN" altLang="en-US" sz="3500" b="1" dirty="0"/>
              <a:t>属性</a:t>
            </a:r>
            <a:r>
              <a:rPr lang="en-US" altLang="zh-CN" sz="3500" b="1" dirty="0"/>
              <a:t>href</a:t>
            </a:r>
            <a:r>
              <a:rPr lang="zh-CN" altLang="en-US" sz="3500" b="1" dirty="0"/>
              <a:t>：用于指定所链接的</a:t>
            </a:r>
            <a:r>
              <a:rPr lang="en-US" altLang="zh-CN" sz="3500" b="1" dirty="0"/>
              <a:t>CSS</a:t>
            </a:r>
            <a:r>
              <a:rPr lang="zh-CN" altLang="en-US" sz="3500" b="1" dirty="0"/>
              <a:t>文件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25667">
                                            <p:txEl>
                                              <p:pRg st="0" end="0"/>
                                            </p:txEl>
                                          </p:spTgt>
                                        </p:tgtEl>
                                        <p:attrNameLst>
                                          <p:attrName>style.visibility</p:attrName>
                                        </p:attrNameLst>
                                      </p:cBhvr>
                                      <p:to>
                                        <p:strVal val="visible"/>
                                      </p:to>
                                    </p:set>
                                    <p:anim calcmode="lin" valueType="num">
                                      <p:cBhvr additive="base">
                                        <p:cTn id="7" dur="500" fill="hold"/>
                                        <p:tgtEl>
                                          <p:spTgt spid="6256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56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25667">
                                            <p:txEl>
                                              <p:pRg st="1" end="1"/>
                                            </p:txEl>
                                          </p:spTgt>
                                        </p:tgtEl>
                                        <p:attrNameLst>
                                          <p:attrName>style.visibility</p:attrName>
                                        </p:attrNameLst>
                                      </p:cBhvr>
                                      <p:to>
                                        <p:strVal val="visible"/>
                                      </p:to>
                                    </p:set>
                                    <p:anim calcmode="lin" valueType="num">
                                      <p:cBhvr additive="base">
                                        <p:cTn id="13" dur="500" fill="hold"/>
                                        <p:tgtEl>
                                          <p:spTgt spid="6256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256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25667">
                                            <p:txEl>
                                              <p:pRg st="2" end="2"/>
                                            </p:txEl>
                                          </p:spTgt>
                                        </p:tgtEl>
                                        <p:attrNameLst>
                                          <p:attrName>style.visibility</p:attrName>
                                        </p:attrNameLst>
                                      </p:cBhvr>
                                      <p:to>
                                        <p:strVal val="visible"/>
                                      </p:to>
                                    </p:set>
                                    <p:anim calcmode="lin" valueType="num">
                                      <p:cBhvr additive="base">
                                        <p:cTn id="19" dur="500" fill="hold"/>
                                        <p:tgtEl>
                                          <p:spTgt spid="6256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256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25667">
                                            <p:txEl>
                                              <p:pRg st="3" end="3"/>
                                            </p:txEl>
                                          </p:spTgt>
                                        </p:tgtEl>
                                        <p:attrNameLst>
                                          <p:attrName>style.visibility</p:attrName>
                                        </p:attrNameLst>
                                      </p:cBhvr>
                                      <p:to>
                                        <p:strVal val="visible"/>
                                      </p:to>
                                    </p:set>
                                    <p:anim calcmode="lin" valueType="num">
                                      <p:cBhvr additive="base">
                                        <p:cTn id="25" dur="500" fill="hold"/>
                                        <p:tgtEl>
                                          <p:spTgt spid="6256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256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标题 1"/>
          <p:cNvSpPr>
            <a:spLocks noGrp="1"/>
          </p:cNvSpPr>
          <p:nvPr>
            <p:ph type="title"/>
          </p:nvPr>
        </p:nvSpPr>
        <p:spPr>
          <a:ln/>
        </p:spPr>
        <p:txBody>
          <a:bodyPr vert="horz" wrap="square" lIns="91440" tIns="45720" rIns="91440" bIns="45720" anchor="ctr" anchorCtr="0"/>
          <a:lstStyle/>
          <a:p>
            <a:pPr eaLnBrk="1" hangingPunct="1"/>
            <a:r>
              <a:rPr lang="en-US" altLang="zh-CN" b="1" dirty="0"/>
              <a:t>4.2  CSS</a:t>
            </a:r>
            <a:r>
              <a:rPr lang="zh-CN" altLang="en-US" b="1" dirty="0"/>
              <a:t>样式表</a:t>
            </a:r>
            <a:endParaRPr lang="zh-CN" altLang="en-US" dirty="0"/>
          </a:p>
        </p:txBody>
      </p:sp>
      <p:sp>
        <p:nvSpPr>
          <p:cNvPr id="153602" name="内容占位符 2"/>
          <p:cNvSpPr>
            <a:spLocks noGrp="1"/>
          </p:cNvSpPr>
          <p:nvPr>
            <p:ph idx="1"/>
          </p:nvPr>
        </p:nvSpPr>
        <p:spPr>
          <a:ln/>
        </p:spPr>
        <p:txBody>
          <a:bodyPr vert="horz" wrap="square" lIns="91440" tIns="45720" rIns="91440" bIns="45720" anchor="t" anchorCtr="0"/>
          <a:lstStyle/>
          <a:p>
            <a:pPr eaLnBrk="1" hangingPunct="1">
              <a:buNone/>
            </a:pPr>
            <a:r>
              <a:rPr lang="en-US" altLang="zh-CN" b="1" dirty="0"/>
              <a:t>[</a:t>
            </a:r>
            <a:r>
              <a:rPr lang="zh-CN" altLang="zh-CN" b="1" dirty="0"/>
              <a:t>例</a:t>
            </a:r>
            <a:r>
              <a:rPr lang="en-US" altLang="zh-CN" b="1" dirty="0"/>
              <a:t>4.8]</a:t>
            </a:r>
            <a:r>
              <a:rPr lang="en-US" altLang="zh-CN" dirty="0"/>
              <a:t> </a:t>
            </a:r>
            <a:r>
              <a:rPr lang="zh-CN" altLang="zh-CN" dirty="0"/>
              <a:t>链接外部样式表文件的</a:t>
            </a:r>
            <a:r>
              <a:rPr lang="en-US" altLang="zh-CN" dirty="0"/>
              <a:t>HTML</a:t>
            </a:r>
            <a:r>
              <a:rPr lang="zh-CN" altLang="zh-CN" dirty="0"/>
              <a:t>文件的页面代码</a:t>
            </a:r>
            <a:r>
              <a:rPr lang="en-US" altLang="zh-CN" dirty="0"/>
              <a:t>test8.html</a:t>
            </a:r>
          </a:p>
          <a:p>
            <a:pPr eaLnBrk="1" hangingPunct="1">
              <a:buNone/>
            </a:pPr>
            <a:r>
              <a:rPr lang="zh-CN" altLang="en-US" dirty="0"/>
              <a:t>本例将要建立两个样式文件：</a:t>
            </a:r>
            <a:r>
              <a:rPr lang="en-US" altLang="zh-CN" dirty="0">
                <a:solidFill>
                  <a:srgbClr val="CC0000"/>
                </a:solidFill>
              </a:rPr>
              <a:t> style1.css </a:t>
            </a:r>
            <a:r>
              <a:rPr lang="zh-CN" altLang="en-US" dirty="0">
                <a:solidFill>
                  <a:srgbClr val="CC0000"/>
                </a:solidFill>
              </a:rPr>
              <a:t>，</a:t>
            </a:r>
            <a:r>
              <a:rPr lang="en-US" altLang="zh-CN" dirty="0">
                <a:solidFill>
                  <a:srgbClr val="CC0000"/>
                </a:solidFill>
              </a:rPr>
              <a:t>style2.css</a:t>
            </a:r>
            <a:r>
              <a:rPr lang="zh-CN" altLang="en-US" dirty="0">
                <a:solidFill>
                  <a:srgbClr val="CC0000"/>
                </a:solidFill>
              </a:rPr>
              <a:t>。</a:t>
            </a:r>
            <a:endParaRPr lang="en-US" altLang="zh-CN" dirty="0"/>
          </a:p>
          <a:p>
            <a:pPr>
              <a:lnSpc>
                <a:spcPct val="90000"/>
              </a:lnSpc>
            </a:pPr>
            <a:r>
              <a:rPr lang="en-US" altLang="zh-CN" dirty="0"/>
              <a:t>&lt;html&gt;</a:t>
            </a:r>
          </a:p>
          <a:p>
            <a:pPr>
              <a:lnSpc>
                <a:spcPct val="90000"/>
              </a:lnSpc>
            </a:pPr>
            <a:r>
              <a:rPr lang="en-US" altLang="zh-CN" dirty="0"/>
              <a:t>  </a:t>
            </a:r>
            <a:r>
              <a:rPr lang="en-US" altLang="zh-CN" dirty="0">
                <a:solidFill>
                  <a:srgbClr val="CC0000"/>
                </a:solidFill>
              </a:rPr>
              <a:t>&lt;head&gt;</a:t>
            </a:r>
          </a:p>
          <a:p>
            <a:pPr>
              <a:lnSpc>
                <a:spcPct val="90000"/>
              </a:lnSpc>
            </a:pPr>
            <a:r>
              <a:rPr lang="en-US" altLang="zh-CN" dirty="0">
                <a:solidFill>
                  <a:srgbClr val="CC0000"/>
                </a:solidFill>
              </a:rPr>
              <a:t>     &lt;title&gt;</a:t>
            </a:r>
            <a:r>
              <a:rPr lang="zh-CN" altLang="en-US" dirty="0">
                <a:solidFill>
                  <a:srgbClr val="CC0000"/>
                </a:solidFill>
              </a:rPr>
              <a:t>链接外部样式表</a:t>
            </a:r>
            <a:r>
              <a:rPr lang="en-US" altLang="zh-CN" dirty="0">
                <a:solidFill>
                  <a:srgbClr val="CC0000"/>
                </a:solidFill>
              </a:rPr>
              <a:t>&lt;/title&gt;</a:t>
            </a:r>
          </a:p>
          <a:p>
            <a:pPr>
              <a:lnSpc>
                <a:spcPct val="90000"/>
              </a:lnSpc>
            </a:pPr>
            <a:r>
              <a:rPr lang="en-US" altLang="zh-CN" dirty="0">
                <a:solidFill>
                  <a:srgbClr val="CC0000"/>
                </a:solidFill>
              </a:rPr>
              <a:t>       &lt;link type=”text/css” rel=stylesheet href=”style1.css”&gt;</a:t>
            </a:r>
          </a:p>
          <a:p>
            <a:pPr>
              <a:lnSpc>
                <a:spcPct val="90000"/>
              </a:lnSpc>
            </a:pPr>
            <a:r>
              <a:rPr lang="en-US" altLang="zh-CN" dirty="0">
                <a:solidFill>
                  <a:srgbClr val="CC0000"/>
                </a:solidFill>
              </a:rPr>
              <a:t>       &lt;link type=”text/css” rel=stylesheet href=”style2.css”&gt;</a:t>
            </a:r>
          </a:p>
          <a:p>
            <a:pPr>
              <a:lnSpc>
                <a:spcPct val="90000"/>
              </a:lnSpc>
            </a:pPr>
            <a:r>
              <a:rPr lang="en-US" altLang="zh-CN" dirty="0">
                <a:solidFill>
                  <a:srgbClr val="CC0000"/>
                </a:solidFill>
              </a:rPr>
              <a:t> &lt;/head&gt;</a:t>
            </a:r>
          </a:p>
          <a:p>
            <a:pPr>
              <a:lnSpc>
                <a:spcPct val="90000"/>
              </a:lnSpc>
            </a:pPr>
            <a:r>
              <a:rPr lang="en-US" altLang="zh-CN" dirty="0"/>
              <a:t>&lt;body&gt;</a:t>
            </a:r>
          </a:p>
          <a:p>
            <a:pPr>
              <a:lnSpc>
                <a:spcPct val="90000"/>
              </a:lnSpc>
            </a:pPr>
            <a:r>
              <a:rPr lang="en-US" altLang="zh-CN" dirty="0"/>
              <a:t>   &lt;h1&gt;</a:t>
            </a:r>
            <a:r>
              <a:rPr lang="zh-CN" altLang="en-US" dirty="0"/>
              <a:t>用链接方式将样式表功能应用到</a:t>
            </a:r>
            <a:r>
              <a:rPr lang="en-US" altLang="zh-CN" dirty="0"/>
              <a:t>web</a:t>
            </a:r>
            <a:r>
              <a:rPr lang="zh-CN" altLang="en-US" dirty="0"/>
              <a:t>页面中</a:t>
            </a:r>
            <a:r>
              <a:rPr lang="en-US" altLang="zh-CN" dirty="0"/>
              <a:t>&lt;/h1&gt;</a:t>
            </a:r>
          </a:p>
          <a:p>
            <a:pPr>
              <a:lnSpc>
                <a:spcPct val="90000"/>
              </a:lnSpc>
            </a:pPr>
            <a:r>
              <a:rPr lang="en-US" altLang="zh-CN" dirty="0"/>
              <a:t>&lt;/body&gt;</a:t>
            </a:r>
          </a:p>
          <a:p>
            <a:pPr>
              <a:lnSpc>
                <a:spcPct val="90000"/>
              </a:lnSpc>
            </a:pPr>
            <a:r>
              <a:rPr lang="en-US" altLang="zh-CN" dirty="0"/>
              <a:t>&lt;/html&gt;</a:t>
            </a:r>
          </a:p>
          <a:p>
            <a:pPr eaLnBrk="1" hangingPunct="1">
              <a:buNone/>
            </a:pPr>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54626" name="Rectangle 3"/>
          <p:cNvSpPr>
            <a:spLocks noGrp="1"/>
          </p:cNvSpPr>
          <p:nvPr>
            <p:ph idx="1"/>
          </p:nvPr>
        </p:nvSpPr>
        <p:spPr>
          <a:ln/>
        </p:spPr>
        <p:txBody>
          <a:bodyPr vert="horz" wrap="square" lIns="91440" tIns="45720" rIns="91440" bIns="45720" anchor="t" anchorCtr="0"/>
          <a:lstStyle/>
          <a:p>
            <a:pPr>
              <a:lnSpc>
                <a:spcPct val="90000"/>
              </a:lnSpc>
            </a:pPr>
            <a:r>
              <a:rPr lang="zh-CN" altLang="en-US" dirty="0"/>
              <a:t>一个外部样式表文件可以应用于多个页面。</a:t>
            </a:r>
            <a:r>
              <a:rPr lang="zh-CN" altLang="en-US" dirty="0">
                <a:solidFill>
                  <a:srgbClr val="CC0000"/>
                </a:solidFill>
              </a:rPr>
              <a:t>当你改变这个样式表文件时，所有页面的样式都随之而改变。</a:t>
            </a:r>
            <a:r>
              <a:rPr lang="zh-CN" altLang="en-US" dirty="0"/>
              <a:t>在制作大量相同样式页面的网站时，非常有用，不仅减少了重复的工作量，而且有利于以后的修改、编辑，浏览时也减少了重复下载代码。</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p:cNvSpPr>
          <p:nvPr>
            <p:ph type="title"/>
          </p:nvPr>
        </p:nvSpPr>
        <p:spPr>
          <a:ln/>
        </p:spPr>
        <p:txBody>
          <a:bodyPr vert="horz" wrap="square" lIns="91440" tIns="45720" rIns="91440" bIns="45720" anchor="ctr" anchorCtr="0"/>
          <a:lstStyle/>
          <a:p>
            <a:pPr algn="l"/>
            <a:r>
              <a:rPr lang="" altLang="zh-CN" b="1" dirty="0">
                <a:solidFill>
                  <a:srgbClr val="003366"/>
                </a:solidFill>
              </a:rPr>
              <a:t>4.</a:t>
            </a:r>
            <a:r>
              <a:rPr lang="" altLang="en-US" b="1" dirty="0">
                <a:solidFill>
                  <a:srgbClr val="003366"/>
                </a:solidFill>
              </a:rPr>
              <a:t>导入式</a:t>
            </a:r>
            <a:endParaRPr lang="zh-CN" altLang="en-US" b="1" dirty="0"/>
          </a:p>
        </p:txBody>
      </p:sp>
      <p:sp>
        <p:nvSpPr>
          <p:cNvPr id="155650" name="Rectangle 3"/>
          <p:cNvSpPr>
            <a:spLocks noGrp="1"/>
          </p:cNvSpPr>
          <p:nvPr>
            <p:ph idx="1"/>
          </p:nvPr>
        </p:nvSpPr>
        <p:spPr>
          <a:ln/>
        </p:spPr>
        <p:txBody>
          <a:bodyPr vert="horz" wrap="square" lIns="91440" tIns="45720" rIns="91440" bIns="45720" anchor="t" anchorCtr="0"/>
          <a:lstStyle/>
          <a:p>
            <a:pPr eaLnBrk="1" hangingPunct="1">
              <a:lnSpc>
                <a:spcPct val="90000"/>
              </a:lnSpc>
              <a:buNone/>
            </a:pPr>
            <a:r>
              <a:rPr lang="zh-CN" altLang="en-US" dirty="0"/>
              <a:t>   当多个网页具有相同样式时，可以使用样式文件把设定的样式集中起来，并存成独立的样式文件，以使多个网页共享该样式文件；也可以将样式分类，使一个网页套用多个样式文件。</a:t>
            </a:r>
          </a:p>
          <a:p>
            <a:pPr eaLnBrk="1" hangingPunct="1">
              <a:lnSpc>
                <a:spcPct val="90000"/>
              </a:lnSpc>
              <a:buNone/>
            </a:pPr>
            <a:r>
              <a:rPr lang="en-US" altLang="zh-CN" dirty="0"/>
              <a:t> </a:t>
            </a:r>
            <a:r>
              <a:rPr lang="zh-CN" altLang="zh-CN" dirty="0"/>
              <a:t>语法：</a:t>
            </a:r>
          </a:p>
          <a:p>
            <a:pPr eaLnBrk="1" hangingPunct="1">
              <a:lnSpc>
                <a:spcPct val="90000"/>
              </a:lnSpc>
              <a:buNone/>
            </a:pPr>
            <a:r>
              <a:rPr lang="en-US" altLang="zh-CN" dirty="0"/>
              <a:t>  &lt;style type=”text/css”&gt;</a:t>
            </a:r>
            <a:endParaRPr lang="zh-CN" altLang="zh-CN" dirty="0"/>
          </a:p>
          <a:p>
            <a:pPr eaLnBrk="1" hangingPunct="1">
              <a:lnSpc>
                <a:spcPct val="90000"/>
              </a:lnSpc>
              <a:buNone/>
            </a:pPr>
            <a:r>
              <a:rPr lang="en-US" altLang="zh-CN" dirty="0"/>
              <a:t>     &lt;!—</a:t>
            </a:r>
            <a:endParaRPr lang="zh-CN" altLang="zh-CN" dirty="0"/>
          </a:p>
          <a:p>
            <a:pPr eaLnBrk="1" hangingPunct="1">
              <a:lnSpc>
                <a:spcPct val="90000"/>
              </a:lnSpc>
              <a:buNone/>
            </a:pPr>
            <a:r>
              <a:rPr lang="en-US" altLang="zh-CN" dirty="0"/>
              <a:t>        @import url(“</a:t>
            </a:r>
            <a:r>
              <a:rPr lang="zh-CN" altLang="zh-CN" dirty="0"/>
              <a:t>外部样式表文件名</a:t>
            </a:r>
            <a:r>
              <a:rPr lang="en-US" altLang="zh-CN" dirty="0"/>
              <a:t>”)</a:t>
            </a:r>
            <a:r>
              <a:rPr lang="en-US" altLang="zh-CN" b="1" dirty="0">
                <a:solidFill>
                  <a:srgbClr val="FF0000"/>
                </a:solidFill>
              </a:rPr>
              <a:t>;</a:t>
            </a:r>
            <a:endParaRPr lang="zh-CN" altLang="zh-CN" b="1" dirty="0">
              <a:solidFill>
                <a:srgbClr val="FF0000"/>
              </a:solidFill>
            </a:endParaRPr>
          </a:p>
          <a:p>
            <a:pPr eaLnBrk="1" hangingPunct="1">
              <a:lnSpc>
                <a:spcPct val="90000"/>
              </a:lnSpc>
              <a:buNone/>
            </a:pPr>
            <a:r>
              <a:rPr lang="en-US" altLang="zh-CN" dirty="0"/>
              <a:t>      --&gt;</a:t>
            </a:r>
            <a:endParaRPr lang="zh-CN" altLang="zh-CN" dirty="0"/>
          </a:p>
          <a:p>
            <a:pPr eaLnBrk="1" hangingPunct="1">
              <a:lnSpc>
                <a:spcPct val="90000"/>
              </a:lnSpc>
              <a:buNone/>
            </a:pPr>
            <a:r>
              <a:rPr lang="en-US" altLang="zh-CN" dirty="0"/>
              <a:t> &lt;/style&gt;</a:t>
            </a:r>
          </a:p>
          <a:p>
            <a:pPr eaLnBrk="1" hangingPunct="1">
              <a:lnSpc>
                <a:spcPct val="90000"/>
              </a:lnSpc>
              <a:buNone/>
            </a:pPr>
            <a:endParaRPr lang="en-US" altLang="zh-CN" b="1" dirty="0"/>
          </a:p>
          <a:p>
            <a:pPr eaLnBrk="1" hangingPunct="1">
              <a:lnSpc>
                <a:spcPct val="90000"/>
              </a:lnSpc>
              <a:buNone/>
            </a:pPr>
            <a:r>
              <a:rPr lang="en-US" altLang="zh-CN" b="1" dirty="0"/>
              <a:t>  [</a:t>
            </a:r>
            <a:r>
              <a:rPr lang="zh-CN" altLang="zh-CN" b="1" dirty="0"/>
              <a:t>例</a:t>
            </a:r>
            <a:r>
              <a:rPr lang="en-US" altLang="zh-CN" b="1" dirty="0"/>
              <a:t>4.7]</a:t>
            </a:r>
            <a:r>
              <a:rPr lang="en-US" altLang="zh-CN" dirty="0"/>
              <a:t> style1.css</a:t>
            </a:r>
            <a:r>
              <a:rPr lang="zh-CN" altLang="zh-CN" dirty="0"/>
              <a:t>文件保存文字的颜色，</a:t>
            </a:r>
            <a:r>
              <a:rPr lang="en-US" altLang="zh-CN" dirty="0"/>
              <a:t>style2.css</a:t>
            </a:r>
            <a:r>
              <a:rPr lang="zh-CN" altLang="zh-CN" dirty="0"/>
              <a:t>保存文字的其他样式。</a:t>
            </a:r>
          </a:p>
          <a:p>
            <a:pPr>
              <a:lnSpc>
                <a:spcPct val="90000"/>
              </a:lnSpc>
            </a:pPr>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p:cNvSpPr>
          <p:nvPr>
            <p:ph type="title"/>
          </p:nvPr>
        </p:nvSpPr>
        <p:spPr>
          <a:ln/>
        </p:spPr>
        <p:txBody>
          <a:bodyPr vert="horz" wrap="square" lIns="91440" tIns="45720" rIns="91440" bIns="45720" anchor="ctr" anchorCtr="0"/>
          <a:lstStyle/>
          <a:p>
            <a:r>
              <a:rPr lang="en-US" altLang="zh-CN" b="1" dirty="0"/>
              <a:t>4.2  CSS</a:t>
            </a:r>
            <a:r>
              <a:rPr lang="zh-CN" altLang="en-US" b="1" dirty="0"/>
              <a:t>样式表</a:t>
            </a:r>
          </a:p>
        </p:txBody>
      </p:sp>
      <p:sp>
        <p:nvSpPr>
          <p:cNvPr id="156674" name="Rectangle 3"/>
          <p:cNvSpPr>
            <a:spLocks noGrp="1"/>
          </p:cNvSpPr>
          <p:nvPr>
            <p:ph idx="1"/>
          </p:nvPr>
        </p:nvSpPr>
        <p:spPr>
          <a:xfrm>
            <a:off x="179388" y="908050"/>
            <a:ext cx="8785225" cy="5689600"/>
          </a:xfrm>
          <a:ln/>
        </p:spPr>
        <p:txBody>
          <a:bodyPr vert="horz" wrap="square" lIns="91440" tIns="45720" rIns="91440" bIns="45720" anchor="t" anchorCtr="0"/>
          <a:lstStyle/>
          <a:p>
            <a:r>
              <a:rPr lang="zh-CN" altLang="en-US" sz="2000" dirty="0"/>
              <a:t>文件</a:t>
            </a:r>
            <a:r>
              <a:rPr lang="en-US" altLang="zh-CN" sz="2000" dirty="0"/>
              <a:t>test7.html</a:t>
            </a:r>
            <a:r>
              <a:rPr lang="zh-CN" altLang="en-US" sz="2000" dirty="0"/>
              <a:t>代码清单如下：</a:t>
            </a:r>
          </a:p>
          <a:p>
            <a:r>
              <a:rPr lang="en-US" altLang="zh-CN" sz="2000" dirty="0"/>
              <a:t>&lt;html&gt;</a:t>
            </a:r>
          </a:p>
          <a:p>
            <a:r>
              <a:rPr lang="en-US" altLang="zh-CN" sz="2000" dirty="0"/>
              <a:t>  &lt;head&gt;</a:t>
            </a:r>
          </a:p>
          <a:p>
            <a:r>
              <a:rPr lang="en-US" altLang="zh-CN" sz="2000" dirty="0"/>
              <a:t>     &lt;title&gt;</a:t>
            </a:r>
            <a:r>
              <a:rPr lang="zh-CN" altLang="en-US" sz="2000" dirty="0"/>
              <a:t>嵌入外部样式表</a:t>
            </a:r>
            <a:r>
              <a:rPr lang="en-US" altLang="zh-CN" sz="2000" dirty="0"/>
              <a:t>&lt;/title&gt;</a:t>
            </a:r>
          </a:p>
          <a:p>
            <a:r>
              <a:rPr lang="en-US" altLang="zh-CN" sz="2000" dirty="0"/>
              <a:t>  </a:t>
            </a:r>
            <a:r>
              <a:rPr lang="en-US" altLang="zh-CN" sz="2000" dirty="0">
                <a:solidFill>
                  <a:srgbClr val="CC0000"/>
                </a:solidFill>
              </a:rPr>
              <a:t>&lt;style type=”text/css”&gt;     /*</a:t>
            </a:r>
            <a:r>
              <a:rPr lang="zh-CN" altLang="en-US" sz="2000" dirty="0">
                <a:solidFill>
                  <a:srgbClr val="CC0000"/>
                </a:solidFill>
              </a:rPr>
              <a:t>定义样式*</a:t>
            </a:r>
            <a:r>
              <a:rPr lang="en-US" altLang="zh-CN" sz="2000" dirty="0">
                <a:solidFill>
                  <a:srgbClr val="CC0000"/>
                </a:solidFill>
              </a:rPr>
              <a:t>/</a:t>
            </a:r>
          </a:p>
          <a:p>
            <a:r>
              <a:rPr lang="en-US" altLang="zh-CN" sz="2000" dirty="0">
                <a:solidFill>
                  <a:srgbClr val="CC0000"/>
                </a:solidFill>
              </a:rPr>
              <a:t>   &lt;!--</a:t>
            </a:r>
          </a:p>
          <a:p>
            <a:r>
              <a:rPr lang="en-US" altLang="zh-CN" sz="2000" dirty="0">
                <a:solidFill>
                  <a:srgbClr val="CC0000"/>
                </a:solidFill>
              </a:rPr>
              <a:t>         @import url(“style1.css”)</a:t>
            </a:r>
            <a:r>
              <a:rPr lang="zh-CN" altLang="en-US" sz="2000" dirty="0">
                <a:solidFill>
                  <a:srgbClr val="CC0000"/>
                </a:solidFill>
              </a:rPr>
              <a:t>；</a:t>
            </a:r>
            <a:endParaRPr lang="en-US" altLang="zh-CN" sz="2000" dirty="0">
              <a:solidFill>
                <a:srgbClr val="CC0000"/>
              </a:solidFill>
            </a:endParaRPr>
          </a:p>
          <a:p>
            <a:r>
              <a:rPr lang="en-US" altLang="zh-CN" sz="2000" dirty="0">
                <a:solidFill>
                  <a:srgbClr val="CC0000"/>
                </a:solidFill>
              </a:rPr>
              <a:t>         @import url(“style2.css”)</a:t>
            </a:r>
            <a:r>
              <a:rPr lang="zh-CN" altLang="en-US" sz="2000" dirty="0">
                <a:solidFill>
                  <a:srgbClr val="CC0000"/>
                </a:solidFill>
              </a:rPr>
              <a:t>；</a:t>
            </a:r>
            <a:endParaRPr lang="en-US" altLang="zh-CN" sz="2000" dirty="0">
              <a:solidFill>
                <a:srgbClr val="CC0000"/>
              </a:solidFill>
            </a:endParaRPr>
          </a:p>
          <a:p>
            <a:r>
              <a:rPr lang="en-US" altLang="zh-CN" sz="2000" dirty="0">
                <a:solidFill>
                  <a:srgbClr val="CC0000"/>
                </a:solidFill>
              </a:rPr>
              <a:t>    --&gt;</a:t>
            </a:r>
          </a:p>
          <a:p>
            <a:r>
              <a:rPr lang="en-US" altLang="zh-CN" sz="2000" dirty="0">
                <a:solidFill>
                  <a:srgbClr val="CC0000"/>
                </a:solidFill>
              </a:rPr>
              <a:t> &lt;/style&gt;</a:t>
            </a:r>
          </a:p>
          <a:p>
            <a:r>
              <a:rPr lang="en-US" altLang="zh-CN" sz="2000" dirty="0"/>
              <a:t>&lt;/head&gt;</a:t>
            </a:r>
          </a:p>
          <a:p>
            <a:r>
              <a:rPr lang="en-US" altLang="zh-CN" sz="2000" dirty="0"/>
              <a:t>&lt;body&gt;</a:t>
            </a:r>
          </a:p>
          <a:p>
            <a:r>
              <a:rPr lang="en-US" altLang="zh-CN" sz="2000" dirty="0"/>
              <a:t>   &lt;h1&gt;</a:t>
            </a:r>
            <a:r>
              <a:rPr lang="zh-CN" altLang="en-US" sz="2000" dirty="0"/>
              <a:t>用</a:t>
            </a:r>
            <a:r>
              <a:rPr lang="" altLang="en-US" sz="2000" b="1" dirty="0">
                <a:solidFill>
                  <a:srgbClr val="003366"/>
                </a:solidFill>
              </a:rPr>
              <a:t>导入</a:t>
            </a:r>
            <a:r>
              <a:rPr lang="zh-CN" altLang="en-US" sz="2000" dirty="0"/>
              <a:t>式将样式表功能应用到</a:t>
            </a:r>
            <a:r>
              <a:rPr lang="en-US" altLang="zh-CN" sz="2000" dirty="0"/>
              <a:t>web</a:t>
            </a:r>
            <a:r>
              <a:rPr lang="zh-CN" altLang="en-US" sz="2000" dirty="0"/>
              <a:t>页面中</a:t>
            </a:r>
            <a:r>
              <a:rPr lang="en-US" altLang="zh-CN" sz="2000" dirty="0"/>
              <a:t>&lt;/h1&gt;</a:t>
            </a:r>
          </a:p>
          <a:p>
            <a:r>
              <a:rPr lang="en-US" altLang="zh-CN" sz="2000" dirty="0"/>
              <a:t>&lt;/body&gt;</a:t>
            </a:r>
          </a:p>
          <a:p>
            <a:r>
              <a:rPr lang="en-US" altLang="zh-CN" sz="2000" dirty="0"/>
              <a:t>&lt;/html&gt;</a:t>
            </a:r>
            <a:endParaRPr lang="zh-CN" altLang="en-US" sz="2000" dirty="0"/>
          </a:p>
        </p:txBody>
      </p:sp>
    </p:spTree>
  </p:cSld>
  <p:clrMapOvr>
    <a:masterClrMapping/>
  </p:clrMapOvr>
</p:sld>
</file>

<file path=ppt/theme/theme1.xml><?xml version="1.0" encoding="utf-8"?>
<a:theme xmlns:a="http://schemas.openxmlformats.org/drawingml/2006/main" name="186Ex">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186Ex">
      <a:majorFont>
        <a:latin typeface="黑体"/>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GB" sz="3200" b="0" i="0" u="none" strike="noStrike" cap="none" normalizeH="0" baseline="0" smtClean="0">
            <a:ln>
              <a:noFill/>
            </a:ln>
            <a:solidFill>
              <a:schemeClr val="tx2"/>
            </a:solidFill>
            <a:effectLst>
              <a:outerShdw blurRad="38100" dist="38100" dir="2700000" algn="tl">
                <a:srgbClr val="000000">
                  <a:alpha val="43137"/>
                </a:srgbClr>
              </a:outerShdw>
            </a:effectLst>
            <a:latin typeface="宋体" panose="02010600030101010101" pitchFamily="2" charset="-122"/>
            <a:ea typeface="黑体" panose="0201060906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GB" sz="3200" b="0" i="0" u="none" strike="noStrike" cap="none" normalizeH="0" baseline="0" smtClean="0">
            <a:ln>
              <a:noFill/>
            </a:ln>
            <a:solidFill>
              <a:schemeClr val="tx2"/>
            </a:solidFill>
            <a:effectLst>
              <a:outerShdw blurRad="38100" dist="38100" dir="2700000" algn="tl">
                <a:srgbClr val="000000">
                  <a:alpha val="43137"/>
                </a:srgbClr>
              </a:outerShdw>
            </a:effectLst>
            <a:latin typeface="宋体" panose="02010600030101010101" pitchFamily="2" charset="-122"/>
            <a:ea typeface="黑体" panose="02010609060101010101" pitchFamily="2" charset="-122"/>
          </a:defRPr>
        </a:defPPr>
      </a:lstStyle>
    </a:lnDef>
  </a:objectDefaults>
  <a:extraClrSchemeLst>
    <a:extraClrScheme>
      <a:clrScheme name="186Ex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86Ex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86Ex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86Ex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86Ex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86Ex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86Ex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GB" sz="3200" b="0" i="0" u="none" strike="noStrike" cap="none" normalizeH="0" baseline="0" smtClean="0">
            <a:ln>
              <a:noFill/>
            </a:ln>
            <a:solidFill>
              <a:schemeClr val="tx2"/>
            </a:solidFill>
            <a:effectLst>
              <a:outerShdw blurRad="38100" dist="38100" dir="2700000" algn="tl">
                <a:srgbClr val="000000">
                  <a:alpha val="43137"/>
                </a:srgbClr>
              </a:outerShdw>
            </a:effectLst>
            <a:latin typeface="宋体" panose="02010600030101010101" pitchFamily="2" charset="-122"/>
            <a:ea typeface="黑体" panose="0201060906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GB" sz="3200" b="0" i="0" u="none" strike="noStrike" cap="none" normalizeH="0" baseline="0" smtClean="0">
            <a:ln>
              <a:noFill/>
            </a:ln>
            <a:solidFill>
              <a:schemeClr val="tx2"/>
            </a:solidFill>
            <a:effectLst>
              <a:outerShdw blurRad="38100" dist="38100" dir="2700000" algn="tl">
                <a:srgbClr val="000000">
                  <a:alpha val="43137"/>
                </a:srgbClr>
              </a:outerShdw>
            </a:effectLst>
            <a:latin typeface="宋体" panose="02010600030101010101" pitchFamily="2" charset="-122"/>
            <a:ea typeface="黑体" panose="0201060906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C:\MyData\186Ex.pot</Template>
  <TotalTime>2</TotalTime>
  <Words>9981</Words>
  <Application>Microsoft Macintosh PowerPoint</Application>
  <PresentationFormat>全屏显示(4:3)</PresentationFormat>
  <Paragraphs>957</Paragraphs>
  <Slides>126</Slides>
  <Notes>53</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126</vt:i4>
      </vt:variant>
    </vt:vector>
  </HeadingPairs>
  <TitlesOfParts>
    <vt:vector size="139" baseType="lpstr">
      <vt:lpstr>华文行楷</vt:lpstr>
      <vt:lpstr>黑体</vt:lpstr>
      <vt:lpstr>宋体</vt:lpstr>
      <vt:lpstr>Wingdings</vt:lpstr>
      <vt:lpstr>Marlett</vt:lpstr>
      <vt:lpstr>Times New Roman</vt:lpstr>
      <vt:lpstr>Arial</vt:lpstr>
      <vt:lpstr>汉仪雅酷黑 65W</vt:lpstr>
      <vt:lpstr>Verdana</vt:lpstr>
      <vt:lpstr>Tahoma</vt:lpstr>
      <vt:lpstr>186Ex</vt:lpstr>
      <vt:lpstr>默认设计模板</vt:lpstr>
      <vt:lpstr>MS_ClipArt_Gallery.2</vt:lpstr>
      <vt:lpstr>PowerPoint 演示文稿</vt:lpstr>
      <vt:lpstr>第4章 简单的静态Web文档(HTML/CSS) </vt:lpstr>
      <vt:lpstr>4.1 HTML语言</vt:lpstr>
      <vt:lpstr>4.1 HTML语言</vt:lpstr>
      <vt:lpstr>PowerPoint 演示文稿</vt:lpstr>
      <vt:lpstr>4.1 HTML语言</vt:lpstr>
      <vt:lpstr>4.1 HTML语言</vt:lpstr>
      <vt:lpstr>4.1 HTML语言</vt:lpstr>
      <vt:lpstr>4.1 HTML语言</vt:lpstr>
      <vt:lpstr>4.1 HTML语言</vt:lpstr>
      <vt:lpstr>4.1 HTML语言</vt:lpstr>
      <vt:lpstr>4.1 HTML语言</vt:lpstr>
      <vt:lpstr>4.1 HTML语言</vt:lpstr>
      <vt:lpstr>4.1 HTML语言</vt:lpstr>
      <vt:lpstr>4.1 HTML语言</vt:lpstr>
      <vt:lpstr>4.1.7  在网页中创建表单(FORM)</vt:lpstr>
      <vt:lpstr>PowerPoint 演示文稿</vt:lpstr>
      <vt:lpstr>表单的基本工作原理</vt:lpstr>
      <vt:lpstr>1)    表单组成标记</vt:lpstr>
      <vt:lpstr>2)   表单标记&lt;form&gt;</vt:lpstr>
      <vt:lpstr>PowerPoint 演示文稿</vt:lpstr>
      <vt:lpstr>PowerPoint 演示文稿</vt:lpstr>
      <vt:lpstr>数据发送形式</vt:lpstr>
      <vt:lpstr>POST和GET提交方法的比较</vt:lpstr>
      <vt:lpstr>3)  输入标记&lt;input&gt;</vt:lpstr>
      <vt:lpstr>PowerPoint 演示文稿</vt:lpstr>
      <vt:lpstr>文本框text</vt:lpstr>
      <vt:lpstr>文字域示例</vt:lpstr>
      <vt:lpstr>密码域password</vt:lpstr>
      <vt:lpstr>密码域示例</vt:lpstr>
      <vt:lpstr>隐藏域hidden</vt:lpstr>
      <vt:lpstr>隐藏域hidden</vt:lpstr>
      <vt:lpstr>文件域file</vt:lpstr>
      <vt:lpstr>文件域示例</vt:lpstr>
      <vt:lpstr>单选按钮radio</vt:lpstr>
      <vt:lpstr>PowerPoint 演示文稿</vt:lpstr>
      <vt:lpstr>单选按钮示例</vt:lpstr>
      <vt:lpstr>复选框checkbox</vt:lpstr>
      <vt:lpstr>PowerPoint 演示文稿</vt:lpstr>
      <vt:lpstr>复选框示例</vt:lpstr>
      <vt:lpstr>提交按钮submit</vt:lpstr>
      <vt:lpstr>在表单中添加提交按钮的步骤 </vt:lpstr>
      <vt:lpstr>提交按钮示例</vt:lpstr>
      <vt:lpstr>普通按钮button</vt:lpstr>
      <vt:lpstr>普通按钮示例</vt:lpstr>
      <vt:lpstr>重置按钮reset</vt:lpstr>
      <vt:lpstr>重置按钮示例</vt:lpstr>
      <vt:lpstr>图像域（图像按钮）image</vt:lpstr>
      <vt:lpstr>提交图像域示例</vt:lpstr>
      <vt:lpstr>4) 菜单和列表标记&lt;select&gt;、&lt;option&gt;</vt:lpstr>
      <vt:lpstr>PowerPoint 演示文稿</vt:lpstr>
      <vt:lpstr>&lt;select&gt;，&lt;option&gt; 标记属性</vt:lpstr>
      <vt:lpstr>PowerPoint 演示文稿</vt:lpstr>
      <vt:lpstr>列 表 </vt:lpstr>
      <vt:lpstr>PowerPoint 演示文稿</vt:lpstr>
      <vt:lpstr>列表示例</vt:lpstr>
      <vt:lpstr>下拉菜单 </vt:lpstr>
      <vt:lpstr>PowerPoint 演示文稿</vt:lpstr>
      <vt:lpstr>下拉菜单示例</vt:lpstr>
      <vt:lpstr>5)文本域标记&lt;textarea&gt;</vt:lpstr>
      <vt:lpstr>文本域示例</vt:lpstr>
      <vt:lpstr>PowerPoint 演示文稿</vt:lpstr>
      <vt:lpstr>6) 表单处理</vt:lpstr>
      <vt:lpstr>小 结</vt:lpstr>
      <vt:lpstr>PowerPoint 演示文稿</vt:lpstr>
      <vt:lpstr>PowerPoint 演示文稿</vt:lpstr>
      <vt:lpstr>4.2  CSS样式表 </vt:lpstr>
      <vt:lpstr>4.2  CSS样式表</vt:lpstr>
      <vt:lpstr>4.2  CSS样式表</vt:lpstr>
      <vt:lpstr> 4.2.2 CSS定义 </vt:lpstr>
      <vt:lpstr>4.2  CSS样式表</vt:lpstr>
      <vt:lpstr>4.2  CSS样式表</vt:lpstr>
      <vt:lpstr>4.2  CSS样式表</vt:lpstr>
      <vt:lpstr> 4.2.2 CSS定义 </vt:lpstr>
      <vt:lpstr>4.2.2 CSS定义 </vt:lpstr>
      <vt:lpstr> 4.2.2 CSS定义 </vt:lpstr>
      <vt:lpstr>PowerPoint 演示文稿</vt:lpstr>
      <vt:lpstr>PowerPoint 演示文稿</vt:lpstr>
      <vt:lpstr>4.2  CSS样式表</vt:lpstr>
      <vt:lpstr>4.2  CSS样式表</vt:lpstr>
      <vt:lpstr>4.2  CSS样式表</vt:lpstr>
      <vt:lpstr>4.2  CSS样式表</vt:lpstr>
      <vt:lpstr>4.2  CSS样式表</vt:lpstr>
      <vt:lpstr>4.2  CSS样式表</vt:lpstr>
      <vt:lpstr>4.2  CSS样式表</vt:lpstr>
      <vt:lpstr>PowerPoint 演示文稿</vt:lpstr>
      <vt:lpstr>示例说明：</vt:lpstr>
      <vt:lpstr>4.2  CSS样式表</vt:lpstr>
      <vt:lpstr>4.2  CSS样式表</vt:lpstr>
      <vt:lpstr>4.2  CSS样式表</vt:lpstr>
      <vt:lpstr>4.2  CSS样式表</vt:lpstr>
      <vt:lpstr>4.2  CSS样式表</vt:lpstr>
      <vt:lpstr>3.链接式</vt:lpstr>
      <vt:lpstr>PowerPoint 演示文稿</vt:lpstr>
      <vt:lpstr>示例说明：</vt:lpstr>
      <vt:lpstr>4.2  CSS样式表</vt:lpstr>
      <vt:lpstr>4.2  CSS样式表</vt:lpstr>
      <vt:lpstr>4.导入式</vt:lpstr>
      <vt:lpstr>4.2  CSS样式表</vt:lpstr>
      <vt:lpstr>4.2  CSS样式表</vt:lpstr>
      <vt:lpstr>4.导入式</vt:lpstr>
      <vt:lpstr>4.2  CSS样式表</vt:lpstr>
      <vt:lpstr>PowerPoint 演示文稿</vt:lpstr>
      <vt:lpstr>4.2  CSS样式表</vt:lpstr>
      <vt:lpstr>4.2  CSS样式表</vt:lpstr>
      <vt:lpstr>4.2  CSS样式表</vt:lpstr>
      <vt:lpstr>PowerPoint 演示文稿</vt:lpstr>
      <vt:lpstr>4.2  CSS样式表</vt:lpstr>
      <vt:lpstr>4.2  CSS样式表</vt:lpstr>
      <vt:lpstr>4.2  CSS样式表</vt:lpstr>
      <vt:lpstr>4.3  HTML5概述</vt:lpstr>
      <vt:lpstr>4.3  HTML5概述</vt:lpstr>
      <vt:lpstr>几个WEB技术</vt:lpstr>
      <vt:lpstr>几个WEB技术</vt:lpstr>
      <vt:lpstr>几个WEB技术</vt:lpstr>
      <vt:lpstr>7 项 Web 开发者需要了解的新技术</vt:lpstr>
      <vt:lpstr>7 项 Web 开发者需要了解的新技术</vt:lpstr>
      <vt:lpstr>7 项 Web 开发者需要了解的新技术</vt:lpstr>
      <vt:lpstr>7 项 Web 开发者需要了解的新技术</vt:lpstr>
      <vt:lpstr>7 项 Web 开发者需要了解的新技术</vt:lpstr>
      <vt:lpstr>7 项 Web 开发者需要了解的新技术</vt:lpstr>
      <vt:lpstr>7 项 Web 开发者需要了解的新技术</vt:lpstr>
      <vt:lpstr>30几个HTML5经典动画应用</vt:lpstr>
      <vt:lpstr>PowerPoint 演示文稿</vt:lpstr>
      <vt:lpstr>练  习</vt:lpstr>
      <vt:lpstr>PowerPoint 演示文稿</vt:lpstr>
    </vt:vector>
  </TitlesOfParts>
  <Company>AMD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STB</dc:title>
  <dc:creator>Erwin Han</dc:creator>
  <cp:lastModifiedBy>xiang chen</cp:lastModifiedBy>
  <cp:revision>659</cp:revision>
  <cp:lastPrinted>2024-03-06T08:50:38Z</cp:lastPrinted>
  <dcterms:created xsi:type="dcterms:W3CDTF">2024-03-06T08:50:38Z</dcterms:created>
  <dcterms:modified xsi:type="dcterms:W3CDTF">2024-03-06T08:57:51Z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2052-4.8.1.7842</vt:lpwstr>
  </property>
</Properties>
</file>